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diagrams/layout1.xml" ContentType="application/vnd.openxmlformats-officedocument.drawingml.diagramLayout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10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3.xml" ContentType="application/vnd.openxmlformats-officedocument.presentationml.notesSlide+xml"/>
  <Default Extension="png" ContentType="image/png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removePersonalInfoOnSave="1" saveSubsetFonts="1">
  <p:sldMasterIdLst>
    <p:sldMasterId id="2147483672" r:id="rId1"/>
  </p:sldMasterIdLst>
  <p:notesMasterIdLst>
    <p:notesMasterId r:id="rId12"/>
  </p:notesMasterIdLst>
  <p:sldIdLst>
    <p:sldId id="262" r:id="rId2"/>
    <p:sldId id="261" r:id="rId3"/>
    <p:sldId id="256" r:id="rId4"/>
    <p:sldId id="257" r:id="rId5"/>
    <p:sldId id="259" r:id="rId6"/>
    <p:sldId id="260" r:id="rId7"/>
    <p:sldId id="263" r:id="rId8"/>
    <p:sldId id="264" r:id="rId9"/>
    <p:sldId id="269" r:id="rId10"/>
    <p:sldId id="268" r:id="rId11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07F09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04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1600" b="1" dirty="0" smtClean="0">
              <a:latin typeface="+mn-lt"/>
            </a:rPr>
            <a:t>NÁZEV:</a:t>
          </a:r>
          <a:r>
            <a:rPr lang="cs-CZ" sz="1600" b="1" baseline="0" dirty="0" smtClean="0">
              <a:latin typeface="+mn-lt"/>
            </a:rPr>
            <a:t> VY_32_INOVACE_01_Anglický jazyk</a:t>
          </a:r>
          <a:endParaRPr lang="cs-CZ" sz="1600" b="1" dirty="0">
            <a:latin typeface="+mn-lt"/>
          </a:endParaRPr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1600" b="1" dirty="0" smtClean="0">
              <a:latin typeface="+mn-lt"/>
            </a:rPr>
            <a:t>NÁZEV ŠKOLY: Základní škola a praktická škola Arkadie o. p. s.</a:t>
          </a:r>
          <a:endParaRPr lang="cs-CZ" sz="1600" b="1" dirty="0">
            <a:latin typeface="+mn-lt"/>
          </a:endParaRPr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1600" b="1" dirty="0" smtClean="0">
              <a:latin typeface="+mn-lt"/>
            </a:rPr>
            <a:t>AUTOR: Mgr. Dita Nerudová </a:t>
          </a:r>
          <a:endParaRPr lang="cs-CZ" sz="1600" b="1" dirty="0">
            <a:latin typeface="+mn-lt"/>
          </a:endParaRPr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1600" b="1" smtClean="0">
              <a:latin typeface="+mn-lt"/>
            </a:rPr>
            <a:t>TÉMA</a:t>
          </a:r>
          <a:r>
            <a:rPr lang="cs-CZ" sz="1600" b="1" dirty="0" smtClean="0">
              <a:latin typeface="+mn-lt"/>
            </a:rPr>
            <a:t>: My family</a:t>
          </a:r>
          <a:endParaRPr lang="cs-CZ" sz="1600" b="1" dirty="0">
            <a:latin typeface="+mn-lt"/>
          </a:endParaRPr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1600" b="1" dirty="0" smtClean="0">
              <a:latin typeface="+mn-lt"/>
            </a:rPr>
            <a:t>ČÍSLO PROJEKTU: CZ.1.07./1.4.00/21.2257 </a:t>
          </a:r>
          <a:endParaRPr lang="cs-CZ" sz="1600" b="1" dirty="0">
            <a:latin typeface="+mn-lt"/>
          </a:endParaRPr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ACFAC160-7BD6-465B-95B5-D6856171B2E2}" type="presOf" srcId="{B651F6E3-6281-48DB-9319-2AEAFDAE7572}" destId="{6BB5E863-4638-4E1D-BFDE-399D028AC4ED}" srcOrd="1" destOrd="0" presId="urn:microsoft.com/office/officeart/2005/8/layout/target3"/>
    <dgm:cxn modelId="{161086D1-B761-4508-B684-BF8702F43405}" type="presOf" srcId="{4C35D32F-0EAB-4CD7-82EE-45574DC2A586}" destId="{890E4F0B-2866-4A3F-A3C7-2A14B1797930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9BBF8570-E70C-4D46-8283-45B9CEC58D89}" type="presOf" srcId="{4C35D32F-0EAB-4CD7-82EE-45574DC2A586}" destId="{8BEBB6EC-1DAA-4CAC-8A25-BC0FCBD5DBD5}" srcOrd="0" destOrd="0" presId="urn:microsoft.com/office/officeart/2005/8/layout/target3"/>
    <dgm:cxn modelId="{AAF1BA29-81FA-45C1-AF24-78BAA788B6D6}" type="presOf" srcId="{D1B46980-6531-4606-95E6-44980827E919}" destId="{6140AFEC-043D-4C43-A2F9-D0F5331DF3A3}" srcOrd="0" destOrd="0" presId="urn:microsoft.com/office/officeart/2005/8/layout/target3"/>
    <dgm:cxn modelId="{10018778-77BF-42C0-9F50-7F8C685B7DEE}" type="presOf" srcId="{D1D4F407-5343-4D3F-B5B9-D407B03CAEB4}" destId="{AED2198E-93D5-4001-81B4-73124B309672}" srcOrd="1" destOrd="0" presId="urn:microsoft.com/office/officeart/2005/8/layout/target3"/>
    <dgm:cxn modelId="{42894335-7BFD-43BE-A993-594AC969066B}" type="presOf" srcId="{D8197B8C-B260-4A16-BDF4-0947B075E274}" destId="{25B08C86-7E15-44DC-BE7F-FFB55DD49D12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6F0F0C24-3C04-40A9-9D44-BB7CB75ADAC8}" type="presOf" srcId="{B651F6E3-6281-48DB-9319-2AEAFDAE7572}" destId="{619D679B-A015-4ECF-8348-D1034C574F40}" srcOrd="0" destOrd="0" presId="urn:microsoft.com/office/officeart/2005/8/layout/target3"/>
    <dgm:cxn modelId="{DB578663-FFAE-4F6A-A162-1A980BA181EB}" type="presOf" srcId="{757F3AB3-0718-4624-B441-E567A8F0AB56}" destId="{333A1088-737F-45CB-B68E-254E46348037}" srcOrd="0" destOrd="0" presId="urn:microsoft.com/office/officeart/2005/8/layout/target3"/>
    <dgm:cxn modelId="{602670E0-D6D2-4D18-8BF3-D973C8083DAE}" type="presOf" srcId="{D1B46980-6531-4606-95E6-44980827E919}" destId="{2BE915AB-18AA-4053-B92C-3BFC9ED204BB}" srcOrd="1" destOrd="0" presId="urn:microsoft.com/office/officeart/2005/8/layout/target3"/>
    <dgm:cxn modelId="{C68B9656-95A7-442E-A032-27FB8597D71F}" type="presOf" srcId="{D8197B8C-B260-4A16-BDF4-0947B075E274}" destId="{5A5FFA88-C948-4069-8E93-59FA12366E83}" srcOrd="1" destOrd="0" presId="urn:microsoft.com/office/officeart/2005/8/layout/target3"/>
    <dgm:cxn modelId="{42D78B4F-D78E-44B2-881D-E147F75FE9D6}" type="presOf" srcId="{D1D4F407-5343-4D3F-B5B9-D407B03CAEB4}" destId="{D005CE8C-CC26-4C3E-AC11-E15060ECD759}" srcOrd="0" destOrd="0" presId="urn:microsoft.com/office/officeart/2005/8/layout/target3"/>
    <dgm:cxn modelId="{2EC4D300-81B0-48C1-B45A-1D916BB60992}" type="presParOf" srcId="{333A1088-737F-45CB-B68E-254E46348037}" destId="{F5ABB229-8D3B-4694-996A-96F23CF14429}" srcOrd="0" destOrd="0" presId="urn:microsoft.com/office/officeart/2005/8/layout/target3"/>
    <dgm:cxn modelId="{D4D0B83F-7FB8-4AD5-8235-3214DAD537C4}" type="presParOf" srcId="{333A1088-737F-45CB-B68E-254E46348037}" destId="{F41139FD-01EE-4571-8B17-4FB00FC51163}" srcOrd="1" destOrd="0" presId="urn:microsoft.com/office/officeart/2005/8/layout/target3"/>
    <dgm:cxn modelId="{E1A90D20-595C-4207-A99C-391EC11921A5}" type="presParOf" srcId="{333A1088-737F-45CB-B68E-254E46348037}" destId="{D005CE8C-CC26-4C3E-AC11-E15060ECD759}" srcOrd="2" destOrd="0" presId="urn:microsoft.com/office/officeart/2005/8/layout/target3"/>
    <dgm:cxn modelId="{20CDBC57-6A93-41FD-9262-913E0D8B539C}" type="presParOf" srcId="{333A1088-737F-45CB-B68E-254E46348037}" destId="{2C702D82-9B77-49B7-9568-BB8EB47C3372}" srcOrd="3" destOrd="0" presId="urn:microsoft.com/office/officeart/2005/8/layout/target3"/>
    <dgm:cxn modelId="{2334C99B-9DA3-48CF-8F23-7A7A6965E281}" type="presParOf" srcId="{333A1088-737F-45CB-B68E-254E46348037}" destId="{A52A0455-90FF-4808-ABD0-F02540D31D5A}" srcOrd="4" destOrd="0" presId="urn:microsoft.com/office/officeart/2005/8/layout/target3"/>
    <dgm:cxn modelId="{B4E0F3B2-442F-4015-89BF-E04BFFB99044}" type="presParOf" srcId="{333A1088-737F-45CB-B68E-254E46348037}" destId="{6140AFEC-043D-4C43-A2F9-D0F5331DF3A3}" srcOrd="5" destOrd="0" presId="urn:microsoft.com/office/officeart/2005/8/layout/target3"/>
    <dgm:cxn modelId="{0D6D3AF9-E093-4F3F-A508-28406854D35D}" type="presParOf" srcId="{333A1088-737F-45CB-B68E-254E46348037}" destId="{9358AC05-5D7D-4327-9F80-1AD486AEA664}" srcOrd="6" destOrd="0" presId="urn:microsoft.com/office/officeart/2005/8/layout/target3"/>
    <dgm:cxn modelId="{87A49FDC-B969-4D23-B50D-E48CE85267F8}" type="presParOf" srcId="{333A1088-737F-45CB-B68E-254E46348037}" destId="{313FC574-E1CD-4FB4-B054-0B805CE0447D}" srcOrd="7" destOrd="0" presId="urn:microsoft.com/office/officeart/2005/8/layout/target3"/>
    <dgm:cxn modelId="{60DCB6DA-D4F8-4D53-896E-328809BD7A87}" type="presParOf" srcId="{333A1088-737F-45CB-B68E-254E46348037}" destId="{619D679B-A015-4ECF-8348-D1034C574F40}" srcOrd="8" destOrd="0" presId="urn:microsoft.com/office/officeart/2005/8/layout/target3"/>
    <dgm:cxn modelId="{C2EC9F2B-5F85-4F60-9169-FAD89DD95069}" type="presParOf" srcId="{333A1088-737F-45CB-B68E-254E46348037}" destId="{322283A8-4A27-4CDA-BAE3-F381106A9174}" srcOrd="9" destOrd="0" presId="urn:microsoft.com/office/officeart/2005/8/layout/target3"/>
    <dgm:cxn modelId="{EF6AE2F7-D63F-4710-B560-3AB49B5B1C2C}" type="presParOf" srcId="{333A1088-737F-45CB-B68E-254E46348037}" destId="{FFC9F71D-1B4F-4AD9-A4A6-86ADEFC8AF5C}" srcOrd="10" destOrd="0" presId="urn:microsoft.com/office/officeart/2005/8/layout/target3"/>
    <dgm:cxn modelId="{91234588-9AC1-4B09-95FF-87F165D3F53F}" type="presParOf" srcId="{333A1088-737F-45CB-B68E-254E46348037}" destId="{25B08C86-7E15-44DC-BE7F-FFB55DD49D12}" srcOrd="11" destOrd="0" presId="urn:microsoft.com/office/officeart/2005/8/layout/target3"/>
    <dgm:cxn modelId="{CB08458F-3906-4DDC-A50D-8E5766E5F329}" type="presParOf" srcId="{333A1088-737F-45CB-B68E-254E46348037}" destId="{76644BE8-9D7C-4C09-B250-3D10AF48CBB7}" srcOrd="12" destOrd="0" presId="urn:microsoft.com/office/officeart/2005/8/layout/target3"/>
    <dgm:cxn modelId="{9E0C02A1-3433-4E60-A58B-2862CF384871}" type="presParOf" srcId="{333A1088-737F-45CB-B68E-254E46348037}" destId="{EE85B701-7295-41C0-BA7A-34D3756A2AE6}" srcOrd="13" destOrd="0" presId="urn:microsoft.com/office/officeart/2005/8/layout/target3"/>
    <dgm:cxn modelId="{15A6960B-72A9-47EA-B9AA-750D7CCA6340}" type="presParOf" srcId="{333A1088-737F-45CB-B68E-254E46348037}" destId="{8BEBB6EC-1DAA-4CAC-8A25-BC0FCBD5DBD5}" srcOrd="14" destOrd="0" presId="urn:microsoft.com/office/officeart/2005/8/layout/target3"/>
    <dgm:cxn modelId="{BD763BA6-00DF-46BB-B0BF-AE2183FE1C18}" type="presParOf" srcId="{333A1088-737F-45CB-B68E-254E46348037}" destId="{AED2198E-93D5-4001-81B4-73124B309672}" srcOrd="15" destOrd="0" presId="urn:microsoft.com/office/officeart/2005/8/layout/target3"/>
    <dgm:cxn modelId="{4F5BD6A5-1115-4363-A562-BC16B654EBE2}" type="presParOf" srcId="{333A1088-737F-45CB-B68E-254E46348037}" destId="{2BE915AB-18AA-4053-B92C-3BFC9ED204BB}" srcOrd="16" destOrd="0" presId="urn:microsoft.com/office/officeart/2005/8/layout/target3"/>
    <dgm:cxn modelId="{C298A550-4ABB-4E34-8DE9-22FECC499B06}" type="presParOf" srcId="{333A1088-737F-45CB-B68E-254E46348037}" destId="{6BB5E863-4638-4E1D-BFDE-399D028AC4ED}" srcOrd="17" destOrd="0" presId="urn:microsoft.com/office/officeart/2005/8/layout/target3"/>
    <dgm:cxn modelId="{1E23926C-C450-4AAC-85FD-5D2490765E4A}" type="presParOf" srcId="{333A1088-737F-45CB-B68E-254E46348037}" destId="{5A5FFA88-C948-4069-8E93-59FA12366E83}" srcOrd="18" destOrd="0" presId="urn:microsoft.com/office/officeart/2005/8/layout/target3"/>
    <dgm:cxn modelId="{2A6A1FDA-BD80-4FE6-82D9-628A98D443C0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3096344" cy="309634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63000"/>
                <a:satMod val="165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shade val="58000"/>
                <a:satMod val="165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shade val="30000"/>
                <a:satMod val="17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0000" dir="5400000" rotWithShape="0">
            <a:srgbClr val="000000">
              <a:alpha val="42000"/>
            </a:srgbClr>
          </a:outerShdw>
        </a:effectLst>
        <a:scene3d>
          <a:camera prst="orthographicFront">
            <a:rot lat="0" lon="0" rev="0"/>
          </a:camera>
          <a:lightRig rig="balanced" dir="t">
            <a:rot lat="0" lon="0" rev="0"/>
          </a:lightRig>
        </a:scene3d>
        <a:sp3d>
          <a:bevelT w="47625" h="69850"/>
          <a:contourClr>
            <a:schemeClr val="lt1"/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532984" y="0"/>
          <a:ext cx="6224228" cy="309634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0000" dir="5400000" rotWithShape="0">
            <a:srgbClr val="000000">
              <a:alpha val="42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1" kern="1200" dirty="0" smtClean="0">
              <a:latin typeface="+mn-lt"/>
            </a:rPr>
            <a:t>NÁZEV ŠKOLY: Základní škola a praktická škola Arkadie o. p. s.</a:t>
          </a:r>
          <a:endParaRPr lang="cs-CZ" sz="1600" b="1" kern="1200" dirty="0">
            <a:latin typeface="+mn-lt"/>
          </a:endParaRPr>
        </a:p>
      </dsp:txBody>
      <dsp:txXfrm>
        <a:off x="1532984" y="0"/>
        <a:ext cx="6224228" cy="495415"/>
      </dsp:txXfrm>
    </dsp:sp>
    <dsp:sp modelId="{A52A0455-90FF-4808-ABD0-F02540D31D5A}">
      <dsp:nvSpPr>
        <dsp:cNvPr id="0" name=""/>
        <dsp:cNvSpPr/>
      </dsp:nvSpPr>
      <dsp:spPr>
        <a:xfrm>
          <a:off x="325116" y="495415"/>
          <a:ext cx="2446111" cy="2446111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63000"/>
                <a:satMod val="165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shade val="58000"/>
                <a:satMod val="165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shade val="30000"/>
                <a:satMod val="17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0000" dir="5400000" rotWithShape="0">
            <a:srgbClr val="000000">
              <a:alpha val="42000"/>
            </a:srgbClr>
          </a:outerShdw>
        </a:effectLst>
        <a:scene3d>
          <a:camera prst="orthographicFront">
            <a:rot lat="0" lon="0" rev="0"/>
          </a:camera>
          <a:lightRig rig="balanced" dir="t">
            <a:rot lat="0" lon="0" rev="0"/>
          </a:lightRig>
        </a:scene3d>
        <a:sp3d>
          <a:bevelT w="47625" h="69850"/>
          <a:contourClr>
            <a:schemeClr val="lt1"/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548172" y="495415"/>
          <a:ext cx="6224228" cy="244611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0000" dir="5400000" rotWithShape="0">
            <a:srgbClr val="000000">
              <a:alpha val="42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1" kern="1200" dirty="0" smtClean="0">
              <a:latin typeface="+mn-lt"/>
            </a:rPr>
            <a:t>AUTOR: Mgr. Dita Nerudová </a:t>
          </a:r>
          <a:endParaRPr lang="cs-CZ" sz="1600" b="1" kern="1200" dirty="0">
            <a:latin typeface="+mn-lt"/>
          </a:endParaRPr>
        </a:p>
      </dsp:txBody>
      <dsp:txXfrm>
        <a:off x="1548172" y="495415"/>
        <a:ext cx="6224228" cy="495415"/>
      </dsp:txXfrm>
    </dsp:sp>
    <dsp:sp modelId="{313FC574-E1CD-4FB4-B054-0B805CE0447D}">
      <dsp:nvSpPr>
        <dsp:cNvPr id="0" name=""/>
        <dsp:cNvSpPr/>
      </dsp:nvSpPr>
      <dsp:spPr>
        <a:xfrm>
          <a:off x="650232" y="990830"/>
          <a:ext cx="1795879" cy="1795879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63000"/>
                <a:satMod val="165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shade val="58000"/>
                <a:satMod val="165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shade val="30000"/>
                <a:satMod val="17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0000" dir="5400000" rotWithShape="0">
            <a:srgbClr val="000000">
              <a:alpha val="42000"/>
            </a:srgbClr>
          </a:outerShdw>
        </a:effectLst>
        <a:scene3d>
          <a:camera prst="orthographicFront">
            <a:rot lat="0" lon="0" rev="0"/>
          </a:camera>
          <a:lightRig rig="balanced" dir="t">
            <a:rot lat="0" lon="0" rev="0"/>
          </a:lightRig>
        </a:scene3d>
        <a:sp3d>
          <a:bevelT w="47625" h="69850"/>
          <a:contourClr>
            <a:schemeClr val="lt1"/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548172" y="990830"/>
          <a:ext cx="6224228" cy="179587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0000" dir="5400000" rotWithShape="0">
            <a:srgbClr val="000000">
              <a:alpha val="42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1" kern="1200" dirty="0" smtClean="0">
              <a:latin typeface="+mn-lt"/>
            </a:rPr>
            <a:t>NÁZEV:</a:t>
          </a:r>
          <a:r>
            <a:rPr lang="cs-CZ" sz="1600" b="1" kern="1200" baseline="0" dirty="0" smtClean="0">
              <a:latin typeface="+mn-lt"/>
            </a:rPr>
            <a:t> VY_32_INOVACE_01_Anglický jazyk</a:t>
          </a:r>
          <a:endParaRPr lang="cs-CZ" sz="1600" b="1" kern="1200" dirty="0">
            <a:latin typeface="+mn-lt"/>
          </a:endParaRPr>
        </a:p>
      </dsp:txBody>
      <dsp:txXfrm>
        <a:off x="1548172" y="990830"/>
        <a:ext cx="6224228" cy="495415"/>
      </dsp:txXfrm>
    </dsp:sp>
    <dsp:sp modelId="{FFC9F71D-1B4F-4AD9-A4A6-86ADEFC8AF5C}">
      <dsp:nvSpPr>
        <dsp:cNvPr id="0" name=""/>
        <dsp:cNvSpPr/>
      </dsp:nvSpPr>
      <dsp:spPr>
        <a:xfrm>
          <a:off x="975348" y="1486245"/>
          <a:ext cx="1145647" cy="1145647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63000"/>
                <a:satMod val="165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shade val="58000"/>
                <a:satMod val="165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shade val="30000"/>
                <a:satMod val="17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0000" dir="5400000" rotWithShape="0">
            <a:srgbClr val="000000">
              <a:alpha val="42000"/>
            </a:srgbClr>
          </a:outerShdw>
        </a:effectLst>
        <a:scene3d>
          <a:camera prst="orthographicFront">
            <a:rot lat="0" lon="0" rev="0"/>
          </a:camera>
          <a:lightRig rig="balanced" dir="t">
            <a:rot lat="0" lon="0" rev="0"/>
          </a:lightRig>
        </a:scene3d>
        <a:sp3d>
          <a:bevelT w="47625" h="69850"/>
          <a:contourClr>
            <a:schemeClr val="lt1"/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548172" y="1486245"/>
          <a:ext cx="6224228" cy="11456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0000" dir="5400000" rotWithShape="0">
            <a:srgbClr val="000000">
              <a:alpha val="42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1" kern="1200" smtClean="0">
              <a:latin typeface="+mn-lt"/>
            </a:rPr>
            <a:t>TÉMA</a:t>
          </a:r>
          <a:r>
            <a:rPr lang="cs-CZ" sz="1600" b="1" kern="1200" dirty="0" smtClean="0">
              <a:latin typeface="+mn-lt"/>
            </a:rPr>
            <a:t>: My family</a:t>
          </a:r>
          <a:endParaRPr lang="cs-CZ" sz="1600" b="1" kern="1200" dirty="0">
            <a:latin typeface="+mn-lt"/>
          </a:endParaRPr>
        </a:p>
      </dsp:txBody>
      <dsp:txXfrm>
        <a:off x="1548172" y="1486245"/>
        <a:ext cx="6224228" cy="495415"/>
      </dsp:txXfrm>
    </dsp:sp>
    <dsp:sp modelId="{EE85B701-7295-41C0-BA7A-34D3756A2AE6}">
      <dsp:nvSpPr>
        <dsp:cNvPr id="0" name=""/>
        <dsp:cNvSpPr/>
      </dsp:nvSpPr>
      <dsp:spPr>
        <a:xfrm>
          <a:off x="1300464" y="1981660"/>
          <a:ext cx="495415" cy="495415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63000"/>
                <a:satMod val="165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shade val="58000"/>
                <a:satMod val="165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shade val="30000"/>
                <a:satMod val="17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0000" dir="5400000" rotWithShape="0">
            <a:srgbClr val="000000">
              <a:alpha val="42000"/>
            </a:srgbClr>
          </a:outerShdw>
        </a:effectLst>
        <a:scene3d>
          <a:camera prst="orthographicFront">
            <a:rot lat="0" lon="0" rev="0"/>
          </a:camera>
          <a:lightRig rig="balanced" dir="t">
            <a:rot lat="0" lon="0" rev="0"/>
          </a:lightRig>
        </a:scene3d>
        <a:sp3d>
          <a:bevelT w="47625" h="69850"/>
          <a:contourClr>
            <a:schemeClr val="lt1"/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548172" y="1981660"/>
          <a:ext cx="6224228" cy="49541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0000" dir="5400000" rotWithShape="0">
            <a:srgbClr val="000000">
              <a:alpha val="42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1" kern="1200" dirty="0" smtClean="0">
              <a:latin typeface="+mn-lt"/>
            </a:rPr>
            <a:t>ČÍSLO PROJEKTU: CZ.1.07./1.4.00/21.2257 </a:t>
          </a:r>
          <a:endParaRPr lang="cs-CZ" sz="1600" b="1" kern="1200" dirty="0">
            <a:latin typeface="+mn-lt"/>
          </a:endParaRPr>
        </a:p>
      </dsp:txBody>
      <dsp:txXfrm>
        <a:off x="1548172" y="1981660"/>
        <a:ext cx="6224228" cy="49541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0797744-77B1-42CC-ADD6-85BF882AC59B}" type="datetimeFigureOut">
              <a:rPr lang="en-US" smtClean="0"/>
              <a:pPr/>
              <a:t>12/10/2012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D42B960-4DFD-4013-9C81-CD98816EDE4E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314864608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7834027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D42B960-4DFD-4013-9C81-CD98816EDE4E}" type="slidenum">
              <a:rPr lang="en-US" smtClean="0"/>
              <a:pPr/>
              <a:t>2</a:t>
            </a:fld>
            <a:endParaRPr 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D42B960-4DFD-4013-9C81-CD98816EDE4E}" type="slidenum">
              <a:rPr lang="en-US" smtClean="0"/>
              <a:pPr/>
              <a:t>3</a:t>
            </a:fld>
            <a:endParaRPr 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D42B960-4DFD-4013-9C81-CD98816EDE4E}" type="slidenum">
              <a:rPr lang="en-US" smtClean="0"/>
              <a:pPr/>
              <a:t>4</a:t>
            </a:fld>
            <a:endParaRPr lang="en-US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D42B960-4DFD-4013-9C81-CD98816EDE4E}" type="slidenum">
              <a:rPr lang="en-US" smtClean="0"/>
              <a:pPr/>
              <a:t>5</a:t>
            </a:fld>
            <a:endParaRPr lang="en-US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D42B960-4DFD-4013-9C81-CD98816EDE4E}" type="slidenum">
              <a:rPr lang="en-US" smtClean="0"/>
              <a:pPr/>
              <a:t>6</a:t>
            </a:fld>
            <a:endParaRPr lang="en-US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D42B960-4DFD-4013-9C81-CD98816EDE4E}" type="slidenum">
              <a:rPr lang="en-US" smtClean="0"/>
              <a:pPr/>
              <a:t>7</a:t>
            </a:fld>
            <a:endParaRPr lang="en-US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D42B960-4DFD-4013-9C81-CD98816EDE4E}" type="slidenum">
              <a:rPr lang="en-US" smtClean="0"/>
              <a:pPr/>
              <a:t>8</a:t>
            </a:fld>
            <a:endParaRPr lang="en-US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D42B960-4DFD-4013-9C81-CD98816EDE4E}" type="slidenum">
              <a:rPr lang="en-US" smtClean="0"/>
              <a:pPr/>
              <a:t>9</a:t>
            </a:fld>
            <a:endParaRPr lang="en-US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D42B960-4DFD-4013-9C81-CD98816EDE4E}" type="slidenum">
              <a:rPr lang="en-US" smtClean="0"/>
              <a:pPr/>
              <a:t>10</a:t>
            </a:fld>
            <a:endParaRPr lang="en-US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33EC1491-F75C-4380-B90E-79E5CB2DFD04}" type="datetimeFigureOut">
              <a:rPr lang="en-US" smtClean="0"/>
              <a:pPr/>
              <a:t>12/10/2012</a:t>
            </a:fld>
            <a:endParaRPr lang="en-US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en-US"/>
          </a:p>
        </p:txBody>
      </p:sp>
      <p:sp>
        <p:nvSpPr>
          <p:cNvPr id="10" name="Rectangle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ectangle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Rectangle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Rectangle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Straight Connector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Straight Connector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Straight Connector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Straight Connector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Straight Connector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Straight Connector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Rectangle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al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al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Oval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Oval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Oval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AF1CCA98-B214-41D9-81D4-0C58225CEDB3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33EC1491-F75C-4380-B90E-79E5CB2DFD04}" type="datetimeFigureOut">
              <a:rPr lang="en-US" smtClean="0"/>
              <a:pPr/>
              <a:t>12/10/2012</a:t>
            </a:fld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AF1CCA98-B214-41D9-81D4-0C58225CEDB3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33EC1491-F75C-4380-B90E-79E5CB2DFD04}" type="datetimeFigureOut">
              <a:rPr lang="en-US" smtClean="0"/>
              <a:pPr/>
              <a:t>12/10/2012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en-US"/>
          </a:p>
        </p:txBody>
      </p:sp>
      <p:sp>
        <p:nvSpPr>
          <p:cNvPr id="9" name="Rectangle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Rectangle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ectangle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Straight Connector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Straight Connector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Straight Connector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Straight Connector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Straight Connector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Rectangle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Oval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Oval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al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Oval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al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Straight Connector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AF1CCA98-B214-41D9-81D4-0C58225CEDB3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EC1491-F75C-4380-B90E-79E5CB2DFD04}" type="datetimeFigureOut">
              <a:rPr lang="en-US" smtClean="0"/>
              <a:pPr/>
              <a:t>12/10/2012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1CCA98-B214-41D9-81D4-0C58225CEDB3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EC1491-F75C-4380-B90E-79E5CB2DFD04}" type="datetimeFigureOut">
              <a:rPr lang="en-US" smtClean="0"/>
              <a:pPr/>
              <a:t>12/10/2012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1CCA98-B214-41D9-81D4-0C58225CEDB3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12" name="Text Placeholder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14" name="Text Placeholder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6" name="Date Placeholder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33EC1491-F75C-4380-B90E-79E5CB2DFD04}" type="datetimeFigureOut">
              <a:rPr lang="en-US" smtClean="0"/>
              <a:pPr/>
              <a:t>12/10/2012</a:t>
            </a:fld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AF1CCA98-B214-41D9-81D4-0C58225CEDB3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EC1491-F75C-4380-B90E-79E5CB2DFD04}" type="datetimeFigureOut">
              <a:rPr lang="en-US" smtClean="0"/>
              <a:pPr/>
              <a:t>12/10/2012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1CCA98-B214-41D9-81D4-0C58225CEDB3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Straight Connector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8" name="Straight Connector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Straight Connector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Straight Connector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Rectangle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Straight Connector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Oval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Content Placeholder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21" name="Date Placeholder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33EC1491-F75C-4380-B90E-79E5CB2DFD04}" type="datetimeFigureOut">
              <a:rPr lang="en-US" smtClean="0"/>
              <a:pPr/>
              <a:t>12/10/2012</a:t>
            </a:fld>
            <a:endParaRPr lang="en-US"/>
          </a:p>
        </p:txBody>
      </p:sp>
      <p:sp>
        <p:nvSpPr>
          <p:cNvPr id="22" name="Slide Number Placeholder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AF1CCA98-B214-41D9-81D4-0C58225CEDB3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23" name="Footer Placeholder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traight Connector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Oval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en-US" smtClean="0"/>
              <a:t>Click icon to add picture</a:t>
            </a:r>
            <a:endParaRPr kumimoji="0"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10" name="Straight Connector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Rectangle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Straight Connector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Straight Connector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Straight Connector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Date Placeholder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33EC1491-F75C-4380-B90E-79E5CB2DFD04}" type="datetimeFigureOut">
              <a:rPr lang="en-US" smtClean="0"/>
              <a:pPr/>
              <a:t>12/10/2012</a:t>
            </a:fld>
            <a:endParaRPr lang="en-US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AF1CCA98-B214-41D9-81D4-0C58225CEDB3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21" name="Footer Placeholder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EC1491-F75C-4380-B90E-79E5CB2DFD04}" type="datetimeFigureOut">
              <a:rPr lang="en-US" smtClean="0"/>
              <a:pPr/>
              <a:t>12/10/2012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1CCA98-B214-41D9-81D4-0C58225CEDB3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EC1491-F75C-4380-B90E-79E5CB2DFD04}" type="datetimeFigureOut">
              <a:rPr lang="en-US" smtClean="0"/>
              <a:pPr/>
              <a:t>12/10/2012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1CCA98-B214-41D9-81D4-0C58225CEDB3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Straight Connector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33EC1491-F75C-4380-B90E-79E5CB2DFD04}" type="datetimeFigureOut">
              <a:rPr lang="en-US" smtClean="0"/>
              <a:pPr/>
              <a:t>12/10/2012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en-US"/>
          </a:p>
        </p:txBody>
      </p:sp>
      <p:sp>
        <p:nvSpPr>
          <p:cNvPr id="7" name="Straight Connector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Straight Connector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Rectangle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Straight Connector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val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AF1CCA98-B214-41D9-81D4-0C58225CEDB3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6.wmf"/><Relationship Id="rId4" Type="http://schemas.openxmlformats.org/officeDocument/2006/relationships/image" Target="../media/image5.wm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9.wmf"/><Relationship Id="rId4" Type="http://schemas.openxmlformats.org/officeDocument/2006/relationships/image" Target="../media/image8.wm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6.xml"/><Relationship Id="rId7" Type="http://schemas.openxmlformats.org/officeDocument/2006/relationships/image" Target="../media/image13.png"/><Relationship Id="rId2" Type="http://schemas.openxmlformats.org/officeDocument/2006/relationships/slideLayout" Target="../slideLayouts/slideLayout1.xml"/><Relationship Id="rId1" Type="http://schemas.openxmlformats.org/officeDocument/2006/relationships/audio" Target="file:///C:\Users\wagner\AppData\Local\Microsoft\Windows\Temporary%20Internet%20Files\Content.IE5\UKHPJ9EN\MS910220041%5b1%5d.wav" TargetMode="External"/><Relationship Id="rId6" Type="http://schemas.openxmlformats.org/officeDocument/2006/relationships/image" Target="../media/image12.wmf"/><Relationship Id="rId5" Type="http://schemas.openxmlformats.org/officeDocument/2006/relationships/image" Target="../media/image11.wmf"/><Relationship Id="rId4" Type="http://schemas.openxmlformats.org/officeDocument/2006/relationships/image" Target="../media/image10.wm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7.wmf"/><Relationship Id="rId4" Type="http://schemas.openxmlformats.org/officeDocument/2006/relationships/image" Target="../media/image10.wmf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wmf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4.wmf"/><Relationship Id="rId4" Type="http://schemas.openxmlformats.org/officeDocument/2006/relationships/image" Target="../media/image11.wmf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1420233802"/>
              </p:ext>
            </p:extLst>
          </p:nvPr>
        </p:nvGraphicFramePr>
        <p:xfrm>
          <a:off x="827584" y="548680"/>
          <a:ext cx="7772400" cy="309634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483768" y="4797152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4181967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286000" y="116632"/>
            <a:ext cx="6172200" cy="936104"/>
          </a:xfrm>
        </p:spPr>
        <p:txBody>
          <a:bodyPr>
            <a:noAutofit/>
          </a:bodyPr>
          <a:lstStyle/>
          <a:p>
            <a:r>
              <a:rPr lang="cs-CZ" sz="4400" dirty="0" smtClean="0">
                <a:solidFill>
                  <a:srgbClr val="F07F09"/>
                </a:solidFill>
              </a:rPr>
              <a:t>ANOTACE</a:t>
            </a:r>
            <a:endParaRPr lang="en-US" sz="4400" dirty="0">
              <a:solidFill>
                <a:srgbClr val="F07F09"/>
              </a:solidFill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286000" y="1196752"/>
            <a:ext cx="6172200" cy="5178170"/>
          </a:xfrm>
        </p:spPr>
        <p:txBody>
          <a:bodyPr/>
          <a:lstStyle/>
          <a:p>
            <a:pPr>
              <a:buFont typeface="Arial" pitchFamily="34" charset="0"/>
              <a:buChar char="•"/>
            </a:pPr>
            <a:r>
              <a:rPr lang="cs-CZ" dirty="0" smtClean="0"/>
              <a:t> Materiál pro výuku předmětu Anglický jazyk v 6. a 7. třídě základní školy praktické</a:t>
            </a:r>
          </a:p>
          <a:p>
            <a:pPr>
              <a:buFont typeface="Arial" pitchFamily="34" charset="0"/>
              <a:buChar char="•"/>
            </a:pPr>
            <a:r>
              <a:rPr lang="cs-CZ" dirty="0" smtClean="0"/>
              <a:t> Určeno pro interaktivní tabuli</a:t>
            </a:r>
          </a:p>
          <a:p>
            <a:pPr>
              <a:buFont typeface="Arial" pitchFamily="34" charset="0"/>
              <a:buChar char="•"/>
            </a:pPr>
            <a:r>
              <a:rPr lang="cs-CZ" dirty="0" smtClean="0"/>
              <a:t> Prezentace slouží k seznámení a procvičováním slovní zásoby Rodina</a:t>
            </a:r>
          </a:p>
          <a:p>
            <a:pPr>
              <a:buFont typeface="Arial" pitchFamily="34" charset="0"/>
              <a:buChar char="•"/>
            </a:pPr>
            <a:r>
              <a:rPr lang="cs-CZ" dirty="0" smtClean="0"/>
              <a:t>Procvičování otázky Who is this? a odpovědí   This is....</a:t>
            </a:r>
          </a:p>
          <a:p>
            <a:pPr>
              <a:buFont typeface="Arial" pitchFamily="34" charset="0"/>
              <a:buChar char="•"/>
            </a:pPr>
            <a:r>
              <a:rPr lang="cs-CZ" dirty="0" smtClean="0"/>
              <a:t> Na posledním listě (Vocabulary) žák spojuje slovíčka s překladem</a:t>
            </a:r>
          </a:p>
          <a:p>
            <a:pPr>
              <a:buFont typeface="Arial" pitchFamily="34" charset="0"/>
              <a:buChar char="•"/>
            </a:pPr>
            <a:r>
              <a:rPr lang="cs-CZ" dirty="0" smtClean="0">
                <a:solidFill>
                  <a:schemeClr val="tx1"/>
                </a:solidFill>
              </a:rPr>
              <a:t> Prezentace žáky zaujala, aktivně se zapojovali do práce na interaktivní tabuli</a:t>
            </a:r>
          </a:p>
          <a:p>
            <a:pPr>
              <a:buFont typeface="Arial" pitchFamily="34" charset="0"/>
              <a:buChar char="•"/>
            </a:pPr>
            <a:r>
              <a:rPr lang="cs-CZ" dirty="0" smtClean="0">
                <a:solidFill>
                  <a:schemeClr val="tx1"/>
                </a:solidFill>
              </a:rPr>
              <a:t> Vytvořeno  10. 11. 2012</a:t>
            </a:r>
          </a:p>
          <a:p>
            <a:r>
              <a:rPr lang="cs-CZ" dirty="0" smtClean="0">
                <a:solidFill>
                  <a:schemeClr val="bg1"/>
                </a:solidFill>
              </a:rPr>
              <a:t>Prezentace žáky zaujala, aktivně se zapojovali do práce na interaktivní tabuli</a:t>
            </a:r>
          </a:p>
          <a:p>
            <a:r>
              <a:rPr lang="cs-CZ" dirty="0" smtClean="0">
                <a:solidFill>
                  <a:schemeClr val="bg1"/>
                </a:solidFill>
              </a:rPr>
              <a:t>Vytvořeno  3. 2. 2012</a:t>
            </a:r>
            <a:endParaRPr lang="en-US" dirty="0" smtClean="0">
              <a:solidFill>
                <a:schemeClr val="bg1"/>
              </a:solidFill>
            </a:endParaRPr>
          </a:p>
          <a:p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979712" y="188640"/>
            <a:ext cx="6172200" cy="1894362"/>
          </a:xfrm>
        </p:spPr>
        <p:txBody>
          <a:bodyPr>
            <a:normAutofit/>
          </a:bodyPr>
          <a:lstStyle/>
          <a:p>
            <a:r>
              <a:rPr lang="cs-CZ" sz="6000" b="0" dirty="0" smtClean="0">
                <a:solidFill>
                  <a:schemeClr val="accent1"/>
                </a:solidFill>
              </a:rPr>
              <a:t>     </a:t>
            </a:r>
            <a:r>
              <a:rPr lang="cs-CZ" sz="6000" dirty="0" smtClean="0">
                <a:solidFill>
                  <a:schemeClr val="accent1"/>
                </a:solidFill>
              </a:rPr>
              <a:t>My family</a:t>
            </a:r>
            <a:endParaRPr lang="en-US" sz="6000" dirty="0">
              <a:solidFill>
                <a:schemeClr val="accent1"/>
              </a:solidFill>
            </a:endParaRPr>
          </a:p>
        </p:txBody>
      </p:sp>
      <p:pic>
        <p:nvPicPr>
          <p:cNvPr id="1026" name="Picture 2" descr="C:\Users\wagner\AppData\Local\Microsoft\Windows\Temporary Internet Files\Content.IE5\UKHPJ9EN\MC900435598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491880" y="2276872"/>
            <a:ext cx="2736304" cy="3355158"/>
          </a:xfrm>
          <a:prstGeom prst="rect">
            <a:avLst/>
          </a:prstGeom>
          <a:noFill/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267744" y="260648"/>
            <a:ext cx="6172200" cy="1296144"/>
          </a:xfrm>
        </p:spPr>
        <p:txBody>
          <a:bodyPr>
            <a:normAutofit/>
          </a:bodyPr>
          <a:lstStyle/>
          <a:p>
            <a:r>
              <a:rPr lang="cs-CZ" sz="5400" dirty="0" smtClean="0">
                <a:solidFill>
                  <a:schemeClr val="accent1"/>
                </a:solidFill>
              </a:rPr>
              <a:t>     </a:t>
            </a:r>
            <a:r>
              <a:rPr lang="cs-CZ" sz="5400" dirty="0" smtClean="0">
                <a:solidFill>
                  <a:srgbClr val="F07F09"/>
                </a:solidFill>
              </a:rPr>
              <a:t>THIS</a:t>
            </a:r>
            <a:r>
              <a:rPr lang="cs-CZ" sz="5400" dirty="0" smtClean="0">
                <a:solidFill>
                  <a:schemeClr val="accent1"/>
                </a:solidFill>
              </a:rPr>
              <a:t> IS:</a:t>
            </a:r>
            <a:endParaRPr lang="en-US" sz="5400" dirty="0">
              <a:solidFill>
                <a:schemeClr val="accent1"/>
              </a:solidFill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123728" y="1628800"/>
            <a:ext cx="6334472" cy="4968552"/>
          </a:xfrm>
        </p:spPr>
        <p:txBody>
          <a:bodyPr>
            <a:normAutofit fontScale="92500" lnSpcReduction="20000"/>
          </a:bodyPr>
          <a:lstStyle/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       </a:t>
            </a:r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    </a:t>
            </a:r>
          </a:p>
          <a:p>
            <a:r>
              <a:rPr lang="cs-CZ" dirty="0" smtClean="0"/>
              <a:t>               MUM                                             DAD</a:t>
            </a:r>
          </a:p>
          <a:p>
            <a:r>
              <a:rPr lang="cs-CZ" dirty="0" smtClean="0"/>
              <a:t>          (MOTHER)                                    (FATHER)</a:t>
            </a:r>
          </a:p>
          <a:p>
            <a:endParaRPr lang="cs-CZ" dirty="0" smtClean="0"/>
          </a:p>
          <a:p>
            <a:r>
              <a:rPr lang="cs-CZ" dirty="0" smtClean="0"/>
              <a:t>                  </a:t>
            </a:r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                 our dog  </a:t>
            </a:r>
            <a:endParaRPr lang="en-US" dirty="0"/>
          </a:p>
        </p:txBody>
      </p:sp>
      <p:pic>
        <p:nvPicPr>
          <p:cNvPr id="2057" name="Picture 9" descr="C:\Users\wagner\AppData\Local\Microsoft\Windows\Temporary Internet Files\Content.IE5\SXG6HVXN\MC900446184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339752" y="1628800"/>
            <a:ext cx="2385241" cy="2543812"/>
          </a:xfrm>
          <a:prstGeom prst="rect">
            <a:avLst/>
          </a:prstGeom>
          <a:noFill/>
        </p:spPr>
      </p:pic>
      <p:pic>
        <p:nvPicPr>
          <p:cNvPr id="2058" name="Picture 10" descr="C:\Users\wagner\AppData\Local\Microsoft\Windows\Temporary Internet Files\Content.IE5\AOWKC01E\MC900445146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940152" y="1628800"/>
            <a:ext cx="2520280" cy="2666727"/>
          </a:xfrm>
          <a:prstGeom prst="rect">
            <a:avLst/>
          </a:prstGeom>
          <a:noFill/>
        </p:spPr>
      </p:pic>
      <p:pic>
        <p:nvPicPr>
          <p:cNvPr id="2060" name="Picture 12" descr="C:\Users\wagner\AppData\Local\Microsoft\Windows\Temporary Internet Files\Content.IE5\SXG6HVXN\MC900434597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283968" y="5085184"/>
            <a:ext cx="2922116" cy="1555932"/>
          </a:xfrm>
          <a:prstGeom prst="rect">
            <a:avLst/>
          </a:prstGeom>
          <a:noFill/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267744" y="476672"/>
            <a:ext cx="6172200" cy="1368152"/>
          </a:xfrm>
        </p:spPr>
        <p:txBody>
          <a:bodyPr/>
          <a:lstStyle/>
          <a:p>
            <a:pPr algn="ctr"/>
            <a:r>
              <a:rPr lang="cs-CZ" sz="5400" dirty="0" smtClean="0">
                <a:solidFill>
                  <a:schemeClr val="accent1"/>
                </a:solidFill>
              </a:rPr>
              <a:t>THIS IS: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286000" y="1916832"/>
            <a:ext cx="6172200" cy="4824536"/>
          </a:xfrm>
        </p:spPr>
        <p:txBody>
          <a:bodyPr>
            <a:normAutofit lnSpcReduction="10000"/>
          </a:bodyPr>
          <a:lstStyle/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   </a:t>
            </a:r>
          </a:p>
          <a:p>
            <a:r>
              <a:rPr lang="cs-CZ" dirty="0" smtClean="0"/>
              <a:t>  GRANDMOTHER                    GRANDFATHER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              our cat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en-US" dirty="0"/>
          </a:p>
        </p:txBody>
      </p:sp>
      <p:pic>
        <p:nvPicPr>
          <p:cNvPr id="3074" name="Picture 2" descr="C:\Users\wagner\AppData\Local\Microsoft\Windows\Temporary Internet Files\Content.IE5\6FIBJWXR\MC900446198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483768" y="2420888"/>
            <a:ext cx="2238743" cy="2376264"/>
          </a:xfrm>
          <a:prstGeom prst="rect">
            <a:avLst/>
          </a:prstGeom>
          <a:noFill/>
        </p:spPr>
      </p:pic>
      <p:pic>
        <p:nvPicPr>
          <p:cNvPr id="3075" name="Picture 3" descr="C:\Users\wagner\AppData\Local\Microsoft\Windows\Temporary Internet Files\Content.IE5\UKHPJ9EN\MC900446196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652120" y="2393952"/>
            <a:ext cx="2304000" cy="2344530"/>
          </a:xfrm>
          <a:prstGeom prst="rect">
            <a:avLst/>
          </a:prstGeom>
          <a:noFill/>
        </p:spPr>
      </p:pic>
      <p:pic>
        <p:nvPicPr>
          <p:cNvPr id="3077" name="Picture 5" descr="C:\Users\wagner\AppData\Local\Microsoft\Windows\Temporary Internet Files\Content.IE5\SXG6HVXN\MC900391410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211960" y="5277471"/>
            <a:ext cx="2008189" cy="1580529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267744" y="260648"/>
            <a:ext cx="6172200" cy="1296144"/>
          </a:xfrm>
        </p:spPr>
        <p:txBody>
          <a:bodyPr>
            <a:normAutofit/>
          </a:bodyPr>
          <a:lstStyle/>
          <a:p>
            <a:r>
              <a:rPr lang="cs-CZ" sz="5400" dirty="0" smtClean="0">
                <a:solidFill>
                  <a:schemeClr val="accent1"/>
                </a:solidFill>
              </a:rPr>
              <a:t>     THIS IS:</a:t>
            </a:r>
            <a:endParaRPr lang="en-US" sz="5400" dirty="0">
              <a:solidFill>
                <a:schemeClr val="accent1"/>
              </a:solidFill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123728" y="1628800"/>
            <a:ext cx="6334472" cy="5229200"/>
          </a:xfrm>
        </p:spPr>
        <p:txBody>
          <a:bodyPr/>
          <a:lstStyle/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       </a:t>
            </a:r>
          </a:p>
          <a:p>
            <a:r>
              <a:rPr lang="cs-CZ" dirty="0" smtClean="0"/>
              <a:t>          SISTER                                        BROTHER</a:t>
            </a:r>
            <a:endParaRPr lang="en-US" dirty="0" smtClean="0"/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    </a:t>
            </a:r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                                          BABY</a:t>
            </a:r>
          </a:p>
        </p:txBody>
      </p:sp>
      <p:pic>
        <p:nvPicPr>
          <p:cNvPr id="4098" name="Picture 2" descr="C:\Users\wagner\AppData\Local\Microsoft\Windows\Temporary Internet Files\Content.IE5\SXG6HVXN\MC900446186[1].wmf"/>
          <p:cNvPicPr>
            <a:picLocks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411760" y="2204864"/>
            <a:ext cx="1792800" cy="1764000"/>
          </a:xfrm>
          <a:prstGeom prst="rect">
            <a:avLst/>
          </a:prstGeom>
          <a:noFill/>
        </p:spPr>
      </p:pic>
      <p:pic>
        <p:nvPicPr>
          <p:cNvPr id="4099" name="Picture 3" descr="C:\Users\wagner\AppData\Local\Microsoft\Windows\Temporary Internet Files\Content.IE5\AOWKC01E\MC900446194[1].wmf"/>
          <p:cNvPicPr>
            <a:picLocks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228184" y="2204864"/>
            <a:ext cx="1792800" cy="1764000"/>
          </a:xfrm>
          <a:prstGeom prst="rect">
            <a:avLst/>
          </a:prstGeom>
          <a:noFill/>
        </p:spPr>
      </p:pic>
      <p:pic>
        <p:nvPicPr>
          <p:cNvPr id="4100" name="Picture 4" descr="C:\Users\wagner\AppData\Local\Microsoft\Windows\Temporary Internet Files\Content.IE5\6FIBJWXR\MC900446188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4499992" y="4509120"/>
            <a:ext cx="1584176" cy="1558941"/>
          </a:xfrm>
          <a:prstGeom prst="rect">
            <a:avLst/>
          </a:prstGeom>
          <a:noFill/>
        </p:spPr>
      </p:pic>
      <p:pic>
        <p:nvPicPr>
          <p:cNvPr id="12" name="MS910220041[1].wav">
            <a:hlinkClick r:id="" action="ppaction://media"/>
          </p:cNvPr>
          <p:cNvPicPr>
            <a:picLocks noRot="1" noChangeAspect="1"/>
          </p:cNvPicPr>
          <p:nvPr>
            <a:audioFile r:link="rId1"/>
          </p:nvPr>
        </p:nvPicPr>
        <p:blipFill>
          <a:blip r:embed="rId7" cstate="print">
            <a:duotone>
              <a:schemeClr val="bg2">
                <a:shade val="45000"/>
                <a:satMod val="135000"/>
              </a:schemeClr>
              <a:prstClr val="white"/>
            </a:duotone>
          </a:blip>
          <a:stretch>
            <a:fillRect/>
          </a:stretch>
        </p:blipFill>
        <p:spPr>
          <a:xfrm>
            <a:off x="7740352" y="5704823"/>
            <a:ext cx="792088" cy="748513"/>
          </a:xfrm>
          <a:prstGeom prst="rect">
            <a:avLst/>
          </a:prstGeom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7989" fill="hold"/>
                                        <p:tgtEl>
                                          <p:spTgt spid="1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2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286000" y="188640"/>
            <a:ext cx="6172200" cy="1224136"/>
          </a:xfrm>
        </p:spPr>
        <p:txBody>
          <a:bodyPr/>
          <a:lstStyle/>
          <a:p>
            <a:r>
              <a:rPr lang="cs-CZ" dirty="0" smtClean="0"/>
              <a:t>          </a:t>
            </a:r>
            <a:r>
              <a:rPr lang="cs-CZ" sz="5400" dirty="0" smtClean="0">
                <a:solidFill>
                  <a:schemeClr val="accent1"/>
                </a:solidFill>
              </a:rPr>
              <a:t>who is this?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286000" y="3429000"/>
            <a:ext cx="6172200" cy="2945922"/>
          </a:xfrm>
        </p:spPr>
        <p:txBody>
          <a:bodyPr>
            <a:normAutofit lnSpcReduction="10000"/>
          </a:bodyPr>
          <a:lstStyle/>
          <a:p>
            <a:r>
              <a:rPr lang="cs-CZ" sz="2000" dirty="0" smtClean="0">
                <a:solidFill>
                  <a:schemeClr val="tx1"/>
                </a:solidFill>
              </a:rPr>
              <a:t>Spoj správnou odpověď s obrázkem.</a:t>
            </a:r>
          </a:p>
          <a:p>
            <a:endParaRPr lang="cs-CZ" sz="2000" dirty="0" smtClean="0">
              <a:solidFill>
                <a:schemeClr val="tx1"/>
              </a:solidFill>
            </a:endParaRPr>
          </a:p>
          <a:p>
            <a:r>
              <a:rPr lang="cs-CZ" sz="2000" dirty="0" smtClean="0">
                <a:solidFill>
                  <a:schemeClr val="tx1"/>
                </a:solidFill>
              </a:rPr>
              <a:t> 1.This is mother.</a:t>
            </a:r>
          </a:p>
          <a:p>
            <a:r>
              <a:rPr lang="cs-CZ" sz="2000" dirty="0" smtClean="0">
                <a:solidFill>
                  <a:schemeClr val="tx1"/>
                </a:solidFill>
              </a:rPr>
              <a:t> 2.This is grandfather. </a:t>
            </a:r>
          </a:p>
          <a:p>
            <a:r>
              <a:rPr lang="cs-CZ" sz="2000" dirty="0" smtClean="0">
                <a:solidFill>
                  <a:schemeClr val="tx1"/>
                </a:solidFill>
              </a:rPr>
              <a:t> 3.This is brother. </a:t>
            </a:r>
          </a:p>
          <a:p>
            <a:r>
              <a:rPr lang="cs-CZ" sz="2000" dirty="0" smtClean="0">
                <a:solidFill>
                  <a:schemeClr val="tx1"/>
                </a:solidFill>
              </a:rPr>
              <a:t> 4. This is sister.</a:t>
            </a:r>
          </a:p>
          <a:p>
            <a:r>
              <a:rPr lang="cs-CZ" sz="2000" dirty="0" smtClean="0">
                <a:solidFill>
                  <a:schemeClr val="tx1"/>
                </a:solidFill>
              </a:rPr>
              <a:t> 5.This is grandmother.</a:t>
            </a:r>
          </a:p>
          <a:p>
            <a:r>
              <a:rPr lang="cs-CZ" sz="2000" dirty="0" smtClean="0">
                <a:solidFill>
                  <a:schemeClr val="tx1"/>
                </a:solidFill>
              </a:rPr>
              <a:t> 6. This is father.</a:t>
            </a:r>
            <a:endParaRPr lang="en-US" sz="2000" dirty="0">
              <a:solidFill>
                <a:schemeClr val="tx1"/>
              </a:solidFill>
            </a:endParaRPr>
          </a:p>
        </p:txBody>
      </p:sp>
      <p:pic>
        <p:nvPicPr>
          <p:cNvPr id="4" name="Picture 10" descr="C:\Users\wagner\AppData\Local\Microsoft\Windows\Temporary Internet Files\Content.IE5\AOWKC01E\MC900445146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267744" y="1416960"/>
            <a:ext cx="1872208" cy="1980997"/>
          </a:xfrm>
          <a:prstGeom prst="rect">
            <a:avLst/>
          </a:prstGeom>
          <a:noFill/>
        </p:spPr>
      </p:pic>
      <p:pic>
        <p:nvPicPr>
          <p:cNvPr id="5" name="Picture 2" descr="C:\Users\wagner\AppData\Local\Microsoft\Windows\Temporary Internet Files\Content.IE5\SXG6HVXN\MC900446186[1].wmf"/>
          <p:cNvPicPr>
            <a:picLocks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355976" y="1556792"/>
            <a:ext cx="1792800" cy="1764000"/>
          </a:xfrm>
          <a:prstGeom prst="rect">
            <a:avLst/>
          </a:prstGeom>
          <a:noFill/>
        </p:spPr>
      </p:pic>
      <p:pic>
        <p:nvPicPr>
          <p:cNvPr id="6" name="Picture 2" descr="C:\Users\wagner\AppData\Local\Microsoft\Windows\Temporary Internet Files\Content.IE5\6FIBJWXR\MC900446198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444208" y="1340768"/>
            <a:ext cx="1897212" cy="2013753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286000" y="188640"/>
            <a:ext cx="6172200" cy="1224136"/>
          </a:xfrm>
        </p:spPr>
        <p:txBody>
          <a:bodyPr/>
          <a:lstStyle/>
          <a:p>
            <a:r>
              <a:rPr lang="cs-CZ" dirty="0" smtClean="0"/>
              <a:t>          </a:t>
            </a:r>
            <a:r>
              <a:rPr lang="cs-CZ" sz="5400" dirty="0" smtClean="0">
                <a:solidFill>
                  <a:schemeClr val="accent1"/>
                </a:solidFill>
              </a:rPr>
              <a:t>who is this?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286000" y="3429000"/>
            <a:ext cx="6172200" cy="2945922"/>
          </a:xfrm>
        </p:spPr>
        <p:txBody>
          <a:bodyPr>
            <a:normAutofit lnSpcReduction="10000"/>
          </a:bodyPr>
          <a:lstStyle/>
          <a:p>
            <a:r>
              <a:rPr lang="cs-CZ" sz="2000" dirty="0" smtClean="0">
                <a:solidFill>
                  <a:schemeClr val="tx1"/>
                </a:solidFill>
              </a:rPr>
              <a:t>Spoj správnou odpověď s obrázkem.</a:t>
            </a:r>
          </a:p>
          <a:p>
            <a:endParaRPr lang="cs-CZ" sz="2000" dirty="0" smtClean="0">
              <a:solidFill>
                <a:schemeClr val="tx1"/>
              </a:solidFill>
            </a:endParaRPr>
          </a:p>
          <a:p>
            <a:r>
              <a:rPr lang="cs-CZ" sz="2000" dirty="0" smtClean="0">
                <a:solidFill>
                  <a:schemeClr val="tx1"/>
                </a:solidFill>
              </a:rPr>
              <a:t> 1.This is mother.</a:t>
            </a:r>
          </a:p>
          <a:p>
            <a:r>
              <a:rPr lang="cs-CZ" sz="2000" dirty="0" smtClean="0">
                <a:solidFill>
                  <a:schemeClr val="tx1"/>
                </a:solidFill>
              </a:rPr>
              <a:t> 2.This is grandfather. </a:t>
            </a:r>
          </a:p>
          <a:p>
            <a:r>
              <a:rPr lang="cs-CZ" sz="2000" dirty="0" smtClean="0">
                <a:solidFill>
                  <a:schemeClr val="tx1"/>
                </a:solidFill>
              </a:rPr>
              <a:t> 3.This is brother. </a:t>
            </a:r>
          </a:p>
          <a:p>
            <a:r>
              <a:rPr lang="cs-CZ" sz="2000" dirty="0" smtClean="0">
                <a:solidFill>
                  <a:schemeClr val="tx1"/>
                </a:solidFill>
              </a:rPr>
              <a:t> 4. This is sister.</a:t>
            </a:r>
          </a:p>
          <a:p>
            <a:r>
              <a:rPr lang="cs-CZ" sz="2000" dirty="0" smtClean="0">
                <a:solidFill>
                  <a:schemeClr val="tx1"/>
                </a:solidFill>
              </a:rPr>
              <a:t> 5.This is grandmother.</a:t>
            </a:r>
          </a:p>
          <a:p>
            <a:r>
              <a:rPr lang="cs-CZ" sz="2000" dirty="0" smtClean="0">
                <a:solidFill>
                  <a:schemeClr val="tx1"/>
                </a:solidFill>
              </a:rPr>
              <a:t> 6. This is father.</a:t>
            </a:r>
            <a:endParaRPr lang="en-US" sz="2000" dirty="0">
              <a:solidFill>
                <a:schemeClr val="tx1"/>
              </a:solidFill>
            </a:endParaRPr>
          </a:p>
        </p:txBody>
      </p:sp>
      <p:pic>
        <p:nvPicPr>
          <p:cNvPr id="7" name="Picture 3" descr="C:\Users\wagner\AppData\Local\Microsoft\Windows\Temporary Internet Files\Content.IE5\UKHPJ9EN\MC900446196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267744" y="1484784"/>
            <a:ext cx="1946706" cy="1980950"/>
          </a:xfrm>
          <a:prstGeom prst="rect">
            <a:avLst/>
          </a:prstGeom>
          <a:noFill/>
        </p:spPr>
      </p:pic>
      <p:pic>
        <p:nvPicPr>
          <p:cNvPr id="8" name="Picture 3" descr="C:\Users\wagner\AppData\Local\Microsoft\Windows\Temporary Internet Files\Content.IE5\AOWKC01E\MC900446194[1].wmf"/>
          <p:cNvPicPr>
            <a:picLocks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499992" y="1628800"/>
            <a:ext cx="1872208" cy="1836008"/>
          </a:xfrm>
          <a:prstGeom prst="rect">
            <a:avLst/>
          </a:prstGeom>
          <a:noFill/>
        </p:spPr>
      </p:pic>
      <p:pic>
        <p:nvPicPr>
          <p:cNvPr id="9" name="Picture 9" descr="C:\Users\wagner\AppData\Local\Microsoft\Windows\Temporary Internet Files\Content.IE5\SXG6HVXN\MC900446184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588224" y="1412776"/>
            <a:ext cx="1953193" cy="208304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286000" y="188640"/>
            <a:ext cx="6172200" cy="1224136"/>
          </a:xfrm>
        </p:spPr>
        <p:txBody>
          <a:bodyPr>
            <a:normAutofit/>
          </a:bodyPr>
          <a:lstStyle/>
          <a:p>
            <a:r>
              <a:rPr lang="cs-CZ" sz="6000" dirty="0" smtClean="0">
                <a:solidFill>
                  <a:srgbClr val="F07F09"/>
                </a:solidFill>
              </a:rPr>
              <a:t>Vocabulary</a:t>
            </a:r>
            <a:endParaRPr lang="en-US" sz="6000" dirty="0">
              <a:solidFill>
                <a:srgbClr val="F07F09"/>
              </a:solidFill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267744" y="1412776"/>
            <a:ext cx="6172200" cy="5112568"/>
          </a:xfrm>
        </p:spPr>
        <p:txBody>
          <a:bodyPr>
            <a:normAutofit fontScale="92500" lnSpcReduction="20000"/>
          </a:bodyPr>
          <a:lstStyle/>
          <a:p>
            <a:r>
              <a:rPr lang="cs-CZ" sz="2000" dirty="0" smtClean="0">
                <a:solidFill>
                  <a:schemeClr val="tx1"/>
                </a:solidFill>
              </a:rPr>
              <a:t>Spoj slova s překladem:</a:t>
            </a:r>
          </a:p>
          <a:p>
            <a:endParaRPr lang="cs-CZ" sz="2000" dirty="0" smtClean="0">
              <a:solidFill>
                <a:schemeClr val="tx1"/>
              </a:solidFill>
            </a:endParaRPr>
          </a:p>
          <a:p>
            <a:pPr algn="just">
              <a:buFont typeface="Arial" pitchFamily="34" charset="0"/>
              <a:buChar char="•"/>
            </a:pPr>
            <a:r>
              <a:rPr lang="cs-CZ" sz="2000" dirty="0" smtClean="0">
                <a:solidFill>
                  <a:schemeClr val="tx1"/>
                </a:solidFill>
              </a:rPr>
              <a:t> family                            otec   </a:t>
            </a:r>
          </a:p>
          <a:p>
            <a:pPr algn="just">
              <a:buFont typeface="Arial" pitchFamily="34" charset="0"/>
              <a:buChar char="•"/>
            </a:pPr>
            <a:r>
              <a:rPr lang="cs-CZ" sz="2000" dirty="0" smtClean="0">
                <a:solidFill>
                  <a:schemeClr val="tx1"/>
                </a:solidFill>
              </a:rPr>
              <a:t> mother                           kočka  </a:t>
            </a:r>
          </a:p>
          <a:p>
            <a:pPr algn="just">
              <a:buFont typeface="Arial" pitchFamily="34" charset="0"/>
              <a:buChar char="•"/>
            </a:pPr>
            <a:r>
              <a:rPr lang="cs-CZ" sz="2000" dirty="0" smtClean="0">
                <a:solidFill>
                  <a:schemeClr val="tx1"/>
                </a:solidFill>
              </a:rPr>
              <a:t> brother                           rodina</a:t>
            </a:r>
          </a:p>
          <a:p>
            <a:pPr algn="just">
              <a:buFont typeface="Arial" pitchFamily="34" charset="0"/>
              <a:buChar char="•"/>
            </a:pPr>
            <a:r>
              <a:rPr lang="cs-CZ" sz="2000" dirty="0" smtClean="0">
                <a:solidFill>
                  <a:schemeClr val="tx1"/>
                </a:solidFill>
              </a:rPr>
              <a:t> dog                                  dědeček</a:t>
            </a:r>
          </a:p>
          <a:p>
            <a:pPr algn="just">
              <a:buFont typeface="Arial" pitchFamily="34" charset="0"/>
              <a:buChar char="•"/>
            </a:pPr>
            <a:r>
              <a:rPr lang="cs-CZ" sz="2000" dirty="0" smtClean="0">
                <a:solidFill>
                  <a:schemeClr val="tx1"/>
                </a:solidFill>
              </a:rPr>
              <a:t> grandfather                   babička</a:t>
            </a:r>
          </a:p>
          <a:p>
            <a:pPr algn="just">
              <a:buFont typeface="Arial" pitchFamily="34" charset="0"/>
              <a:buChar char="•"/>
            </a:pPr>
            <a:r>
              <a:rPr lang="cs-CZ" sz="2000" dirty="0" smtClean="0">
                <a:solidFill>
                  <a:schemeClr val="tx1"/>
                </a:solidFill>
              </a:rPr>
              <a:t> sister                               pes</a:t>
            </a:r>
          </a:p>
          <a:p>
            <a:pPr algn="just">
              <a:buFont typeface="Arial" pitchFamily="34" charset="0"/>
              <a:buChar char="•"/>
            </a:pPr>
            <a:r>
              <a:rPr lang="cs-CZ" sz="2000" dirty="0" smtClean="0">
                <a:solidFill>
                  <a:schemeClr val="tx1"/>
                </a:solidFill>
              </a:rPr>
              <a:t> cat                                   bratr</a:t>
            </a:r>
          </a:p>
          <a:p>
            <a:pPr algn="just">
              <a:buFont typeface="Arial" pitchFamily="34" charset="0"/>
              <a:buChar char="•"/>
            </a:pPr>
            <a:r>
              <a:rPr lang="cs-CZ" sz="2000" dirty="0" smtClean="0">
                <a:solidFill>
                  <a:schemeClr val="tx1"/>
                </a:solidFill>
              </a:rPr>
              <a:t> father                             miminko</a:t>
            </a:r>
          </a:p>
          <a:p>
            <a:pPr algn="just">
              <a:buFont typeface="Arial" pitchFamily="34" charset="0"/>
              <a:buChar char="•"/>
            </a:pPr>
            <a:r>
              <a:rPr lang="cs-CZ" sz="2000" smtClean="0">
                <a:solidFill>
                  <a:schemeClr val="tx1"/>
                </a:solidFill>
              </a:rPr>
              <a:t> grandmother                 </a:t>
            </a:r>
            <a:r>
              <a:rPr lang="cs-CZ" sz="2000" dirty="0" smtClean="0">
                <a:solidFill>
                  <a:schemeClr val="tx1"/>
                </a:solidFill>
              </a:rPr>
              <a:t>matka</a:t>
            </a:r>
          </a:p>
          <a:p>
            <a:pPr algn="just">
              <a:buFont typeface="Arial" pitchFamily="34" charset="0"/>
              <a:buChar char="•"/>
            </a:pPr>
            <a:r>
              <a:rPr lang="cs-CZ" sz="2000" dirty="0" smtClean="0">
                <a:solidFill>
                  <a:schemeClr val="tx1"/>
                </a:solidFill>
              </a:rPr>
              <a:t> baby                                sestra</a:t>
            </a:r>
          </a:p>
          <a:p>
            <a:pPr>
              <a:buFont typeface="Arial" pitchFamily="34" charset="0"/>
              <a:buChar char="•"/>
            </a:pPr>
            <a:r>
              <a:rPr lang="cs-CZ" sz="2000" dirty="0" smtClean="0">
                <a:solidFill>
                  <a:schemeClr val="tx1"/>
                </a:solidFill>
              </a:rPr>
              <a:t> </a:t>
            </a:r>
            <a:r>
              <a:rPr lang="cs-CZ" sz="2400" dirty="0" smtClean="0">
                <a:solidFill>
                  <a:srgbClr val="F07F09"/>
                </a:solidFill>
              </a:rPr>
              <a:t>who                            můj</a:t>
            </a:r>
          </a:p>
          <a:p>
            <a:pPr>
              <a:buFont typeface="Arial" pitchFamily="34" charset="0"/>
              <a:buChar char="•"/>
            </a:pPr>
            <a:r>
              <a:rPr lang="cs-CZ" sz="2400" dirty="0" smtClean="0">
                <a:solidFill>
                  <a:srgbClr val="F07F09"/>
                </a:solidFill>
              </a:rPr>
              <a:t> our                             kdo</a:t>
            </a:r>
          </a:p>
          <a:p>
            <a:pPr>
              <a:buFont typeface="Arial" pitchFamily="34" charset="0"/>
              <a:buChar char="•"/>
            </a:pPr>
            <a:r>
              <a:rPr lang="cs-CZ" sz="2400" dirty="0" smtClean="0">
                <a:solidFill>
                  <a:srgbClr val="F07F09"/>
                </a:solidFill>
              </a:rPr>
              <a:t> my                              náš </a:t>
            </a:r>
          </a:p>
          <a:p>
            <a:endParaRPr lang="cs-CZ" sz="2000" dirty="0" smtClean="0">
              <a:solidFill>
                <a:srgbClr val="F07F09"/>
              </a:solidFill>
            </a:endParaRPr>
          </a:p>
          <a:p>
            <a:endParaRPr lang="cs-CZ" sz="2000" dirty="0" smtClean="0">
              <a:solidFill>
                <a:schemeClr val="tx1"/>
              </a:solidFill>
            </a:endParaRPr>
          </a:p>
          <a:p>
            <a:pPr>
              <a:buFont typeface="Arial" pitchFamily="34" charset="0"/>
              <a:buChar char="•"/>
            </a:pPr>
            <a:endParaRPr lang="cs-CZ" sz="2000" dirty="0" smtClean="0">
              <a:solidFill>
                <a:schemeClr val="tx1"/>
              </a:solidFill>
            </a:endParaRPr>
          </a:p>
          <a:p>
            <a:endParaRPr lang="en-US" sz="2400" dirty="0">
              <a:solidFill>
                <a:srgbClr val="F07F09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267744" y="332656"/>
            <a:ext cx="6172200" cy="1224136"/>
          </a:xfrm>
        </p:spPr>
        <p:txBody>
          <a:bodyPr>
            <a:normAutofit/>
          </a:bodyPr>
          <a:lstStyle/>
          <a:p>
            <a:r>
              <a:rPr lang="cs-CZ" sz="4400" dirty="0" smtClean="0">
                <a:solidFill>
                  <a:srgbClr val="F07F09"/>
                </a:solidFill>
              </a:rPr>
              <a:t>Citace</a:t>
            </a:r>
            <a:endParaRPr lang="en-US" sz="4400" dirty="0">
              <a:solidFill>
                <a:srgbClr val="F07F09"/>
              </a:solidFill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286000" y="1916832"/>
            <a:ext cx="6172200" cy="4458090"/>
          </a:xfrm>
        </p:spPr>
        <p:txBody>
          <a:bodyPr/>
          <a:lstStyle/>
          <a:p>
            <a:r>
              <a:rPr lang="cs-CZ" dirty="0" smtClean="0">
                <a:solidFill>
                  <a:schemeClr val="tx1"/>
                </a:solidFill>
              </a:rPr>
              <a:t>Všechny uveřejněné odkazy [cit. 2012-11-10].</a:t>
            </a:r>
          </a:p>
          <a:p>
            <a:endParaRPr lang="cs-CZ" dirty="0" smtClean="0">
              <a:solidFill>
                <a:schemeClr val="tx1"/>
              </a:solidFill>
            </a:endParaRPr>
          </a:p>
          <a:p>
            <a:r>
              <a:rPr lang="cs-CZ" dirty="0" smtClean="0">
                <a:solidFill>
                  <a:schemeClr val="tx1"/>
                </a:solidFill>
              </a:rPr>
              <a:t>http://office.microsoft.com/cs-cz/images</a:t>
            </a:r>
          </a:p>
          <a:p>
            <a:endParaRPr lang="en-US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Oriel">
  <a:themeElements>
    <a:clrScheme name="Aspect">
      <a:dk1>
        <a:sysClr val="windowText" lastClr="000000"/>
      </a:dk1>
      <a:lt1>
        <a:sysClr val="window" lastClr="FFFFFF"/>
      </a:lt1>
      <a:dk2>
        <a:srgbClr val="323232"/>
      </a:dk2>
      <a:lt2>
        <a:srgbClr val="E3DED1"/>
      </a:lt2>
      <a:accent1>
        <a:srgbClr val="F07F09"/>
      </a:accent1>
      <a:accent2>
        <a:srgbClr val="9F2936"/>
      </a:accent2>
      <a:accent3>
        <a:srgbClr val="1B587C"/>
      </a:accent3>
      <a:accent4>
        <a:srgbClr val="4E8542"/>
      </a:accent4>
      <a:accent5>
        <a:srgbClr val="604878"/>
      </a:accent5>
      <a:accent6>
        <a:srgbClr val="C19859"/>
      </a:accent6>
      <a:hlink>
        <a:srgbClr val="6B9F25"/>
      </a:hlink>
      <a:folHlink>
        <a:srgbClr val="B26B02"/>
      </a:folHlink>
    </a:clrScheme>
    <a:fontScheme name="Oriel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Oriel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0</TotalTime>
  <Words>330</Words>
  <Application>Microsoft Office PowerPoint</Application>
  <PresentationFormat>On-screen Show (4:3)</PresentationFormat>
  <Paragraphs>117</Paragraphs>
  <Slides>10</Slides>
  <Notes>10</Notes>
  <HiddenSlides>0</HiddenSlides>
  <MMClips>1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1" baseType="lpstr">
      <vt:lpstr>Oriel</vt:lpstr>
      <vt:lpstr>Slide 1</vt:lpstr>
      <vt:lpstr>ANOTACE</vt:lpstr>
      <vt:lpstr>     My family</vt:lpstr>
      <vt:lpstr>     THIS IS:</vt:lpstr>
      <vt:lpstr>THIS IS:</vt:lpstr>
      <vt:lpstr>     THIS IS:</vt:lpstr>
      <vt:lpstr>          who is this?</vt:lpstr>
      <vt:lpstr>          who is this?</vt:lpstr>
      <vt:lpstr>Vocabulary</vt:lpstr>
      <vt:lpstr>Citace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1</cp:revision>
  <dcterms:created xsi:type="dcterms:W3CDTF">2012-12-10T19:16:11Z</dcterms:created>
  <dcterms:modified xsi:type="dcterms:W3CDTF">2012-12-10T19:16:58Z</dcterms:modified>
</cp:coreProperties>
</file>