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2" r:id="rId1"/>
    <p:sldMasterId id="2147483684" r:id="rId2"/>
  </p:sldMasterIdLst>
  <p:notesMasterIdLst>
    <p:notesMasterId r:id="rId12"/>
  </p:notesMasterIdLst>
  <p:sldIdLst>
    <p:sldId id="262" r:id="rId3"/>
    <p:sldId id="261" r:id="rId4"/>
    <p:sldId id="256" r:id="rId5"/>
    <p:sldId id="259" r:id="rId6"/>
    <p:sldId id="263" r:id="rId7"/>
    <p:sldId id="264" r:id="rId8"/>
    <p:sldId id="258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97C2"/>
    <a:srgbClr val="E68EE2"/>
    <a:srgbClr val="68265F"/>
    <a:srgbClr val="15BDE5"/>
    <a:srgbClr val="0C67EE"/>
    <a:srgbClr val="0FEBE6"/>
    <a:srgbClr val="37DF1B"/>
    <a:srgbClr val="6AE218"/>
    <a:srgbClr val="6EE515"/>
    <a:srgbClr val="8CE93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VY_32_INOVACE_07_Anglický </a:t>
          </a:r>
          <a:r>
            <a:rPr lang="cs-CZ" sz="2000" baseline="0" dirty="0" smtClean="0"/>
            <a:t>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Dita Nerudová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Colours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</a:gra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</a:gra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</a:gra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1FA568-AEA3-43F1-A5CE-5A57C6ED911C}" type="presOf" srcId="{B651F6E3-6281-48DB-9319-2AEAFDAE7572}" destId="{619D679B-A015-4ECF-8348-D1034C574F40}" srcOrd="0" destOrd="0" presId="urn:microsoft.com/office/officeart/2005/8/layout/target3"/>
    <dgm:cxn modelId="{0A5AEFB3-982F-48C6-A7A0-20EC10B0DE90}" type="presOf" srcId="{D8197B8C-B260-4A16-BDF4-0947B075E274}" destId="{25B08C86-7E15-44DC-BE7F-FFB55DD49D12}" srcOrd="0" destOrd="0" presId="urn:microsoft.com/office/officeart/2005/8/layout/target3"/>
    <dgm:cxn modelId="{84B1F981-4C40-4157-8D48-502A91A5F4A3}" type="presOf" srcId="{D1D4F407-5343-4D3F-B5B9-D407B03CAEB4}" destId="{D005CE8C-CC26-4C3E-AC11-E15060ECD759}" srcOrd="0" destOrd="0" presId="urn:microsoft.com/office/officeart/2005/8/layout/target3"/>
    <dgm:cxn modelId="{8E9D84E6-3BA9-4FAC-BA57-7ED1BF321B40}" type="presOf" srcId="{4C35D32F-0EAB-4CD7-82EE-45574DC2A586}" destId="{8BEBB6EC-1DAA-4CAC-8A25-BC0FCBD5DBD5}" srcOrd="0" destOrd="0" presId="urn:microsoft.com/office/officeart/2005/8/layout/target3"/>
    <dgm:cxn modelId="{A138F1CC-9F4F-4242-9DF3-5530CFFA3774}" type="presOf" srcId="{757F3AB3-0718-4624-B441-E567A8F0AB56}" destId="{333A1088-737F-45CB-B68E-254E46348037}" srcOrd="0" destOrd="0" presId="urn:microsoft.com/office/officeart/2005/8/layout/target3"/>
    <dgm:cxn modelId="{E0263865-C0DA-4677-BA10-303F1867A92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EB0CA8-91A3-456F-BE3F-6726E9865A29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73A3B0B-4D1E-4423-908E-A7A3E9B263FC}" type="presOf" srcId="{B651F6E3-6281-48DB-9319-2AEAFDAE7572}" destId="{6BB5E863-4638-4E1D-BFDE-399D028AC4ED}" srcOrd="1" destOrd="0" presId="urn:microsoft.com/office/officeart/2005/8/layout/target3"/>
    <dgm:cxn modelId="{421E2333-C3A2-4C66-9081-53B0D30FF67A}" type="presOf" srcId="{D8197B8C-B260-4A16-BDF4-0947B075E274}" destId="{5A5FFA88-C948-4069-8E93-59FA12366E83}" srcOrd="1" destOrd="0" presId="urn:microsoft.com/office/officeart/2005/8/layout/target3"/>
    <dgm:cxn modelId="{46E84DF1-E57D-4746-AB13-233C5A0663B3}" type="presOf" srcId="{D1B46980-6531-4606-95E6-44980827E919}" destId="{6140AFEC-043D-4C43-A2F9-D0F5331DF3A3}" srcOrd="0" destOrd="0" presId="urn:microsoft.com/office/officeart/2005/8/layout/target3"/>
    <dgm:cxn modelId="{34A1C4FD-4F8D-4F84-85C4-BF892DAAA14E}" type="presOf" srcId="{D1B46980-6531-4606-95E6-44980827E919}" destId="{2BE915AB-18AA-4053-B92C-3BFC9ED204BB}" srcOrd="1" destOrd="0" presId="urn:microsoft.com/office/officeart/2005/8/layout/target3"/>
    <dgm:cxn modelId="{84DF10A6-8837-4850-9980-C660D355E487}" type="presParOf" srcId="{333A1088-737F-45CB-B68E-254E46348037}" destId="{F5ABB229-8D3B-4694-996A-96F23CF14429}" srcOrd="0" destOrd="0" presId="urn:microsoft.com/office/officeart/2005/8/layout/target3"/>
    <dgm:cxn modelId="{88A972BE-0797-4B28-9D9E-961EA63FBC99}" type="presParOf" srcId="{333A1088-737F-45CB-B68E-254E46348037}" destId="{F41139FD-01EE-4571-8B17-4FB00FC51163}" srcOrd="1" destOrd="0" presId="urn:microsoft.com/office/officeart/2005/8/layout/target3"/>
    <dgm:cxn modelId="{0B3C1C2D-601C-4A10-B788-00478A911A54}" type="presParOf" srcId="{333A1088-737F-45CB-B68E-254E46348037}" destId="{D005CE8C-CC26-4C3E-AC11-E15060ECD759}" srcOrd="2" destOrd="0" presId="urn:microsoft.com/office/officeart/2005/8/layout/target3"/>
    <dgm:cxn modelId="{0F1141EF-9785-4E45-9AE8-CEB01718097B}" type="presParOf" srcId="{333A1088-737F-45CB-B68E-254E46348037}" destId="{2C702D82-9B77-49B7-9568-BB8EB47C3372}" srcOrd="3" destOrd="0" presId="urn:microsoft.com/office/officeart/2005/8/layout/target3"/>
    <dgm:cxn modelId="{2B697259-6914-45B3-AE0C-8FA7BB06D016}" type="presParOf" srcId="{333A1088-737F-45CB-B68E-254E46348037}" destId="{A52A0455-90FF-4808-ABD0-F02540D31D5A}" srcOrd="4" destOrd="0" presId="urn:microsoft.com/office/officeart/2005/8/layout/target3"/>
    <dgm:cxn modelId="{B8BC4C6C-FC40-4976-B5B2-56E4CB38EB4F}" type="presParOf" srcId="{333A1088-737F-45CB-B68E-254E46348037}" destId="{6140AFEC-043D-4C43-A2F9-D0F5331DF3A3}" srcOrd="5" destOrd="0" presId="urn:microsoft.com/office/officeart/2005/8/layout/target3"/>
    <dgm:cxn modelId="{0EAEF6E4-F7F4-4B7E-9443-6E4B4953682E}" type="presParOf" srcId="{333A1088-737F-45CB-B68E-254E46348037}" destId="{9358AC05-5D7D-4327-9F80-1AD486AEA664}" srcOrd="6" destOrd="0" presId="urn:microsoft.com/office/officeart/2005/8/layout/target3"/>
    <dgm:cxn modelId="{7CAC5A1D-527B-4396-BC3A-912DC38FE6DE}" type="presParOf" srcId="{333A1088-737F-45CB-B68E-254E46348037}" destId="{313FC574-E1CD-4FB4-B054-0B805CE0447D}" srcOrd="7" destOrd="0" presId="urn:microsoft.com/office/officeart/2005/8/layout/target3"/>
    <dgm:cxn modelId="{1D71CDA2-F369-4913-8C3C-7695617E4CA5}" type="presParOf" srcId="{333A1088-737F-45CB-B68E-254E46348037}" destId="{619D679B-A015-4ECF-8348-D1034C574F40}" srcOrd="8" destOrd="0" presId="urn:microsoft.com/office/officeart/2005/8/layout/target3"/>
    <dgm:cxn modelId="{B5C4F285-7A22-4FC0-AAEA-4D2616A648B8}" type="presParOf" srcId="{333A1088-737F-45CB-B68E-254E46348037}" destId="{322283A8-4A27-4CDA-BAE3-F381106A9174}" srcOrd="9" destOrd="0" presId="urn:microsoft.com/office/officeart/2005/8/layout/target3"/>
    <dgm:cxn modelId="{598F1581-0EF0-451E-ACEB-A88300645F59}" type="presParOf" srcId="{333A1088-737F-45CB-B68E-254E46348037}" destId="{FFC9F71D-1B4F-4AD9-A4A6-86ADEFC8AF5C}" srcOrd="10" destOrd="0" presId="urn:microsoft.com/office/officeart/2005/8/layout/target3"/>
    <dgm:cxn modelId="{9E028108-FB33-4629-9CDB-5664C28CF0A6}" type="presParOf" srcId="{333A1088-737F-45CB-B68E-254E46348037}" destId="{25B08C86-7E15-44DC-BE7F-FFB55DD49D12}" srcOrd="11" destOrd="0" presId="urn:microsoft.com/office/officeart/2005/8/layout/target3"/>
    <dgm:cxn modelId="{46AD960A-FD41-4679-93E8-AB930A79C2DB}" type="presParOf" srcId="{333A1088-737F-45CB-B68E-254E46348037}" destId="{76644BE8-9D7C-4C09-B250-3D10AF48CBB7}" srcOrd="12" destOrd="0" presId="urn:microsoft.com/office/officeart/2005/8/layout/target3"/>
    <dgm:cxn modelId="{E7249DBC-66D0-471D-A043-254D9B5FEFC6}" type="presParOf" srcId="{333A1088-737F-45CB-B68E-254E46348037}" destId="{EE85B701-7295-41C0-BA7A-34D3756A2AE6}" srcOrd="13" destOrd="0" presId="urn:microsoft.com/office/officeart/2005/8/layout/target3"/>
    <dgm:cxn modelId="{5330E4EC-AF96-4439-AE2C-A04AF470E3A1}" type="presParOf" srcId="{333A1088-737F-45CB-B68E-254E46348037}" destId="{8BEBB6EC-1DAA-4CAC-8A25-BC0FCBD5DBD5}" srcOrd="14" destOrd="0" presId="urn:microsoft.com/office/officeart/2005/8/layout/target3"/>
    <dgm:cxn modelId="{B81B3134-3DB8-4016-88B8-DF391EF620F9}" type="presParOf" srcId="{333A1088-737F-45CB-B68E-254E46348037}" destId="{AED2198E-93D5-4001-81B4-73124B309672}" srcOrd="15" destOrd="0" presId="urn:microsoft.com/office/officeart/2005/8/layout/target3"/>
    <dgm:cxn modelId="{464ECEDE-6583-4666-A5E4-C0639EABEFC5}" type="presParOf" srcId="{333A1088-737F-45CB-B68E-254E46348037}" destId="{2BE915AB-18AA-4053-B92C-3BFC9ED204BB}" srcOrd="16" destOrd="0" presId="urn:microsoft.com/office/officeart/2005/8/layout/target3"/>
    <dgm:cxn modelId="{44CCF11B-4B24-4582-BD6D-5A0B28CF632E}" type="presParOf" srcId="{333A1088-737F-45CB-B68E-254E46348037}" destId="{6BB5E863-4638-4E1D-BFDE-399D028AC4ED}" srcOrd="17" destOrd="0" presId="urn:microsoft.com/office/officeart/2005/8/layout/target3"/>
    <dgm:cxn modelId="{124D69B2-1493-4FDC-9D80-2B8232FD20B3}" type="presParOf" srcId="{333A1088-737F-45CB-B68E-254E46348037}" destId="{5A5FFA88-C948-4069-8E93-59FA12366E83}" srcOrd="18" destOrd="0" presId="urn:microsoft.com/office/officeart/2005/8/layout/target3"/>
    <dgm:cxn modelId="{AF885EDC-E623-4358-8BBC-A17B22E731D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59" cy="32403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2871" y="0"/>
          <a:ext cx="7093607" cy="32403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602871" y="0"/>
        <a:ext cx="7093607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79" y="518457"/>
          <a:ext cx="7093607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Dita Nerudová</a:t>
          </a:r>
          <a:endParaRPr lang="cs-CZ" sz="2000" kern="1200" dirty="0"/>
        </a:p>
      </dsp:txBody>
      <dsp:txXfrm>
        <a:off x="1620179" y="518457"/>
        <a:ext cx="7093607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79" y="1036915"/>
          <a:ext cx="7093607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VY_32_INOVACE_07_Anglický </a:t>
          </a:r>
          <a:r>
            <a:rPr lang="cs-CZ" sz="2000" kern="1200" baseline="0" dirty="0" smtClean="0"/>
            <a:t>jazyk</a:t>
          </a:r>
          <a:endParaRPr lang="cs-CZ" sz="2000" kern="1200" dirty="0"/>
        </a:p>
      </dsp:txBody>
      <dsp:txXfrm>
        <a:off x="1620179" y="1036915"/>
        <a:ext cx="7093607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20179" y="1555372"/>
          <a:ext cx="7093607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Colours</a:t>
          </a:r>
          <a:endParaRPr lang="cs-CZ" sz="2000" kern="1200" dirty="0"/>
        </a:p>
      </dsp:txBody>
      <dsp:txXfrm>
        <a:off x="1620179" y="1555372"/>
        <a:ext cx="7093607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C000"/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79" y="2073830"/>
          <a:ext cx="7093607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620179" y="2073830"/>
        <a:ext cx="7093607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AACD7-2AD3-42A0-A1F0-06E6799D0653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D920FC-F35C-46BD-897E-4FE6A790A4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99912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D920FC-F35C-46BD-897E-4FE6A790A405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D920FC-F35C-46BD-897E-4FE6A790A405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D920FC-F35C-46BD-897E-4FE6A790A405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D920FC-F35C-46BD-897E-4FE6A790A405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D920FC-F35C-46BD-897E-4FE6A790A405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D920FC-F35C-46BD-897E-4FE6A790A405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D920FC-F35C-46BD-897E-4FE6A790A405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D920FC-F35C-46BD-897E-4FE6A790A405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D920FC-F35C-46BD-897E-4FE6A790A405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9A940-B67A-4DC8-B257-1BD9D94C3A47}" type="datetimeFigureOut">
              <a:rPr lang="en-US" smtClean="0"/>
              <a:pPr/>
              <a:t>12/10/2012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1765D-537B-4F02-ACF4-E2C35FAF3C3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9A940-B67A-4DC8-B257-1BD9D94C3A47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12/10/2012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1765D-537B-4F02-ACF4-E2C35FAF3C3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audio" Target="../media/audio4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3.wav"/><Relationship Id="rId5" Type="http://schemas.openxmlformats.org/officeDocument/2006/relationships/audio" Target="../media/audio2.wav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6.wav"/><Relationship Id="rId3" Type="http://schemas.openxmlformats.org/officeDocument/2006/relationships/image" Target="../media/image4.png"/><Relationship Id="rId7" Type="http://schemas.openxmlformats.org/officeDocument/2006/relationships/audio" Target="../media/audio5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audio" Target="../media/audio8.wav"/><Relationship Id="rId4" Type="http://schemas.openxmlformats.org/officeDocument/2006/relationships/image" Target="../media/image5.png"/><Relationship Id="rId9" Type="http://schemas.openxmlformats.org/officeDocument/2006/relationships/audio" Target="../media/audio7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4YGjBHL-DZ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36464338"/>
              </p:ext>
            </p:extLst>
          </p:nvPr>
        </p:nvGraphicFramePr>
        <p:xfrm>
          <a:off x="251520" y="476672"/>
          <a:ext cx="8713787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44522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en-US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25144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výuku předmětu Anglický jazyk v 6. a 7.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a procvičováním slovní zásoby Barvy, obsahuje odkaz na youtube na píseň What colour do you like?</a:t>
            </a:r>
          </a:p>
          <a:p>
            <a:r>
              <a:rPr lang="cs-CZ" dirty="0" smtClean="0"/>
              <a:t>Žák si může opakovaně klikat na jednotlivá slova a tím procvičovat výslovnost</a:t>
            </a:r>
          </a:p>
          <a:p>
            <a:r>
              <a:rPr lang="cs-CZ" dirty="0" smtClean="0"/>
              <a:t>Na posledním listě (Vocabulary) žák spojuje slovíčka s překladem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Prezentace žáky zaujala, aktivně se zapojovali do práce na interaktivní tabuli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Vytvořeno  3. 2. 2012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130425"/>
            <a:ext cx="7774632" cy="147002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29F750"/>
                </a:solidFill>
                <a:latin typeface="Arial Rounded MT Bold" pitchFamily="34" charset="0"/>
              </a:rPr>
              <a:t>C</a:t>
            </a:r>
            <a:r>
              <a:rPr lang="cs-CZ" sz="7200" b="1" dirty="0" smtClean="0">
                <a:solidFill>
                  <a:srgbClr val="FF0000"/>
                </a:solidFill>
                <a:latin typeface="Arial Rounded MT Bold" pitchFamily="34" charset="0"/>
              </a:rPr>
              <a:t>o</a:t>
            </a:r>
            <a:r>
              <a:rPr lang="cs-CZ" sz="7200" b="1" dirty="0" smtClean="0">
                <a:solidFill>
                  <a:srgbClr val="004DE6"/>
                </a:solidFill>
                <a:latin typeface="Arial Rounded MT Bold" pitchFamily="34" charset="0"/>
              </a:rPr>
              <a:t>l</a:t>
            </a:r>
            <a:r>
              <a:rPr lang="cs-CZ" sz="7200" b="1" dirty="0" smtClean="0">
                <a:solidFill>
                  <a:srgbClr val="FFFF00"/>
                </a:solidFill>
                <a:latin typeface="Arial Rounded MT Bold" pitchFamily="34" charset="0"/>
              </a:rPr>
              <a:t>o</a:t>
            </a:r>
            <a:r>
              <a:rPr lang="cs-CZ" sz="7200" b="1" dirty="0" smtClean="0">
                <a:solidFill>
                  <a:schemeClr val="tx1"/>
                </a:solidFill>
                <a:latin typeface="Arial Rounded MT Bold" pitchFamily="34" charset="0"/>
              </a:rPr>
              <a:t>u</a:t>
            </a:r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  <a:latin typeface="Arial Rounded MT Bold" pitchFamily="34" charset="0"/>
              </a:rPr>
              <a:t>r</a:t>
            </a:r>
            <a:r>
              <a:rPr lang="cs-CZ" sz="7200" b="1" dirty="0" smtClean="0">
                <a:solidFill>
                  <a:schemeClr val="bg1"/>
                </a:solidFill>
                <a:latin typeface="Arial Rounded MT Bold" pitchFamily="34" charset="0"/>
              </a:rPr>
              <a:t>s</a:t>
            </a:r>
            <a:endParaRPr lang="en-US" sz="7200" b="1" dirty="0">
              <a:solidFill>
                <a:schemeClr val="bg1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What colour is this?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8677472" cy="4941168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        Red</a:t>
            </a:r>
            <a:endParaRPr lang="cs-CZ" sz="60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6000" dirty="0" smtClean="0">
                <a:solidFill>
                  <a:srgbClr val="FFC000"/>
                </a:solidFill>
              </a:rPr>
              <a:t>  </a:t>
            </a:r>
            <a:r>
              <a:rPr lang="cs-CZ" sz="6000" dirty="0" smtClean="0">
                <a:solidFill>
                  <a:srgbClr val="F1D10F"/>
                </a:solidFill>
              </a:rPr>
              <a:t>Yellow</a:t>
            </a:r>
          </a:p>
          <a:p>
            <a:pPr>
              <a:buNone/>
            </a:pPr>
            <a:r>
              <a:rPr lang="cs-CZ" sz="6000" dirty="0" smtClean="0">
                <a:solidFill>
                  <a:srgbClr val="F1D10F"/>
                </a:solidFill>
              </a:rPr>
              <a:t>        </a:t>
            </a:r>
            <a:r>
              <a:rPr lang="cs-CZ" sz="6000" dirty="0" smtClean="0">
                <a:solidFill>
                  <a:srgbClr val="004DE6"/>
                </a:solidFill>
              </a:rPr>
              <a:t>Blue</a:t>
            </a:r>
          </a:p>
          <a:p>
            <a:pPr>
              <a:buNone/>
            </a:pPr>
            <a:r>
              <a:rPr lang="cs-CZ" sz="6000" dirty="0" smtClean="0">
                <a:solidFill>
                  <a:srgbClr val="008000"/>
                </a:solidFill>
              </a:rPr>
              <a:t>  Green</a:t>
            </a:r>
            <a:endParaRPr lang="en-US" sz="6000" dirty="0">
              <a:solidFill>
                <a:srgbClr val="008000"/>
              </a:solidFill>
            </a:endParaRPr>
          </a:p>
        </p:txBody>
      </p:sp>
      <p:pic>
        <p:nvPicPr>
          <p:cNvPr id="5" name="Picture 7" descr="C:\Users\wagner\Desktop\5385-samolepky-na-stenu-barevne-skvrny.jpg"/>
          <p:cNvPicPr>
            <a:picLocks noChangeAspect="1" noChangeArrowheads="1"/>
          </p:cNvPicPr>
          <p:nvPr/>
        </p:nvPicPr>
        <p:blipFill>
          <a:blip r:embed="rId3" cstate="print"/>
          <a:srcRect l="43956" r="5839" b="28414"/>
          <a:stretch>
            <a:fillRect/>
          </a:stretch>
        </p:blipFill>
        <p:spPr bwMode="auto">
          <a:xfrm>
            <a:off x="3491880" y="1700808"/>
            <a:ext cx="5223660" cy="4608512"/>
          </a:xfrm>
          <a:prstGeom prst="rect">
            <a:avLst/>
          </a:prstGeom>
          <a:noFill/>
        </p:spPr>
      </p:pic>
      <p:sp>
        <p:nvSpPr>
          <p:cNvPr id="6" name="TextBox 5">
            <a:hlinkClick r:id="" action="ppaction://noaction">
              <a:snd r:embed="rId4" name="red.wav"/>
            </a:hlinkClick>
          </p:cNvPr>
          <p:cNvSpPr txBox="1"/>
          <p:nvPr/>
        </p:nvSpPr>
        <p:spPr>
          <a:xfrm>
            <a:off x="1763688" y="256490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/>
          </a:p>
        </p:txBody>
      </p:sp>
      <p:sp>
        <p:nvSpPr>
          <p:cNvPr id="7" name="TextBox 6">
            <a:hlinkClick r:id="" action="ppaction://noaction">
              <a:snd r:embed="rId5" name="blue.wav"/>
            </a:hlinkClick>
          </p:cNvPr>
          <p:cNvSpPr txBox="1"/>
          <p:nvPr/>
        </p:nvSpPr>
        <p:spPr>
          <a:xfrm flipH="1">
            <a:off x="1475656" y="443711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/>
          </a:p>
        </p:txBody>
      </p:sp>
      <p:sp>
        <p:nvSpPr>
          <p:cNvPr id="9" name="TextBox 8">
            <a:hlinkClick r:id="" action="ppaction://noaction">
              <a:snd r:embed="rId6" name="green.wav"/>
            </a:hlinkClick>
          </p:cNvPr>
          <p:cNvSpPr txBox="1"/>
          <p:nvPr/>
        </p:nvSpPr>
        <p:spPr>
          <a:xfrm>
            <a:off x="683568" y="544522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</p:txBody>
      </p:sp>
      <p:sp>
        <p:nvSpPr>
          <p:cNvPr id="10" name="TextBox 9">
            <a:hlinkClick r:id="" action="ppaction://noaction">
              <a:snd r:embed="rId7" name="yellow.wav"/>
            </a:hlinkClick>
          </p:cNvPr>
          <p:cNvSpPr txBox="1"/>
          <p:nvPr/>
        </p:nvSpPr>
        <p:spPr>
          <a:xfrm flipH="1">
            <a:off x="683568" y="34290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What colour is this?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5896" y="1600200"/>
            <a:ext cx="5256584" cy="4997152"/>
          </a:xfrm>
          <a:solidFill>
            <a:srgbClr val="15BDE5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3075" name="Picture 3" descr="E:\blac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988840"/>
            <a:ext cx="2974903" cy="1920936"/>
          </a:xfrm>
          <a:prstGeom prst="rect">
            <a:avLst/>
          </a:prstGeom>
          <a:noFill/>
        </p:spPr>
      </p:pic>
      <p:pic>
        <p:nvPicPr>
          <p:cNvPr id="3076" name="Picture 4" descr="E:\brown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573016"/>
            <a:ext cx="2450505" cy="2940967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179512" y="1556793"/>
            <a:ext cx="3456384" cy="518603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       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6000" dirty="0" smtClean="0">
                <a:solidFill>
                  <a:schemeClr val="tx1"/>
                </a:solidFill>
              </a:rPr>
              <a:t>   Black</a:t>
            </a: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6000" dirty="0" smtClean="0">
                <a:solidFill>
                  <a:schemeClr val="tx1"/>
                </a:solidFill>
              </a:rPr>
              <a:t> </a:t>
            </a:r>
            <a:r>
              <a:rPr lang="cs-CZ" sz="6000" dirty="0" smtClean="0">
                <a:solidFill>
                  <a:srgbClr val="68265F"/>
                </a:solidFill>
              </a:rPr>
              <a:t>Purple</a:t>
            </a:r>
          </a:p>
          <a:p>
            <a:endParaRPr lang="cs-CZ" sz="1600" dirty="0" smtClean="0">
              <a:solidFill>
                <a:srgbClr val="68265F"/>
              </a:solidFill>
            </a:endParaRPr>
          </a:p>
          <a:p>
            <a:r>
              <a:rPr lang="cs-CZ" sz="6000" dirty="0" smtClean="0">
                <a:solidFill>
                  <a:srgbClr val="68265F"/>
                </a:solidFill>
              </a:rPr>
              <a:t>   </a:t>
            </a:r>
            <a:r>
              <a:rPr lang="cs-CZ" sz="6000" dirty="0" smtClean="0">
                <a:solidFill>
                  <a:srgbClr val="F797C2"/>
                </a:solidFill>
              </a:rPr>
              <a:t>Pink</a:t>
            </a:r>
          </a:p>
          <a:p>
            <a:endParaRPr lang="cs-CZ" sz="500" dirty="0" smtClean="0">
              <a:solidFill>
                <a:srgbClr val="F797C2"/>
              </a:solidFill>
            </a:endParaRPr>
          </a:p>
          <a:p>
            <a:r>
              <a:rPr lang="cs-CZ" sz="6000" dirty="0" smtClean="0">
                <a:solidFill>
                  <a:srgbClr val="F797C2"/>
                </a:solidFill>
              </a:rPr>
              <a:t> </a:t>
            </a:r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Brown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>
              <a:solidFill>
                <a:srgbClr val="68265F"/>
              </a:solidFill>
            </a:endParaRPr>
          </a:p>
        </p:txBody>
      </p:sp>
      <p:pic>
        <p:nvPicPr>
          <p:cNvPr id="3077" name="Picture 5" descr="E:\pink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804044">
            <a:off x="4237504" y="4674527"/>
            <a:ext cx="2562868" cy="1652644"/>
          </a:xfrm>
          <a:prstGeom prst="rect">
            <a:avLst/>
          </a:prstGeom>
          <a:noFill/>
        </p:spPr>
      </p:pic>
      <p:pic>
        <p:nvPicPr>
          <p:cNvPr id="3078" name="Picture 6" descr="E:\violet1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765942">
            <a:off x="6444208" y="1700808"/>
            <a:ext cx="1669092" cy="1944216"/>
          </a:xfrm>
          <a:prstGeom prst="rect">
            <a:avLst/>
          </a:prstGeom>
          <a:noFill/>
        </p:spPr>
      </p:pic>
      <p:sp>
        <p:nvSpPr>
          <p:cNvPr id="14" name="TextBox 13">
            <a:hlinkClick r:id="" action="ppaction://noaction">
              <a:snd r:embed="rId7" name="black.wav"/>
            </a:hlinkClick>
          </p:cNvPr>
          <p:cNvSpPr txBox="1"/>
          <p:nvPr/>
        </p:nvSpPr>
        <p:spPr>
          <a:xfrm>
            <a:off x="755576" y="248360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6" name="TextBox 15">
            <a:hlinkClick r:id="" action="ppaction://noaction">
              <a:snd r:embed="rId8" name="brown.wav"/>
            </a:hlinkClick>
          </p:cNvPr>
          <p:cNvSpPr txBox="1"/>
          <p:nvPr/>
        </p:nvSpPr>
        <p:spPr>
          <a:xfrm>
            <a:off x="395536" y="58052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7" name="TextBox 16">
            <a:hlinkClick r:id="" action="ppaction://noaction">
              <a:snd r:embed="rId9" name="pink.wav"/>
            </a:hlinkClick>
          </p:cNvPr>
          <p:cNvSpPr txBox="1"/>
          <p:nvPr/>
        </p:nvSpPr>
        <p:spPr>
          <a:xfrm>
            <a:off x="611560" y="478786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8" name="TextBox 17">
            <a:hlinkClick r:id="" action="ppaction://noaction">
              <a:snd r:embed="rId10" name="purple.wav"/>
            </a:hlinkClick>
          </p:cNvPr>
          <p:cNvSpPr txBox="1"/>
          <p:nvPr/>
        </p:nvSpPr>
        <p:spPr>
          <a:xfrm>
            <a:off x="395536" y="363573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9" grpId="0" uiExpand="1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What is this?</a:t>
            </a:r>
            <a:endParaRPr lang="en-US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4997152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                     </a:t>
            </a:r>
          </a:p>
          <a:p>
            <a:pPr>
              <a:buNone/>
            </a:pPr>
            <a:r>
              <a:rPr lang="cs-CZ" dirty="0" smtClean="0"/>
              <a:t>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This is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dark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This is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light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red and                             red and 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dark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green.                     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light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green.    </a:t>
            </a:r>
            <a:endParaRPr lang="en-US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" name="Picture 7" descr="C:\Users\wagner\Desktop\5385-samolepky-na-stenu-barevne-skvrny.jpg"/>
          <p:cNvPicPr>
            <a:picLocks noChangeAspect="1" noChangeArrowheads="1"/>
          </p:cNvPicPr>
          <p:nvPr/>
        </p:nvPicPr>
        <p:blipFill>
          <a:blip r:embed="rId3" cstate="print">
            <a:lum bright="-29000"/>
          </a:blip>
          <a:srcRect l="43956" r="41510" b="32888"/>
          <a:stretch>
            <a:fillRect/>
          </a:stretch>
        </p:blipFill>
        <p:spPr bwMode="auto">
          <a:xfrm>
            <a:off x="323528" y="1700808"/>
            <a:ext cx="1512168" cy="4320480"/>
          </a:xfrm>
          <a:prstGeom prst="rect">
            <a:avLst/>
          </a:prstGeom>
          <a:noFill/>
        </p:spPr>
      </p:pic>
      <p:pic>
        <p:nvPicPr>
          <p:cNvPr id="12" name="Picture 7" descr="C:\Users\wagner\Desktop\5385-samolepky-na-stenu-barevne-skvrny.jpg"/>
          <p:cNvPicPr>
            <a:picLocks noChangeAspect="1" noChangeArrowheads="1"/>
          </p:cNvPicPr>
          <p:nvPr/>
        </p:nvPicPr>
        <p:blipFill>
          <a:blip r:embed="rId3" cstate="print"/>
          <a:srcRect l="43956" r="41510" b="34007"/>
          <a:stretch>
            <a:fillRect/>
          </a:stretch>
        </p:blipFill>
        <p:spPr bwMode="auto">
          <a:xfrm>
            <a:off x="4283968" y="1700808"/>
            <a:ext cx="1512168" cy="43204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What colour is this?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5112568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Napiš názvy barev, použij: light x dark.</a:t>
            </a:r>
            <a:endParaRPr lang="en-US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9" name="Picture 5" descr="C:\Users\wagner\Desktop\268a63c397_8399137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2204864"/>
            <a:ext cx="4880371" cy="3901033"/>
          </a:xfrm>
          <a:prstGeom prst="rect">
            <a:avLst/>
          </a:prstGeom>
          <a:noFill/>
        </p:spPr>
      </p:pic>
      <p:sp>
        <p:nvSpPr>
          <p:cNvPr id="8" name="Cloud Callout 7"/>
          <p:cNvSpPr/>
          <p:nvPr/>
        </p:nvSpPr>
        <p:spPr>
          <a:xfrm>
            <a:off x="395536" y="3789040"/>
            <a:ext cx="1835696" cy="936104"/>
          </a:xfrm>
          <a:prstGeom prst="cloudCallout">
            <a:avLst>
              <a:gd name="adj1" fmla="val 73906"/>
              <a:gd name="adj2" fmla="val 810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loud Callout 8"/>
          <p:cNvSpPr/>
          <p:nvPr/>
        </p:nvSpPr>
        <p:spPr>
          <a:xfrm>
            <a:off x="1835696" y="2276872"/>
            <a:ext cx="1835696" cy="936104"/>
          </a:xfrm>
          <a:prstGeom prst="cloudCallout">
            <a:avLst>
              <a:gd name="adj1" fmla="val 36924"/>
              <a:gd name="adj2" fmla="val 1053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loud Callout 9"/>
          <p:cNvSpPr/>
          <p:nvPr/>
        </p:nvSpPr>
        <p:spPr>
          <a:xfrm>
            <a:off x="7308304" y="3068960"/>
            <a:ext cx="1584176" cy="1080120"/>
          </a:xfrm>
          <a:prstGeom prst="cloudCallout">
            <a:avLst>
              <a:gd name="adj1" fmla="val -77795"/>
              <a:gd name="adj2" fmla="val 466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loud Callout 10"/>
          <p:cNvSpPr/>
          <p:nvPr/>
        </p:nvSpPr>
        <p:spPr>
          <a:xfrm>
            <a:off x="5796136" y="1988840"/>
            <a:ext cx="1835696" cy="936104"/>
          </a:xfrm>
          <a:prstGeom prst="cloudCallout">
            <a:avLst>
              <a:gd name="adj1" fmla="val -64210"/>
              <a:gd name="adj2" fmla="val 990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loud Callout 11"/>
          <p:cNvSpPr/>
          <p:nvPr/>
        </p:nvSpPr>
        <p:spPr>
          <a:xfrm>
            <a:off x="3275856" y="5301208"/>
            <a:ext cx="1835696" cy="1152128"/>
          </a:xfrm>
          <a:prstGeom prst="cloudCallout">
            <a:avLst>
              <a:gd name="adj1" fmla="val 33150"/>
              <a:gd name="adj2" fmla="val -937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loud Callout 12"/>
          <p:cNvSpPr/>
          <p:nvPr/>
        </p:nvSpPr>
        <p:spPr>
          <a:xfrm>
            <a:off x="3707904" y="2204864"/>
            <a:ext cx="1835696" cy="936104"/>
          </a:xfrm>
          <a:prstGeom prst="cloudCallout">
            <a:avLst>
              <a:gd name="adj1" fmla="val -31757"/>
              <a:gd name="adj2" fmla="val 922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loud Callout 13"/>
          <p:cNvSpPr/>
          <p:nvPr/>
        </p:nvSpPr>
        <p:spPr>
          <a:xfrm>
            <a:off x="7164288" y="4869160"/>
            <a:ext cx="1656184" cy="1152128"/>
          </a:xfrm>
          <a:prstGeom prst="cloudCallout">
            <a:avLst>
              <a:gd name="adj1" fmla="val -86851"/>
              <a:gd name="adj2" fmla="val -110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8998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9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Vocabulary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/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</a:b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Spoj  slova s překladem:</a:t>
            </a:r>
            <a:endParaRPr lang="en-US" sz="4000" dirty="0">
              <a:solidFill>
                <a:schemeClr val="tx2">
                  <a:lumMod val="75000"/>
                </a:schemeClr>
              </a:solidFill>
              <a:hlinkClick r:id="rId3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504056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>
              <a:buClr>
                <a:schemeClr val="tx2">
                  <a:lumMod val="75000"/>
                </a:schemeClr>
              </a:buClr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colours                                 tmavý                               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red                                        zelená 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purple                                   černá 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dark                                       červená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green                                     žlutá   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black                                      fialová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yellow                                    barvy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light                                        růžová  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blue                                        světlý</a:t>
            </a:r>
          </a:p>
          <a:p>
            <a:r>
              <a:rPr lang="cs-CZ" smtClean="0">
                <a:solidFill>
                  <a:schemeClr val="tx2">
                    <a:lumMod val="75000"/>
                  </a:schemeClr>
                </a:solidFill>
              </a:rPr>
              <a:t>brown                                     hnědá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pink                                        modrá </a:t>
            </a:r>
            <a:endParaRPr lang="en-US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Citace</a:t>
            </a:r>
            <a:endParaRPr lang="en-US" sz="6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997152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1800" dirty="0" smtClean="0">
                <a:solidFill>
                  <a:schemeClr val="tx1"/>
                </a:solidFill>
              </a:rPr>
              <a:t>Všechny uveřejněné odkazy [cit. 2012-02-03]. Pokud není uvedeno jinak, jsou obrázky dílem autora prezentace.</a:t>
            </a:r>
          </a:p>
          <a:p>
            <a:r>
              <a:rPr lang="en-US" sz="1800" dirty="0" smtClean="0">
                <a:solidFill>
                  <a:schemeClr val="tx2">
                    <a:lumMod val="75000"/>
                  </a:schemeClr>
                </a:solidFill>
              </a:rPr>
              <a:t>http://www.prolezacky.cz/kvalita/materialy-8d/</a:t>
            </a:r>
            <a:r>
              <a:rPr lang="cs-CZ" sz="1800" dirty="0" smtClean="0">
                <a:solidFill>
                  <a:schemeClr val="tx2">
                    <a:lumMod val="75000"/>
                  </a:schemeClr>
                </a:solidFill>
              </a:rPr>
              <a:t> (rybičky)</a:t>
            </a:r>
          </a:p>
          <a:p>
            <a:r>
              <a:rPr lang="en-US" sz="1800" dirty="0" smtClean="0">
                <a:solidFill>
                  <a:schemeClr val="tx2">
                    <a:lumMod val="75000"/>
                  </a:schemeClr>
                </a:solidFill>
              </a:rPr>
              <a:t>http://www.samolepky-na-zed.cz/Dekorace-na-zed/Samolepky-na-stenu/Samolepky-na-stenu-Barevne-skvrny</a:t>
            </a:r>
            <a:r>
              <a:rPr lang="cs-CZ" sz="1800" dirty="0" smtClean="0">
                <a:solidFill>
                  <a:schemeClr val="tx2">
                    <a:lumMod val="75000"/>
                  </a:schemeClr>
                </a:solidFill>
              </a:rPr>
              <a:t> (skvrny)</a:t>
            </a:r>
          </a:p>
          <a:p>
            <a:r>
              <a:rPr lang="en-US" sz="1800" dirty="0" smtClean="0">
                <a:solidFill>
                  <a:schemeClr val="tx2">
                    <a:lumMod val="75000"/>
                  </a:schemeClr>
                </a:solidFill>
              </a:rPr>
              <a:t>http://evcaaholky.blog.cz/0804/cool-pastelky</a:t>
            </a:r>
            <a:r>
              <a:rPr lang="cs-CZ" sz="1800" dirty="0" smtClean="0">
                <a:solidFill>
                  <a:schemeClr val="tx2">
                    <a:lumMod val="75000"/>
                  </a:schemeClr>
                </a:solidFill>
              </a:rPr>
              <a:t> (pastelky)</a:t>
            </a:r>
            <a:endParaRPr lang="en-US" sz="1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258</Words>
  <Application>Microsoft Office PowerPoint</Application>
  <PresentationFormat>On-screen Show (4:3)</PresentationFormat>
  <Paragraphs>63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Office Theme</vt:lpstr>
      <vt:lpstr>1_Office Theme</vt:lpstr>
      <vt:lpstr>Slide 1</vt:lpstr>
      <vt:lpstr>Anotace</vt:lpstr>
      <vt:lpstr>Colours</vt:lpstr>
      <vt:lpstr>What colour is this?</vt:lpstr>
      <vt:lpstr>What colour is this?</vt:lpstr>
      <vt:lpstr>What is this?</vt:lpstr>
      <vt:lpstr>What colour is this?</vt:lpstr>
      <vt:lpstr>Vocabulary Spoj  slova s překladem: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2012-12-10T19:22:13Z</dcterms:created>
  <dcterms:modified xsi:type="dcterms:W3CDTF">2012-12-10T19:22:19Z</dcterms:modified>
</cp:coreProperties>
</file>