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5"/>
  </p:notesMasterIdLst>
  <p:sldIdLst>
    <p:sldId id="259" r:id="rId2"/>
    <p:sldId id="258" r:id="rId3"/>
    <p:sldId id="256" r:id="rId4"/>
    <p:sldId id="257" r:id="rId5"/>
    <p:sldId id="261" r:id="rId6"/>
    <p:sldId id="263" r:id="rId7"/>
    <p:sldId id="266" r:id="rId8"/>
    <p:sldId id="262" r:id="rId9"/>
    <p:sldId id="265" r:id="rId10"/>
    <p:sldId id="268" r:id="rId11"/>
    <p:sldId id="267" r:id="rId12"/>
    <p:sldId id="270" r:id="rId13"/>
    <p:sldId id="264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B20606"/>
    <a:srgbClr val="BD0707"/>
    <a:srgbClr val="C40000"/>
    <a:srgbClr val="CC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718" autoAdjust="0"/>
  </p:normalViewPr>
  <p:slideViewPr>
    <p:cSldViewPr>
      <p:cViewPr varScale="1">
        <p:scale>
          <a:sx n="70" d="100"/>
          <a:sy n="70" d="100"/>
        </p:scale>
        <p:origin x="-139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98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="1" dirty="0" smtClean="0">
              <a:latin typeface="+mn-lt"/>
            </a:rPr>
            <a:t>NÁZEV</a:t>
          </a:r>
          <a:r>
            <a:rPr lang="cs-CZ" sz="1600" b="1" smtClean="0">
              <a:latin typeface="+mn-lt"/>
            </a:rPr>
            <a:t>:</a:t>
          </a:r>
          <a:r>
            <a:rPr lang="cs-CZ" sz="1600" b="1" baseline="0" smtClean="0">
              <a:latin typeface="+mn-lt"/>
            </a:rPr>
            <a:t> VY_32_INOVACE_18_Anglický </a:t>
          </a:r>
          <a:r>
            <a:rPr lang="cs-CZ" sz="1600" b="1" baseline="0" dirty="0" smtClean="0">
              <a:latin typeface="+mn-lt"/>
            </a:rPr>
            <a:t>jazyk</a:t>
          </a:r>
          <a:endParaRPr lang="cs-CZ" sz="1600" b="1" dirty="0">
            <a:latin typeface="+mn-lt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b="1" dirty="0" smtClean="0">
              <a:latin typeface="+mn-lt"/>
            </a:rPr>
            <a:t>NÁZEV ŠKOLY: Základní škola a praktická škola Arkadie o. p. s.</a:t>
          </a:r>
          <a:endParaRPr lang="cs-CZ" sz="1600" b="1" dirty="0">
            <a:latin typeface="+mn-lt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b="1" dirty="0" smtClean="0">
              <a:latin typeface="+mn-lt"/>
            </a:rPr>
            <a:t>AUTOR: Mgr. Dita Nerudová </a:t>
          </a:r>
          <a:endParaRPr lang="cs-CZ" sz="1600" b="1" dirty="0">
            <a:latin typeface="+mn-lt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b="1" smtClean="0">
              <a:latin typeface="+mn-lt"/>
            </a:rPr>
            <a:t>TÉMA</a:t>
          </a:r>
          <a:r>
            <a:rPr lang="cs-CZ" sz="1600" b="1" dirty="0" smtClean="0">
              <a:latin typeface="+mn-lt"/>
            </a:rPr>
            <a:t>: </a:t>
          </a:r>
          <a:r>
            <a:rPr lang="cs-CZ" sz="1600" b="1" dirty="0" err="1" smtClean="0">
              <a:latin typeface="+mn-lt"/>
            </a:rPr>
            <a:t>Games</a:t>
          </a:r>
          <a:r>
            <a:rPr lang="cs-CZ" sz="1600" b="1" dirty="0" smtClean="0">
              <a:latin typeface="+mn-lt"/>
            </a:rPr>
            <a:t> and </a:t>
          </a:r>
          <a:r>
            <a:rPr lang="cs-CZ" sz="1600" b="1" dirty="0" err="1" smtClean="0">
              <a:latin typeface="+mn-lt"/>
            </a:rPr>
            <a:t>sports</a:t>
          </a:r>
          <a:endParaRPr lang="cs-CZ" sz="1600" b="1" dirty="0" smtClean="0">
            <a:latin typeface="+mn-lt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b="1" dirty="0" smtClean="0">
              <a:latin typeface="+mn-lt"/>
            </a:rPr>
            <a:t>ČÍSLO PROJEKTU: CZ.1.07./1.4.00/21.2257 </a:t>
          </a:r>
          <a:endParaRPr lang="cs-CZ" sz="1600" b="1" dirty="0">
            <a:latin typeface="+mn-lt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Y="2326"/>
      <dgm:spPr>
        <a:gradFill rotWithShape="0">
          <a:gsLst>
            <a:gs pos="0">
              <a:srgbClr val="92D050">
                <a:alpha val="0"/>
              </a:srgb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22225" cap="flat" cmpd="sng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Y="208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gradFill rotWithShape="0">
          <a:gsLst>
            <a:gs pos="0">
              <a:srgbClr val="92D050">
                <a:alpha val="0"/>
              </a:srgb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15875">
          <a:solidFill>
            <a:schemeClr val="tx1"/>
          </a:solidFill>
        </a:ln>
        <a:scene3d>
          <a:camera prst="orthographicFront"/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gradFill rotWithShape="0">
          <a:gsLst>
            <a:gs pos="0">
              <a:srgbClr val="92D050">
                <a:alpha val="0"/>
              </a:srgb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158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gradFill rotWithShape="0">
          <a:gsLst>
            <a:gs pos="0">
              <a:srgbClr val="92D050">
                <a:alpha val="0"/>
              </a:srgb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158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2083" custLinFactNeighborY="3646"/>
      <dgm:spPr>
        <a:gradFill rotWithShape="0">
          <a:gsLst>
            <a:gs pos="0">
              <a:srgbClr val="92D050">
                <a:alpha val="0"/>
              </a:srgb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158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3B6246-80F0-49C6-8B3A-E025831B40DA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EA1D294-C5E9-4C29-8843-FEFC436FF545}" type="presOf" srcId="{D1B46980-6531-4606-95E6-44980827E919}" destId="{6140AFEC-043D-4C43-A2F9-D0F5331DF3A3}" srcOrd="0" destOrd="0" presId="urn:microsoft.com/office/officeart/2005/8/layout/target3"/>
    <dgm:cxn modelId="{95164CC9-C210-4C1A-944C-2FB402DA52C9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663399-8934-41E3-91AF-09137490820E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6F9CB74-F2BC-40A5-AA9E-AB19F911A31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68F457A-C83C-4504-9392-47C1539168F4}" type="presOf" srcId="{B651F6E3-6281-48DB-9319-2AEAFDAE7572}" destId="{619D679B-A015-4ECF-8348-D1034C574F40}" srcOrd="0" destOrd="0" presId="urn:microsoft.com/office/officeart/2005/8/layout/target3"/>
    <dgm:cxn modelId="{8FA7FABC-BCE6-4EAE-AC06-D7C7764A53F3}" type="presOf" srcId="{757F3AB3-0718-4624-B441-E567A8F0AB56}" destId="{333A1088-737F-45CB-B68E-254E46348037}" srcOrd="0" destOrd="0" presId="urn:microsoft.com/office/officeart/2005/8/layout/target3"/>
    <dgm:cxn modelId="{15DB365F-7F81-469E-BCB2-3BE30BD7DCBB}" type="presOf" srcId="{D1D4F407-5343-4D3F-B5B9-D407B03CAEB4}" destId="{D005CE8C-CC26-4C3E-AC11-E15060ECD759}" srcOrd="0" destOrd="0" presId="urn:microsoft.com/office/officeart/2005/8/layout/target3"/>
    <dgm:cxn modelId="{FD0BAB41-06B4-46E9-8DEA-B53D018D53FA}" type="presOf" srcId="{D8197B8C-B260-4A16-BDF4-0947B075E274}" destId="{5A5FFA88-C948-4069-8E93-59FA12366E83}" srcOrd="1" destOrd="0" presId="urn:microsoft.com/office/officeart/2005/8/layout/target3"/>
    <dgm:cxn modelId="{351DB95F-94C6-4925-8408-999BCC04C963}" type="presOf" srcId="{D8197B8C-B260-4A16-BDF4-0947B075E274}" destId="{25B08C86-7E15-44DC-BE7F-FFB55DD49D12}" srcOrd="0" destOrd="0" presId="urn:microsoft.com/office/officeart/2005/8/layout/target3"/>
    <dgm:cxn modelId="{E022621C-1FD2-42B7-A0B7-CCEEC7399A2C}" type="presOf" srcId="{D1B46980-6531-4606-95E6-44980827E919}" destId="{2BE915AB-18AA-4053-B92C-3BFC9ED204BB}" srcOrd="1" destOrd="0" presId="urn:microsoft.com/office/officeart/2005/8/layout/target3"/>
    <dgm:cxn modelId="{0C887383-3653-40B5-A338-A07C16B9BF92}" type="presParOf" srcId="{333A1088-737F-45CB-B68E-254E46348037}" destId="{F5ABB229-8D3B-4694-996A-96F23CF14429}" srcOrd="0" destOrd="0" presId="urn:microsoft.com/office/officeart/2005/8/layout/target3"/>
    <dgm:cxn modelId="{870958A5-7BA9-4DEE-9D40-80ABB3746828}" type="presParOf" srcId="{333A1088-737F-45CB-B68E-254E46348037}" destId="{F41139FD-01EE-4571-8B17-4FB00FC51163}" srcOrd="1" destOrd="0" presId="urn:microsoft.com/office/officeart/2005/8/layout/target3"/>
    <dgm:cxn modelId="{2BDFD3BA-9F2D-4D71-8FFB-919AB1051105}" type="presParOf" srcId="{333A1088-737F-45CB-B68E-254E46348037}" destId="{D005CE8C-CC26-4C3E-AC11-E15060ECD759}" srcOrd="2" destOrd="0" presId="urn:microsoft.com/office/officeart/2005/8/layout/target3"/>
    <dgm:cxn modelId="{F3C9A50B-F5B0-4705-8572-9F83BECAD80C}" type="presParOf" srcId="{333A1088-737F-45CB-B68E-254E46348037}" destId="{2C702D82-9B77-49B7-9568-BB8EB47C3372}" srcOrd="3" destOrd="0" presId="urn:microsoft.com/office/officeart/2005/8/layout/target3"/>
    <dgm:cxn modelId="{55F8BFC2-AA24-47AD-85FE-B0BB4E28F440}" type="presParOf" srcId="{333A1088-737F-45CB-B68E-254E46348037}" destId="{A52A0455-90FF-4808-ABD0-F02540D31D5A}" srcOrd="4" destOrd="0" presId="urn:microsoft.com/office/officeart/2005/8/layout/target3"/>
    <dgm:cxn modelId="{6E2AA0EC-5680-47AC-957F-0C9DC0D8A590}" type="presParOf" srcId="{333A1088-737F-45CB-B68E-254E46348037}" destId="{6140AFEC-043D-4C43-A2F9-D0F5331DF3A3}" srcOrd="5" destOrd="0" presId="urn:microsoft.com/office/officeart/2005/8/layout/target3"/>
    <dgm:cxn modelId="{E94C02A2-2126-436B-B005-5AA378986865}" type="presParOf" srcId="{333A1088-737F-45CB-B68E-254E46348037}" destId="{9358AC05-5D7D-4327-9F80-1AD486AEA664}" srcOrd="6" destOrd="0" presId="urn:microsoft.com/office/officeart/2005/8/layout/target3"/>
    <dgm:cxn modelId="{0C5A0690-6531-409C-810D-94031B550383}" type="presParOf" srcId="{333A1088-737F-45CB-B68E-254E46348037}" destId="{313FC574-E1CD-4FB4-B054-0B805CE0447D}" srcOrd="7" destOrd="0" presId="urn:microsoft.com/office/officeart/2005/8/layout/target3"/>
    <dgm:cxn modelId="{AA12362D-EC0B-4BD0-A81C-F5D67CA9248D}" type="presParOf" srcId="{333A1088-737F-45CB-B68E-254E46348037}" destId="{619D679B-A015-4ECF-8348-D1034C574F40}" srcOrd="8" destOrd="0" presId="urn:microsoft.com/office/officeart/2005/8/layout/target3"/>
    <dgm:cxn modelId="{8EC311C1-54F7-44F4-9C36-DEA64331F4AC}" type="presParOf" srcId="{333A1088-737F-45CB-B68E-254E46348037}" destId="{322283A8-4A27-4CDA-BAE3-F381106A9174}" srcOrd="9" destOrd="0" presId="urn:microsoft.com/office/officeart/2005/8/layout/target3"/>
    <dgm:cxn modelId="{69CBF6B5-C5DD-4DE9-A97A-9C73D7701AB2}" type="presParOf" srcId="{333A1088-737F-45CB-B68E-254E46348037}" destId="{FFC9F71D-1B4F-4AD9-A4A6-86ADEFC8AF5C}" srcOrd="10" destOrd="0" presId="urn:microsoft.com/office/officeart/2005/8/layout/target3"/>
    <dgm:cxn modelId="{8D50DCA7-721F-4770-BBC0-D54EEDF4F08B}" type="presParOf" srcId="{333A1088-737F-45CB-B68E-254E46348037}" destId="{25B08C86-7E15-44DC-BE7F-FFB55DD49D12}" srcOrd="11" destOrd="0" presId="urn:microsoft.com/office/officeart/2005/8/layout/target3"/>
    <dgm:cxn modelId="{B92EAA6C-3093-48E5-A77A-566A1DF45AE8}" type="presParOf" srcId="{333A1088-737F-45CB-B68E-254E46348037}" destId="{76644BE8-9D7C-4C09-B250-3D10AF48CBB7}" srcOrd="12" destOrd="0" presId="urn:microsoft.com/office/officeart/2005/8/layout/target3"/>
    <dgm:cxn modelId="{905FB54D-1D49-4911-8C79-D4293BFA96A0}" type="presParOf" srcId="{333A1088-737F-45CB-B68E-254E46348037}" destId="{EE85B701-7295-41C0-BA7A-34D3756A2AE6}" srcOrd="13" destOrd="0" presId="urn:microsoft.com/office/officeart/2005/8/layout/target3"/>
    <dgm:cxn modelId="{23A832E5-A32B-47AF-8C8F-7D84ABE41037}" type="presParOf" srcId="{333A1088-737F-45CB-B68E-254E46348037}" destId="{8BEBB6EC-1DAA-4CAC-8A25-BC0FCBD5DBD5}" srcOrd="14" destOrd="0" presId="urn:microsoft.com/office/officeart/2005/8/layout/target3"/>
    <dgm:cxn modelId="{89C0A8C0-ABEB-4EE6-B67C-935C70B8F97A}" type="presParOf" srcId="{333A1088-737F-45CB-B68E-254E46348037}" destId="{AED2198E-93D5-4001-81B4-73124B309672}" srcOrd="15" destOrd="0" presId="urn:microsoft.com/office/officeart/2005/8/layout/target3"/>
    <dgm:cxn modelId="{C7A46166-E46D-400C-8771-4819A404677B}" type="presParOf" srcId="{333A1088-737F-45CB-B68E-254E46348037}" destId="{2BE915AB-18AA-4053-B92C-3BFC9ED204BB}" srcOrd="16" destOrd="0" presId="urn:microsoft.com/office/officeart/2005/8/layout/target3"/>
    <dgm:cxn modelId="{7AB09EA8-442C-4529-81BE-3681E947F0CA}" type="presParOf" srcId="{333A1088-737F-45CB-B68E-254E46348037}" destId="{6BB5E863-4638-4E1D-BFDE-399D028AC4ED}" srcOrd="17" destOrd="0" presId="urn:microsoft.com/office/officeart/2005/8/layout/target3"/>
    <dgm:cxn modelId="{3D89D288-003D-46F3-A1ED-B76FABB9E4ED}" type="presParOf" srcId="{333A1088-737F-45CB-B68E-254E46348037}" destId="{5A5FFA88-C948-4069-8E93-59FA12366E83}" srcOrd="18" destOrd="0" presId="urn:microsoft.com/office/officeart/2005/8/layout/target3"/>
    <dgm:cxn modelId="{087B6763-6C67-4C94-ADC0-6B8BD56A0E9A}" type="presParOf" srcId="{333A1088-737F-45CB-B68E-254E46348037}" destId="{890E4F0B-2866-4A3F-A3C7-2A14B1797930}" srcOrd="19" destOrd="0" presId="urn:microsoft.com/office/officeart/2005/8/layout/target3"/>
  </dgm:cxnLst>
  <dgm:bg>
    <a:noFill/>
  </dgm:bg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80395"/>
          <a:ext cx="3456384" cy="34563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92D050">
                <a:alpha val="0"/>
              </a:srgb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22225" cap="flat" cmpd="sng"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28192" y="0"/>
          <a:ext cx="6044208" cy="34563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latin typeface="+mn-lt"/>
            </a:rPr>
            <a:t>NÁZEV ŠKOLY: Základní škola a praktická škola Arkadie o. p. s.</a:t>
          </a:r>
          <a:endParaRPr lang="cs-CZ" sz="1600" b="1" kern="1200" dirty="0">
            <a:latin typeface="+mn-lt"/>
          </a:endParaRPr>
        </a:p>
      </dsp:txBody>
      <dsp:txXfrm>
        <a:off x="1728192" y="0"/>
        <a:ext cx="6044208" cy="553021"/>
      </dsp:txXfrm>
    </dsp:sp>
    <dsp:sp modelId="{A52A0455-90FF-4808-ABD0-F02540D31D5A}">
      <dsp:nvSpPr>
        <dsp:cNvPr id="0" name=""/>
        <dsp:cNvSpPr/>
      </dsp:nvSpPr>
      <dsp:spPr>
        <a:xfrm>
          <a:off x="362920" y="553021"/>
          <a:ext cx="2730543" cy="27305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92D050">
                <a:alpha val="0"/>
              </a:srgb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15875"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2" y="553021"/>
          <a:ext cx="6044208" cy="27305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latin typeface="+mn-lt"/>
            </a:rPr>
            <a:t>AUTOR: Mgr. Dita Nerudová </a:t>
          </a:r>
          <a:endParaRPr lang="cs-CZ" sz="1600" b="1" kern="1200" dirty="0">
            <a:latin typeface="+mn-lt"/>
          </a:endParaRPr>
        </a:p>
      </dsp:txBody>
      <dsp:txXfrm>
        <a:off x="1728192" y="553021"/>
        <a:ext cx="6044208" cy="553021"/>
      </dsp:txXfrm>
    </dsp:sp>
    <dsp:sp modelId="{313FC574-E1CD-4FB4-B054-0B805CE0447D}">
      <dsp:nvSpPr>
        <dsp:cNvPr id="0" name=""/>
        <dsp:cNvSpPr/>
      </dsp:nvSpPr>
      <dsp:spPr>
        <a:xfrm>
          <a:off x="725840" y="1106042"/>
          <a:ext cx="2004702" cy="20047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92D050">
                <a:alpha val="0"/>
              </a:srgb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15875"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28192" y="1106042"/>
          <a:ext cx="6044208" cy="20047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latin typeface="+mn-lt"/>
            </a:rPr>
            <a:t>NÁZEV</a:t>
          </a:r>
          <a:r>
            <a:rPr lang="cs-CZ" sz="1600" b="1" kern="1200" smtClean="0">
              <a:latin typeface="+mn-lt"/>
            </a:rPr>
            <a:t>:</a:t>
          </a:r>
          <a:r>
            <a:rPr lang="cs-CZ" sz="1600" b="1" kern="1200" baseline="0" smtClean="0">
              <a:latin typeface="+mn-lt"/>
            </a:rPr>
            <a:t> VY_32_INOVACE_18_Anglický </a:t>
          </a:r>
          <a:r>
            <a:rPr lang="cs-CZ" sz="1600" b="1" kern="1200" baseline="0" dirty="0" smtClean="0">
              <a:latin typeface="+mn-lt"/>
            </a:rPr>
            <a:t>jazyk</a:t>
          </a:r>
          <a:endParaRPr lang="cs-CZ" sz="1600" b="1" kern="1200" dirty="0">
            <a:latin typeface="+mn-lt"/>
          </a:endParaRPr>
        </a:p>
      </dsp:txBody>
      <dsp:txXfrm>
        <a:off x="1728192" y="1106042"/>
        <a:ext cx="6044208" cy="553021"/>
      </dsp:txXfrm>
    </dsp:sp>
    <dsp:sp modelId="{FFC9F71D-1B4F-4AD9-A4A6-86ADEFC8AF5C}">
      <dsp:nvSpPr>
        <dsp:cNvPr id="0" name=""/>
        <dsp:cNvSpPr/>
      </dsp:nvSpPr>
      <dsp:spPr>
        <a:xfrm>
          <a:off x="1088760" y="1659064"/>
          <a:ext cx="1278862" cy="12788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92D050">
                <a:alpha val="0"/>
              </a:srgb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15875"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8192" y="1659064"/>
          <a:ext cx="6044208" cy="12788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smtClean="0">
              <a:latin typeface="+mn-lt"/>
            </a:rPr>
            <a:t>TÉMA</a:t>
          </a:r>
          <a:r>
            <a:rPr lang="cs-CZ" sz="1600" b="1" kern="1200" dirty="0" smtClean="0">
              <a:latin typeface="+mn-lt"/>
            </a:rPr>
            <a:t>: </a:t>
          </a:r>
          <a:r>
            <a:rPr lang="cs-CZ" sz="1600" b="1" kern="1200" dirty="0" err="1" smtClean="0">
              <a:latin typeface="+mn-lt"/>
            </a:rPr>
            <a:t>Games</a:t>
          </a:r>
          <a:r>
            <a:rPr lang="cs-CZ" sz="1600" b="1" kern="1200" dirty="0" smtClean="0">
              <a:latin typeface="+mn-lt"/>
            </a:rPr>
            <a:t> and </a:t>
          </a:r>
          <a:r>
            <a:rPr lang="cs-CZ" sz="1600" b="1" kern="1200" dirty="0" err="1" smtClean="0">
              <a:latin typeface="+mn-lt"/>
            </a:rPr>
            <a:t>sports</a:t>
          </a:r>
          <a:endParaRPr lang="cs-CZ" sz="1600" b="1" kern="1200" dirty="0" smtClean="0">
            <a:latin typeface="+mn-lt"/>
          </a:endParaRPr>
        </a:p>
      </dsp:txBody>
      <dsp:txXfrm>
        <a:off x="1728192" y="1659064"/>
        <a:ext cx="6044208" cy="553021"/>
      </dsp:txXfrm>
    </dsp:sp>
    <dsp:sp modelId="{EE85B701-7295-41C0-BA7A-34D3756A2AE6}">
      <dsp:nvSpPr>
        <dsp:cNvPr id="0" name=""/>
        <dsp:cNvSpPr/>
      </dsp:nvSpPr>
      <dsp:spPr>
        <a:xfrm>
          <a:off x="1440161" y="2232248"/>
          <a:ext cx="553021" cy="55302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92D050">
                <a:alpha val="0"/>
              </a:srgb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15875"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28192" y="2212085"/>
          <a:ext cx="6044208" cy="55302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latin typeface="+mn-lt"/>
            </a:rPr>
            <a:t>ČÍSLO PROJEKTU: CZ.1.07./1.4.00/21.2257 </a:t>
          </a:r>
          <a:endParaRPr lang="cs-CZ" sz="1600" b="1" kern="1200" dirty="0">
            <a:latin typeface="+mn-lt"/>
          </a:endParaRPr>
        </a:p>
      </dsp:txBody>
      <dsp:txXfrm>
        <a:off x="1728192" y="2212085"/>
        <a:ext cx="6044208" cy="5530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66D6AA-379A-4A64-864A-D88514F854ED}" type="datetimeFigureOut">
              <a:rPr lang="en-US" smtClean="0"/>
              <a:t>12/10/2012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33A042-84D5-4272-B9A9-8B3384C545C5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33A042-84D5-4272-B9A9-8B3384C545C5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33A042-84D5-4272-B9A9-8B3384C545C5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33A042-84D5-4272-B9A9-8B3384C545C5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33A042-84D5-4272-B9A9-8B3384C545C5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33A042-84D5-4272-B9A9-8B3384C545C5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33A042-84D5-4272-B9A9-8B3384C545C5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33A042-84D5-4272-B9A9-8B3384C545C5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33A042-84D5-4272-B9A9-8B3384C545C5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33A042-84D5-4272-B9A9-8B3384C545C5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33A042-84D5-4272-B9A9-8B3384C545C5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33A042-84D5-4272-B9A9-8B3384C545C5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33A042-84D5-4272-B9A9-8B3384C545C5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33A042-84D5-4272-B9A9-8B3384C545C5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6DE0-FBE3-4EC4-8F99-ECC54FE52CBD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49D12-9C8D-4148-A7D9-CE83E87AAAA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6DE0-FBE3-4EC4-8F99-ECC54FE52CBD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49D12-9C8D-4148-A7D9-CE83E87AAAA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6DE0-FBE3-4EC4-8F99-ECC54FE52CBD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49D12-9C8D-4148-A7D9-CE83E87AAAA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6DE0-FBE3-4EC4-8F99-ECC54FE52CBD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49D12-9C8D-4148-A7D9-CE83E87AAAA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6DE0-FBE3-4EC4-8F99-ECC54FE52CBD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49D12-9C8D-4148-A7D9-CE83E87AAAA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6DE0-FBE3-4EC4-8F99-ECC54FE52CBD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49D12-9C8D-4148-A7D9-CE83E87AAAA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6DE0-FBE3-4EC4-8F99-ECC54FE52CBD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49D12-9C8D-4148-A7D9-CE83E87AAAA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6DE0-FBE3-4EC4-8F99-ECC54FE52CBD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49D12-9C8D-4148-A7D9-CE83E87AAAA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6DE0-FBE3-4EC4-8F99-ECC54FE52CBD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49D12-9C8D-4148-A7D9-CE83E87AAAA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6DE0-FBE3-4EC4-8F99-ECC54FE52CBD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49D12-9C8D-4148-A7D9-CE83E87AAAA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6DE0-FBE3-4EC4-8F99-ECC54FE52CBD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49D12-9C8D-4148-A7D9-CE83E87AAAA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706DE0-FBE3-4EC4-8F99-ECC54FE52CBD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49D12-9C8D-4148-A7D9-CE83E87AAAA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audio" Target="../media/audio2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audio" Target="../media/audio3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gif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audio" Target="../media/audio4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audio" Target="../media/audio5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6.wav"/><Relationship Id="rId3" Type="http://schemas.openxmlformats.org/officeDocument/2006/relationships/image" Target="../media/image1.png"/><Relationship Id="rId7" Type="http://schemas.openxmlformats.org/officeDocument/2006/relationships/image" Target="../media/image22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2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21.wmf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07161023"/>
              </p:ext>
            </p:extLst>
          </p:nvPr>
        </p:nvGraphicFramePr>
        <p:xfrm>
          <a:off x="683568" y="764704"/>
          <a:ext cx="7772400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544522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26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pro výuku předmětu Anglický jazyk v 8. a 9. třídě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Prezentace slouží k seznámení a procvičováním slovní zásoby Sport </a:t>
            </a:r>
            <a:r>
              <a:rPr lang="cs-CZ" smtClean="0"/>
              <a:t>a hry a slovesa interesed in</a:t>
            </a:r>
            <a:endParaRPr lang="cs-CZ" dirty="0" smtClean="0"/>
          </a:p>
          <a:p>
            <a:r>
              <a:rPr lang="cs-CZ" dirty="0" smtClean="0"/>
              <a:t>Žák si může opakovaně klikat na jednotlivá slova a tím procvičovat výslovnost</a:t>
            </a:r>
          </a:p>
          <a:p>
            <a:r>
              <a:rPr lang="cs-CZ" dirty="0" smtClean="0"/>
              <a:t>Na posledním listě (Vocabulary) žák spojuje slovíčka s překladem</a:t>
            </a:r>
          </a:p>
          <a:p>
            <a:r>
              <a:rPr lang="cs-CZ" dirty="0" smtClean="0"/>
              <a:t>Prezentace žáky zaujala, aktivně se zapojovali do práce na interaktivní tabuli</a:t>
            </a:r>
          </a:p>
          <a:p>
            <a:r>
              <a:rPr lang="cs-CZ" dirty="0" smtClean="0"/>
              <a:t>Vytvořeno  2. 3. 2012</a:t>
            </a: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Games and sports</a:t>
            </a:r>
            <a:endParaRPr lang="en-US" sz="6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26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Ice-hockey</a:t>
            </a:r>
            <a:r>
              <a:rPr lang="cs-CZ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9792" y="1600200"/>
            <a:ext cx="5987008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   Skate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                          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Ice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-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hockey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                               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player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</a:t>
            </a:r>
          </a:p>
          <a:p>
            <a:pPr>
              <a:buNone/>
            </a:pP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Ice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                        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2051" name="Picture 3" descr="C:\Users\Uživatel\AppData\Local\Microsoft\Windows\Temporary Internet Files\Content.IE5\SMWP4SLG\MC9004321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3212976"/>
            <a:ext cx="3672408" cy="3374470"/>
          </a:xfrm>
          <a:prstGeom prst="rect">
            <a:avLst/>
          </a:prstGeom>
          <a:noFill/>
        </p:spPr>
      </p:pic>
      <p:pic>
        <p:nvPicPr>
          <p:cNvPr id="2054" name="Picture 6" descr="C:\Users\Uživatel\AppData\Local\Microsoft\Windows\Temporary Internet Files\Content.IE5\JXFWAMYY\MC9004465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908719"/>
            <a:ext cx="2982058" cy="2869181"/>
          </a:xfrm>
          <a:prstGeom prst="rect">
            <a:avLst/>
          </a:prstGeom>
          <a:noFill/>
        </p:spPr>
      </p:pic>
      <p:pic>
        <p:nvPicPr>
          <p:cNvPr id="2061" name="Picture 13" descr="C:\Users\Uživatel\AppData\Local\Microsoft\Windows\Temporary Internet Files\Content.IE5\SMWP4SLG\MC90021583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869160"/>
            <a:ext cx="2664296" cy="1798772"/>
          </a:xfrm>
          <a:prstGeom prst="rect">
            <a:avLst/>
          </a:prstGeom>
          <a:noFill/>
        </p:spPr>
      </p:pic>
      <p:sp>
        <p:nvSpPr>
          <p:cNvPr id="8" name="TextBox 7">
            <a:hlinkClick r:id="" action="ppaction://noaction">
              <a:snd r:embed="rId7" name="ice hockey.wav"/>
            </a:hlinkClick>
          </p:cNvPr>
          <p:cNvSpPr txBox="1"/>
          <p:nvPr/>
        </p:nvSpPr>
        <p:spPr>
          <a:xfrm>
            <a:off x="2843808" y="548680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26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74638"/>
            <a:ext cx="4464496" cy="1143000"/>
          </a:xfrm>
        </p:spPr>
        <p:txBody>
          <a:bodyPr>
            <a:normAutofit/>
          </a:bodyPr>
          <a:lstStyle/>
          <a:p>
            <a:r>
              <a:rPr lang="cs-CZ" sz="60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Swimming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            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Swimming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pool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Jump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         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Swim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 descr="C:\Users\Uživatel\AppData\Local\Microsoft\Windows\Temporary Internet Files\Content.IE5\LP6WBAAR\MC9002957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1" y="1700808"/>
            <a:ext cx="3278187" cy="1779910"/>
          </a:xfrm>
          <a:prstGeom prst="rect">
            <a:avLst/>
          </a:prstGeom>
          <a:noFill/>
        </p:spPr>
      </p:pic>
      <p:pic>
        <p:nvPicPr>
          <p:cNvPr id="4101" name="Picture 5" descr="C:\Users\Uživatel\AppData\Local\Microsoft\Windows\Temporary Internet Files\Content.IE5\5VKU5Y5A\MC90029563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2996952"/>
            <a:ext cx="2434057" cy="2232248"/>
          </a:xfrm>
          <a:prstGeom prst="rect">
            <a:avLst/>
          </a:prstGeom>
          <a:noFill/>
        </p:spPr>
      </p:pic>
      <p:pic>
        <p:nvPicPr>
          <p:cNvPr id="4107" name="Picture 11" descr="C:\Users\Uživatel\AppData\Local\Microsoft\Windows\Temporary Internet Files\Content.IE5\JXFWAMYY\MC90008881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664" y="3645024"/>
            <a:ext cx="3642743" cy="2103196"/>
          </a:xfrm>
          <a:prstGeom prst="rect">
            <a:avLst/>
          </a:prstGeom>
          <a:noFill/>
        </p:spPr>
      </p:pic>
      <p:sp>
        <p:nvSpPr>
          <p:cNvPr id="7" name="TextBox 6">
            <a:hlinkClick r:id="" action="ppaction://noaction">
              <a:snd r:embed="rId7" name="swimming.wav"/>
            </a:hlinkClick>
          </p:cNvPr>
          <p:cNvSpPr txBox="1"/>
          <p:nvPr/>
        </p:nvSpPr>
        <p:spPr>
          <a:xfrm>
            <a:off x="2987824" y="548680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26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Tennis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court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           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and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net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                                          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Racket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                                              Table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tennis</a:t>
            </a:r>
            <a:endParaRPr lang="cs-CZ" dirty="0"/>
          </a:p>
        </p:txBody>
      </p:sp>
      <p:pic>
        <p:nvPicPr>
          <p:cNvPr id="7170" name="Picture 2" descr="Tennis Court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92696"/>
            <a:ext cx="3312368" cy="3312368"/>
          </a:xfrm>
          <a:prstGeom prst="rect">
            <a:avLst/>
          </a:prstGeom>
          <a:noFill/>
        </p:spPr>
      </p:pic>
      <p:pic>
        <p:nvPicPr>
          <p:cNvPr id="7174" name="Picture 6" descr="C:\Users\Uživatel\AppData\Local\Microsoft\Windows\Temporary Internet Files\Content.IE5\JXFWAMYY\MC90043704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1988840"/>
            <a:ext cx="2376264" cy="2376264"/>
          </a:xfrm>
          <a:prstGeom prst="rect">
            <a:avLst/>
          </a:prstGeom>
          <a:noFill/>
        </p:spPr>
      </p:pic>
      <p:pic>
        <p:nvPicPr>
          <p:cNvPr id="7176" name="Picture 8" descr="http://school.discoveryeducation.com/clipart/images/table-tennis-color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3981449"/>
            <a:ext cx="3429000" cy="287655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Tennis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hlinkClick r:id="" action="ppaction://noaction">
              <a:snd r:embed="rId7" name="tennis.wav"/>
            </a:hlinkClick>
          </p:cNvPr>
          <p:cNvSpPr txBox="1"/>
          <p:nvPr/>
        </p:nvSpPr>
        <p:spPr>
          <a:xfrm>
            <a:off x="3491880" y="548680"/>
            <a:ext cx="22322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26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Skiing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5313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</a:t>
            </a:r>
            <a:r>
              <a:rPr lang="cs-CZ" b="1" dirty="0" smtClean="0"/>
              <a:t>              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Mountains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Ski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Training</a:t>
            </a:r>
            <a:endParaRPr lang="cs-CZ" dirty="0" smtClean="0"/>
          </a:p>
        </p:txBody>
      </p:sp>
      <p:pic>
        <p:nvPicPr>
          <p:cNvPr id="2050" name="Picture 2" descr="C:\Users\Uživatel\AppData\Local\Microsoft\Windows\Temporary Internet Files\Content.IE5\5VKU5Y5A\MC90039069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1736240"/>
            <a:ext cx="3148067" cy="1599042"/>
          </a:xfrm>
          <a:prstGeom prst="rect">
            <a:avLst/>
          </a:prstGeom>
          <a:noFill/>
        </p:spPr>
      </p:pic>
      <p:pic>
        <p:nvPicPr>
          <p:cNvPr id="2053" name="Picture 5" descr="C:\Users\Uživatel\AppData\Local\Microsoft\Windows\Temporary Internet Files\Content.IE5\JXFWAMYY\MC90032079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3429000"/>
            <a:ext cx="2919432" cy="2376264"/>
          </a:xfrm>
          <a:prstGeom prst="rect">
            <a:avLst/>
          </a:prstGeom>
          <a:noFill/>
        </p:spPr>
      </p:pic>
      <p:pic>
        <p:nvPicPr>
          <p:cNvPr id="2054" name="Picture 6" descr="C:\Users\Uživatel\AppData\Local\Microsoft\Windows\Temporary Internet Files\Content.IE5\5VKU5Y5A\MC9004154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4299368"/>
            <a:ext cx="2880320" cy="2222961"/>
          </a:xfrm>
          <a:prstGeom prst="rect">
            <a:avLst/>
          </a:prstGeom>
          <a:noFill/>
        </p:spPr>
      </p:pic>
      <p:sp>
        <p:nvSpPr>
          <p:cNvPr id="8" name="TextBox 7">
            <a:hlinkClick r:id="" action="ppaction://noaction">
              <a:snd r:embed="rId7" name="skiing.wav"/>
            </a:hlinkClick>
          </p:cNvPr>
          <p:cNvSpPr txBox="1"/>
          <p:nvPr/>
        </p:nvSpPr>
        <p:spPr>
          <a:xfrm>
            <a:off x="3563888" y="548680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26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8998"/>
          </a:xfrm>
        </p:spPr>
        <p:txBody>
          <a:bodyPr>
            <a:noAutofit/>
          </a:bodyPr>
          <a:lstStyle/>
          <a:p>
            <a:r>
              <a:rPr lang="cs-CZ" sz="4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</a:t>
            </a:r>
            <a:r>
              <a:rPr lang="cs-CZ" sz="4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4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</a:t>
            </a:r>
            <a:r>
              <a:rPr lang="cs-CZ" sz="4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play in </a:t>
            </a:r>
            <a:r>
              <a:rPr lang="cs-CZ" sz="4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GYM?</a:t>
            </a:r>
            <a:endParaRPr lang="cs-CZ" sz="4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Volleyball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                         Basketball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5125" name="Picture 5" descr="C:\Users\Uživatel\AppData\Local\Microsoft\Windows\Temporary Internet Files\Content.IE5\LP6WBAAR\MC9002501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1700808"/>
            <a:ext cx="2304256" cy="2249514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 flipH="1">
            <a:off x="2699792" y="3645024"/>
            <a:ext cx="936104" cy="93610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8" name="Picture 8" descr="C:\Users\Uživatel\AppData\Local\Microsoft\Windows\Temporary Internet Files\Content.IE5\LP6WBAAR\MC90033287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2780928"/>
            <a:ext cx="1296144" cy="2868799"/>
          </a:xfrm>
          <a:prstGeom prst="rect">
            <a:avLst/>
          </a:prstGeom>
          <a:noFill/>
        </p:spPr>
      </p:pic>
      <p:cxnSp>
        <p:nvCxnSpPr>
          <p:cNvPr id="20" name="Přímá spojovací šipka 19"/>
          <p:cNvCxnSpPr/>
          <p:nvPr/>
        </p:nvCxnSpPr>
        <p:spPr>
          <a:xfrm>
            <a:off x="5292080" y="3573016"/>
            <a:ext cx="576064" cy="93610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30" name="Picture 10" descr="C:\Users\Uživatel\AppData\Local\Microsoft\Windows\Temporary Internet Files\Content.IE5\5VKU5Y5A\MC90043009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149080"/>
            <a:ext cx="3239876" cy="1649214"/>
          </a:xfrm>
          <a:prstGeom prst="rect">
            <a:avLst/>
          </a:prstGeom>
          <a:noFill/>
        </p:spPr>
      </p:pic>
      <p:sp>
        <p:nvSpPr>
          <p:cNvPr id="9" name="TextBox 8">
            <a:hlinkClick r:id="" action="ppaction://noaction">
              <a:snd r:embed="rId7" name="gym.wav"/>
            </a:hlinkClick>
          </p:cNvPr>
          <p:cNvSpPr txBox="1"/>
          <p:nvPr/>
        </p:nvSpPr>
        <p:spPr>
          <a:xfrm>
            <a:off x="6948264" y="54868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26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can we do in the ARENA?</a:t>
            </a:r>
            <a:endParaRPr lang="cs-CZ" sz="4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2530" name="Picture 2" descr="C:\Users\Uživatel\AppData\Local\Microsoft\Windows\Temporary Internet Files\Content.IE5\5VKU5Y5A\MC900413052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077072"/>
            <a:ext cx="2793614" cy="2190524"/>
          </a:xfrm>
          <a:prstGeom prst="rect">
            <a:avLst/>
          </a:prstGeom>
          <a:noFill/>
        </p:spPr>
      </p:pic>
      <p:pic>
        <p:nvPicPr>
          <p:cNvPr id="22538" name="Picture 10" descr="C:\Users\Uživatel\AppData\Local\Microsoft\Windows\Temporary Internet Files\Content.IE5\5VKU5Y5A\MC9004148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1196752"/>
            <a:ext cx="2952328" cy="2436336"/>
          </a:xfrm>
          <a:prstGeom prst="rect">
            <a:avLst/>
          </a:prstGeom>
          <a:noFill/>
        </p:spPr>
      </p:pic>
      <p:pic>
        <p:nvPicPr>
          <p:cNvPr id="1029" name="Picture 5" descr="C:\Users\Uživatel\AppData\Local\Microsoft\Windows\Temporary Internet Files\Content.IE5\JXFWAMYY\MC9002811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4437112"/>
            <a:ext cx="2126045" cy="1989334"/>
          </a:xfrm>
          <a:prstGeom prst="rect">
            <a:avLst/>
          </a:prstGeom>
          <a:noFill/>
        </p:spPr>
      </p:pic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251520" y="1628800"/>
            <a:ext cx="8892480" cy="522920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4600" dirty="0" smtClean="0"/>
          </a:p>
          <a:p>
            <a:pPr>
              <a:buNone/>
            </a:pPr>
            <a:r>
              <a:rPr lang="cs-CZ" sz="4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Jumping</a:t>
            </a: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                </a:t>
            </a:r>
            <a:r>
              <a:rPr lang="cs-CZ" sz="4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Football</a:t>
            </a: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                         </a:t>
            </a:r>
            <a:r>
              <a:rPr lang="cs-CZ" sz="4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Running</a:t>
            </a:r>
            <a:endParaRPr lang="cs-CZ" sz="4600" dirty="0" smtClean="0"/>
          </a:p>
        </p:txBody>
      </p:sp>
      <p:cxnSp>
        <p:nvCxnSpPr>
          <p:cNvPr id="13" name="Přímá spojovací šipka 12"/>
          <p:cNvCxnSpPr/>
          <p:nvPr/>
        </p:nvCxnSpPr>
        <p:spPr>
          <a:xfrm flipH="1">
            <a:off x="2627784" y="3212976"/>
            <a:ext cx="936104" cy="1224136"/>
          </a:xfrm>
          <a:prstGeom prst="straightConnector1">
            <a:avLst/>
          </a:prstGeom>
          <a:ln w="25400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5796136" y="3212976"/>
            <a:ext cx="2016224" cy="144016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 descr="C:\Users\Uživatel\AppData\Local\Microsoft\Windows\Temporary Internet Files\Content.IE5\JXFWAMYY\MC90007879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4925154"/>
            <a:ext cx="2160240" cy="1932846"/>
          </a:xfrm>
          <a:prstGeom prst="rect">
            <a:avLst/>
          </a:prstGeom>
          <a:noFill/>
        </p:spPr>
      </p:pic>
      <p:cxnSp>
        <p:nvCxnSpPr>
          <p:cNvPr id="23" name="Přímá spojovací šipka 22"/>
          <p:cNvCxnSpPr/>
          <p:nvPr/>
        </p:nvCxnSpPr>
        <p:spPr>
          <a:xfrm flipH="1">
            <a:off x="4572000" y="3501008"/>
            <a:ext cx="72008" cy="136815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hlinkClick r:id="" action="ppaction://noaction">
              <a:snd r:embed="rId8" name="arena.wav"/>
            </a:hlinkClick>
          </p:cNvPr>
          <p:cNvSpPr txBox="1"/>
          <p:nvPr/>
        </p:nvSpPr>
        <p:spPr>
          <a:xfrm>
            <a:off x="6444208" y="62068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26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do bublin názvy sportů.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997152"/>
          </a:xfrm>
        </p:spPr>
        <p:txBody>
          <a:bodyPr/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11" descr="C:\Users\Uživatel\AppData\Local\Microsoft\Windows\Temporary Internet Files\Content.IE5\JXFWAMYY\MC9000888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869160"/>
            <a:ext cx="2880320" cy="1662999"/>
          </a:xfrm>
          <a:prstGeom prst="rect">
            <a:avLst/>
          </a:prstGeom>
          <a:noFill/>
        </p:spPr>
      </p:pic>
      <p:pic>
        <p:nvPicPr>
          <p:cNvPr id="5" name="Picture 5" descr="C:\Users\Uživatel\AppData\Local\Microsoft\Windows\Temporary Internet Files\Content.IE5\JXFWAMYY\MC90028110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17955" y="4653136"/>
            <a:ext cx="2126045" cy="1989334"/>
          </a:xfrm>
          <a:prstGeom prst="rect">
            <a:avLst/>
          </a:prstGeom>
          <a:noFill/>
        </p:spPr>
      </p:pic>
      <p:pic>
        <p:nvPicPr>
          <p:cNvPr id="6" name="Picture 8" descr="C:\Users\Uživatel\AppData\Local\Microsoft\Windows\Temporary Internet Files\Content.IE5\LP6WBAAR\MC9003328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1628800"/>
            <a:ext cx="1368152" cy="3028178"/>
          </a:xfrm>
          <a:prstGeom prst="rect">
            <a:avLst/>
          </a:prstGeom>
          <a:noFill/>
        </p:spPr>
      </p:pic>
      <p:pic>
        <p:nvPicPr>
          <p:cNvPr id="7" name="Picture 8" descr="http://school.discoveryeducation.com/clipart/images/table-tennis-color.gi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1772816"/>
            <a:ext cx="2742301" cy="2300487"/>
          </a:xfrm>
          <a:prstGeom prst="rect">
            <a:avLst/>
          </a:prstGeom>
          <a:ln>
            <a:noFill/>
          </a:ln>
        </p:spPr>
      </p:pic>
      <p:sp>
        <p:nvSpPr>
          <p:cNvPr id="8" name="Obdélníkový popisek 7"/>
          <p:cNvSpPr/>
          <p:nvPr/>
        </p:nvSpPr>
        <p:spPr>
          <a:xfrm>
            <a:off x="2267744" y="1700808"/>
            <a:ext cx="1872208" cy="981823"/>
          </a:xfrm>
          <a:prstGeom prst="wedgeRectCallout">
            <a:avLst>
              <a:gd name="adj1" fmla="val -93298"/>
              <a:gd name="adj2" fmla="val 886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ový popisek 8"/>
          <p:cNvSpPr/>
          <p:nvPr/>
        </p:nvSpPr>
        <p:spPr>
          <a:xfrm>
            <a:off x="1619672" y="4077072"/>
            <a:ext cx="2016224" cy="981823"/>
          </a:xfrm>
          <a:prstGeom prst="wedgeRectCallout">
            <a:avLst>
              <a:gd name="adj1" fmla="val -26682"/>
              <a:gd name="adj2" fmla="val 1463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ový popisek 9"/>
          <p:cNvSpPr/>
          <p:nvPr/>
        </p:nvSpPr>
        <p:spPr>
          <a:xfrm>
            <a:off x="3851920" y="2780928"/>
            <a:ext cx="2016224" cy="936104"/>
          </a:xfrm>
          <a:prstGeom prst="wedgeRectCallout">
            <a:avLst>
              <a:gd name="adj1" fmla="val 54089"/>
              <a:gd name="adj2" fmla="val -1008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ový popisek 10"/>
          <p:cNvSpPr/>
          <p:nvPr/>
        </p:nvSpPr>
        <p:spPr>
          <a:xfrm>
            <a:off x="5076056" y="4077072"/>
            <a:ext cx="2016224" cy="981823"/>
          </a:xfrm>
          <a:prstGeom prst="wedgeRectCallout">
            <a:avLst>
              <a:gd name="adj1" fmla="val 66579"/>
              <a:gd name="adj2" fmla="val 9193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26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96144"/>
          </a:xfrm>
          <a:noFill/>
        </p:spPr>
        <p:txBody>
          <a:bodyPr>
            <a:noAutofit/>
          </a:bodyPr>
          <a:lstStyle/>
          <a:p>
            <a:r>
              <a:rPr lang="cs-CZ" sz="4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</a:t>
            </a:r>
            <a:r>
              <a:rPr lang="cs-CZ" sz="4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sports</a:t>
            </a:r>
            <a:r>
              <a:rPr lang="cs-CZ" sz="4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are </a:t>
            </a:r>
            <a:r>
              <a:rPr lang="cs-CZ" sz="4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4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interested</a:t>
            </a:r>
            <a:r>
              <a:rPr lang="cs-CZ" sz="4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in?</a:t>
            </a:r>
            <a:endParaRPr lang="cs-CZ" sz="4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                       Vytvoř rozhovor.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OTÁZKA: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What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sports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are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you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interested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in?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ODPOVĚĎ: I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interested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in…</a:t>
            </a:r>
          </a:p>
          <a:p>
            <a:pPr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INTERESTED IN        ZAJÍMAT SE O</a:t>
            </a:r>
          </a:p>
          <a:p>
            <a:pPr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 descr="C:\Users\Uživatel\AppData\Local\Microsoft\Windows\Temporary Internet Files\Content.IE5\SMWP4SLG\MC9004321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4806852"/>
            <a:ext cx="2232248" cy="2051148"/>
          </a:xfrm>
          <a:prstGeom prst="rect">
            <a:avLst/>
          </a:prstGeom>
          <a:noFill/>
        </p:spPr>
      </p:pic>
      <p:sp>
        <p:nvSpPr>
          <p:cNvPr id="11" name="Šipka doprava se zářezem 10"/>
          <p:cNvSpPr/>
          <p:nvPr/>
        </p:nvSpPr>
        <p:spPr>
          <a:xfrm>
            <a:off x="3851920" y="4365104"/>
            <a:ext cx="648072" cy="288032"/>
          </a:xfrm>
          <a:prstGeom prst="notchedRightArrow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26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Vocabulary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slovíčka s překladem:</a:t>
            </a:r>
            <a:endParaRPr lang="en-US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Football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Swimming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Jump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Ice-hockey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Running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Racket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Skate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Skiing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Table tennis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Lyžování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Skok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Stolní tenis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Raketa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Fotbal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Plavání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Bruslení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Lední hokej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Běhání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Tělocvična</a:t>
            </a:r>
          </a:p>
          <a:p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26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Všechny uveřejněné odkazy [cit. 2012-03-02].</a:t>
            </a:r>
          </a:p>
          <a:p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http://office.microsoft.com/cs-cz/images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http://slovnik.seznam.cz </a:t>
            </a: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Kurt - http://www.clker.com/clipart-tennis-court-1.html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Stolní tenis - http://school.discoveryeducation.com/clipart/clip/table-tennis-color.html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olimpijské kruhy - http://alik.idnes.cz/predstavujeme-olympijske-symboly-dtc-/alik-alikoviny.asp?c=A080805_200728_alik-alikoviny_mm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286</Words>
  <Application>Microsoft Office PowerPoint</Application>
  <PresentationFormat>On-screen Show (4:3)</PresentationFormat>
  <Paragraphs>141</Paragraphs>
  <Slides>13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Slide 1</vt:lpstr>
      <vt:lpstr>Anotace</vt:lpstr>
      <vt:lpstr>Games and sports</vt:lpstr>
      <vt:lpstr>Ice-hockey </vt:lpstr>
      <vt:lpstr>Swimming</vt:lpstr>
      <vt:lpstr>Tennis</vt:lpstr>
      <vt:lpstr>Skiing</vt:lpstr>
      <vt:lpstr>What can we play in the GYM?</vt:lpstr>
      <vt:lpstr>What can we do in the ARENA?</vt:lpstr>
      <vt:lpstr>Napiš do bublin názvy sportů.</vt:lpstr>
      <vt:lpstr>What sports are you interested in?</vt:lpstr>
      <vt:lpstr>Vocabulary Spoj slovíčka s překladem: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2012-12-10T19:30:04Z</dcterms:created>
  <dcterms:modified xsi:type="dcterms:W3CDTF">2012-12-10T19:30:10Z</dcterms:modified>
</cp:coreProperties>
</file>