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4"/>
  </p:notesMasterIdLst>
  <p:sldIdLst>
    <p:sldId id="269" r:id="rId2"/>
    <p:sldId id="270" r:id="rId3"/>
    <p:sldId id="256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8" r:id="rId12"/>
    <p:sldId id="257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VY_32_INOVACE_11_Anglický jazyk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Dita Nerudová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TÉMA: </a:t>
          </a:r>
          <a:r>
            <a:rPr lang="cs-CZ" sz="2000" dirty="0" smtClean="0"/>
            <a:t>London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gradFill rotWithShape="0">
          <a:gsLst>
            <a:gs pos="0">
              <a:srgbClr val="FFC000"/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</a:gradFill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gradFill rotWithShape="0">
          <a:gsLst>
            <a:gs pos="0">
              <a:srgbClr val="FFC000"/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</a:gradFill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gradFill rotWithShape="0">
          <a:gsLst>
            <a:gs pos="0">
              <a:srgbClr val="FFC000"/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</a:gradFill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1AEFD8A-B80E-4836-9417-11D69008B01E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C9CDB03-4970-47C5-92BB-8284AFD9EC11}" type="presOf" srcId="{D1B46980-6531-4606-95E6-44980827E919}" destId="{6140AFEC-043D-4C43-A2F9-D0F5331DF3A3}" srcOrd="0" destOrd="0" presId="urn:microsoft.com/office/officeart/2005/8/layout/target3"/>
    <dgm:cxn modelId="{E596CFE2-FE5B-42A4-80B4-987354ACA438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1A9367C-5072-4B8B-835A-4FAD29ECBA4E}" type="presOf" srcId="{D8197B8C-B260-4A16-BDF4-0947B075E274}" destId="{25B08C86-7E15-44DC-BE7F-FFB55DD49D12}" srcOrd="0" destOrd="0" presId="urn:microsoft.com/office/officeart/2005/8/layout/target3"/>
    <dgm:cxn modelId="{EE830C7B-A8CA-4B2A-B283-CECC3C2EA388}" type="presOf" srcId="{D1B46980-6531-4606-95E6-44980827E919}" destId="{2BE915AB-18AA-4053-B92C-3BFC9ED204BB}" srcOrd="1" destOrd="0" presId="urn:microsoft.com/office/officeart/2005/8/layout/target3"/>
    <dgm:cxn modelId="{1FA407BC-BB83-4F35-BDB9-631F781B7265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30392FE-D926-41DE-A627-C6176D470B3B}" type="presOf" srcId="{4C35D32F-0EAB-4CD7-82EE-45574DC2A586}" destId="{890E4F0B-2866-4A3F-A3C7-2A14B1797930}" srcOrd="1" destOrd="0" presId="urn:microsoft.com/office/officeart/2005/8/layout/target3"/>
    <dgm:cxn modelId="{00D43E87-3458-4483-89F3-4A2195B73A5D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C1F9273-B846-4F66-AEDE-DF00CCBA1485}" type="presOf" srcId="{D1D4F407-5343-4D3F-B5B9-D407B03CAEB4}" destId="{D005CE8C-CC26-4C3E-AC11-E15060ECD759}" srcOrd="0" destOrd="0" presId="urn:microsoft.com/office/officeart/2005/8/layout/target3"/>
    <dgm:cxn modelId="{6D3F6523-21FD-408A-8552-1EE5EF005E97}" type="presOf" srcId="{D8197B8C-B260-4A16-BDF4-0947B075E274}" destId="{5A5FFA88-C948-4069-8E93-59FA12366E83}" srcOrd="1" destOrd="0" presId="urn:microsoft.com/office/officeart/2005/8/layout/target3"/>
    <dgm:cxn modelId="{7E71AEC0-0FA5-4E5F-9111-C58803BF6165}" type="presOf" srcId="{4C35D32F-0EAB-4CD7-82EE-45574DC2A586}" destId="{8BEBB6EC-1DAA-4CAC-8A25-BC0FCBD5DBD5}" srcOrd="0" destOrd="0" presId="urn:microsoft.com/office/officeart/2005/8/layout/target3"/>
    <dgm:cxn modelId="{34F11513-136D-495B-B487-07F69FC7DF17}" type="presParOf" srcId="{333A1088-737F-45CB-B68E-254E46348037}" destId="{F5ABB229-8D3B-4694-996A-96F23CF14429}" srcOrd="0" destOrd="0" presId="urn:microsoft.com/office/officeart/2005/8/layout/target3"/>
    <dgm:cxn modelId="{FBD823D2-B6C8-40EA-81BA-2FD9A2B2B72A}" type="presParOf" srcId="{333A1088-737F-45CB-B68E-254E46348037}" destId="{F41139FD-01EE-4571-8B17-4FB00FC51163}" srcOrd="1" destOrd="0" presId="urn:microsoft.com/office/officeart/2005/8/layout/target3"/>
    <dgm:cxn modelId="{77E754DF-9762-4573-9C88-2A93F07BB9DE}" type="presParOf" srcId="{333A1088-737F-45CB-B68E-254E46348037}" destId="{D005CE8C-CC26-4C3E-AC11-E15060ECD759}" srcOrd="2" destOrd="0" presId="urn:microsoft.com/office/officeart/2005/8/layout/target3"/>
    <dgm:cxn modelId="{2681B962-911C-4B0D-904B-B5293FE98EEA}" type="presParOf" srcId="{333A1088-737F-45CB-B68E-254E46348037}" destId="{2C702D82-9B77-49B7-9568-BB8EB47C3372}" srcOrd="3" destOrd="0" presId="urn:microsoft.com/office/officeart/2005/8/layout/target3"/>
    <dgm:cxn modelId="{32A90FD0-30A2-42E1-9319-B4343DFB82FC}" type="presParOf" srcId="{333A1088-737F-45CB-B68E-254E46348037}" destId="{A52A0455-90FF-4808-ABD0-F02540D31D5A}" srcOrd="4" destOrd="0" presId="urn:microsoft.com/office/officeart/2005/8/layout/target3"/>
    <dgm:cxn modelId="{217172A6-14BD-4046-8349-9039802B3385}" type="presParOf" srcId="{333A1088-737F-45CB-B68E-254E46348037}" destId="{6140AFEC-043D-4C43-A2F9-D0F5331DF3A3}" srcOrd="5" destOrd="0" presId="urn:microsoft.com/office/officeart/2005/8/layout/target3"/>
    <dgm:cxn modelId="{8E256763-9E80-45B9-A44A-789EAE09AAD5}" type="presParOf" srcId="{333A1088-737F-45CB-B68E-254E46348037}" destId="{9358AC05-5D7D-4327-9F80-1AD486AEA664}" srcOrd="6" destOrd="0" presId="urn:microsoft.com/office/officeart/2005/8/layout/target3"/>
    <dgm:cxn modelId="{61040D45-3267-46A2-8997-4DE44DEE8B0A}" type="presParOf" srcId="{333A1088-737F-45CB-B68E-254E46348037}" destId="{313FC574-E1CD-4FB4-B054-0B805CE0447D}" srcOrd="7" destOrd="0" presId="urn:microsoft.com/office/officeart/2005/8/layout/target3"/>
    <dgm:cxn modelId="{8E102B08-E52E-4CBC-990A-E769C231611C}" type="presParOf" srcId="{333A1088-737F-45CB-B68E-254E46348037}" destId="{619D679B-A015-4ECF-8348-D1034C574F40}" srcOrd="8" destOrd="0" presId="urn:microsoft.com/office/officeart/2005/8/layout/target3"/>
    <dgm:cxn modelId="{9F9C6491-ABEA-4ECD-9EDD-353F36589149}" type="presParOf" srcId="{333A1088-737F-45CB-B68E-254E46348037}" destId="{322283A8-4A27-4CDA-BAE3-F381106A9174}" srcOrd="9" destOrd="0" presId="urn:microsoft.com/office/officeart/2005/8/layout/target3"/>
    <dgm:cxn modelId="{D5677D94-A026-470F-8162-4DE55AD663B9}" type="presParOf" srcId="{333A1088-737F-45CB-B68E-254E46348037}" destId="{FFC9F71D-1B4F-4AD9-A4A6-86ADEFC8AF5C}" srcOrd="10" destOrd="0" presId="urn:microsoft.com/office/officeart/2005/8/layout/target3"/>
    <dgm:cxn modelId="{82BCDD60-24F0-4C2B-8D9C-8A8BB23CAFFB}" type="presParOf" srcId="{333A1088-737F-45CB-B68E-254E46348037}" destId="{25B08C86-7E15-44DC-BE7F-FFB55DD49D12}" srcOrd="11" destOrd="0" presId="urn:microsoft.com/office/officeart/2005/8/layout/target3"/>
    <dgm:cxn modelId="{13789DAD-A99C-4123-B9CD-EF1C2F793488}" type="presParOf" srcId="{333A1088-737F-45CB-B68E-254E46348037}" destId="{76644BE8-9D7C-4C09-B250-3D10AF48CBB7}" srcOrd="12" destOrd="0" presId="urn:microsoft.com/office/officeart/2005/8/layout/target3"/>
    <dgm:cxn modelId="{C211E9CF-8B10-46DD-8838-35802C0086ED}" type="presParOf" srcId="{333A1088-737F-45CB-B68E-254E46348037}" destId="{EE85B701-7295-41C0-BA7A-34D3756A2AE6}" srcOrd="13" destOrd="0" presId="urn:microsoft.com/office/officeart/2005/8/layout/target3"/>
    <dgm:cxn modelId="{944558D6-F670-4AE5-959E-46948C78212A}" type="presParOf" srcId="{333A1088-737F-45CB-B68E-254E46348037}" destId="{8BEBB6EC-1DAA-4CAC-8A25-BC0FCBD5DBD5}" srcOrd="14" destOrd="0" presId="urn:microsoft.com/office/officeart/2005/8/layout/target3"/>
    <dgm:cxn modelId="{77E6C48E-0C1F-4B8B-8E7F-EA3602697333}" type="presParOf" srcId="{333A1088-737F-45CB-B68E-254E46348037}" destId="{AED2198E-93D5-4001-81B4-73124B309672}" srcOrd="15" destOrd="0" presId="urn:microsoft.com/office/officeart/2005/8/layout/target3"/>
    <dgm:cxn modelId="{10EAA9CB-FBE1-4BAF-A24F-468C1887E5FD}" type="presParOf" srcId="{333A1088-737F-45CB-B68E-254E46348037}" destId="{2BE915AB-18AA-4053-B92C-3BFC9ED204BB}" srcOrd="16" destOrd="0" presId="urn:microsoft.com/office/officeart/2005/8/layout/target3"/>
    <dgm:cxn modelId="{2EC07430-890A-42DF-A8E4-EB1225621385}" type="presParOf" srcId="{333A1088-737F-45CB-B68E-254E46348037}" destId="{6BB5E863-4638-4E1D-BFDE-399D028AC4ED}" srcOrd="17" destOrd="0" presId="urn:microsoft.com/office/officeart/2005/8/layout/target3"/>
    <dgm:cxn modelId="{1AC5E6D9-B442-46B4-AFBE-5A8B4678B93D}" type="presParOf" srcId="{333A1088-737F-45CB-B68E-254E46348037}" destId="{5A5FFA88-C948-4069-8E93-59FA12366E83}" srcOrd="18" destOrd="0" presId="urn:microsoft.com/office/officeart/2005/8/layout/target3"/>
    <dgm:cxn modelId="{ED098C6B-9301-4BF5-B3B8-A809A090E3A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FFC000"/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Dita Nerudová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FFC000"/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VY_32_INOVACE_11_Anglický jazyk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TÉMA: </a:t>
          </a:r>
          <a:r>
            <a:rPr lang="cs-CZ" sz="2000" kern="1200" dirty="0" smtClean="0"/>
            <a:t>London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FFC000"/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BA86A2-5870-45EE-BE15-D25BBD6C9C19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FBFD99-70C2-42A6-BAD2-F8E780C7EEE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1651449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FBFD99-70C2-42A6-BAD2-F8E780C7EEE4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FBFD99-70C2-42A6-BAD2-F8E780C7EEE4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FBFD99-70C2-42A6-BAD2-F8E780C7EEE4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FBFD99-70C2-42A6-BAD2-F8E780C7EEE4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FBFD99-70C2-42A6-BAD2-F8E780C7EEE4}" type="slidenum">
              <a:rPr lang="en-US" smtClean="0"/>
              <a:pPr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FBFD99-70C2-42A6-BAD2-F8E780C7EEE4}" type="slidenum">
              <a:rPr lang="en-US" smtClean="0"/>
              <a:pPr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FBFD99-70C2-42A6-BAD2-F8E780C7EEE4}" type="slidenum">
              <a:rPr lang="en-US" smtClean="0"/>
              <a:pPr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FBFD99-70C2-42A6-BAD2-F8E780C7EEE4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FBFD99-70C2-42A6-BAD2-F8E780C7EEE4}" type="slidenum">
              <a:rPr lang="en-US" smtClean="0"/>
              <a:pPr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FBFD99-70C2-42A6-BAD2-F8E780C7EEE4}" type="slidenum">
              <a:rPr lang="en-US" smtClean="0"/>
              <a:pPr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FBFD99-70C2-42A6-BAD2-F8E780C7EEE4}" type="slidenum">
              <a:rPr lang="en-US" smtClean="0"/>
              <a:pPr/>
              <a:t>12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52377-BDA7-445E-91A8-7DFDE4F465D2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280A0-2EDC-4DF6-A0CA-A2EFD62B08F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52377-BDA7-445E-91A8-7DFDE4F465D2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280A0-2EDC-4DF6-A0CA-A2EFD62B08F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52377-BDA7-445E-91A8-7DFDE4F465D2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280A0-2EDC-4DF6-A0CA-A2EFD62B08F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52377-BDA7-445E-91A8-7DFDE4F465D2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280A0-2EDC-4DF6-A0CA-A2EFD62B08F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52377-BDA7-445E-91A8-7DFDE4F465D2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280A0-2EDC-4DF6-A0CA-A2EFD62B08F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52377-BDA7-445E-91A8-7DFDE4F465D2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280A0-2EDC-4DF6-A0CA-A2EFD62B08F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52377-BDA7-445E-91A8-7DFDE4F465D2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280A0-2EDC-4DF6-A0CA-A2EFD62B08F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52377-BDA7-445E-91A8-7DFDE4F465D2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280A0-2EDC-4DF6-A0CA-A2EFD62B08F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52377-BDA7-445E-91A8-7DFDE4F465D2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280A0-2EDC-4DF6-A0CA-A2EFD62B08F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52377-BDA7-445E-91A8-7DFDE4F465D2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280A0-2EDC-4DF6-A0CA-A2EFD62B08F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52377-BDA7-445E-91A8-7DFDE4F465D2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280A0-2EDC-4DF6-A0CA-A2EFD62B08F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852377-BDA7-445E-91A8-7DFDE4F465D2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0280A0-2EDC-4DF6-A0CA-A2EFD62B08F1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3456754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Anotace</a:t>
            </a:r>
            <a:endParaRPr lang="en-US" dirty="0">
              <a:solidFill>
                <a:srgbClr val="FFC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Materiál pro výuku předmětu Anglický jazyk v 8. a 9. třídě základní školy praktické</a:t>
            </a:r>
          </a:p>
          <a:p>
            <a:r>
              <a:rPr lang="cs-CZ" dirty="0" smtClean="0"/>
              <a:t>Určeno pro interaktivní tabuli</a:t>
            </a:r>
          </a:p>
          <a:p>
            <a:r>
              <a:rPr lang="cs-CZ" dirty="0" smtClean="0"/>
              <a:t>Prezentace slouží k seznámení s památkami a životem v Londýně, procvičuje slovní zásobu s tím spojenou </a:t>
            </a:r>
          </a:p>
          <a:p>
            <a:r>
              <a:rPr lang="cs-CZ" dirty="0" smtClean="0"/>
              <a:t>Na posledním listě (Vocabulary) žák spojuje slovíčka s překladem</a:t>
            </a:r>
          </a:p>
          <a:p>
            <a:r>
              <a:rPr lang="cs-CZ" dirty="0" smtClean="0"/>
              <a:t>Prezentace žáky zaujala, aktivně se zapojovali do práce na interaktivní tabuli</a:t>
            </a:r>
          </a:p>
          <a:p>
            <a:r>
              <a:rPr lang="cs-CZ" dirty="0" smtClean="0"/>
              <a:t>Vytvořeno  12. 10. 2011</a:t>
            </a:r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60649"/>
            <a:ext cx="7772400" cy="1800199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C000"/>
                </a:solidFill>
                <a:latin typeface="Aharoni" pitchFamily="2" charset="-79"/>
                <a:cs typeface="Aharoni" pitchFamily="2" charset="-79"/>
              </a:rPr>
              <a:t>Visit in London city</a:t>
            </a:r>
            <a:endParaRPr lang="en-US" sz="6000" dirty="0">
              <a:solidFill>
                <a:srgbClr val="FFC000"/>
              </a:solidFill>
              <a:latin typeface="Aharoni" pitchFamily="2" charset="-79"/>
              <a:cs typeface="Aharoni" pitchFamily="2" charset="-79"/>
            </a:endParaRPr>
          </a:p>
        </p:txBody>
      </p:sp>
      <p:pic>
        <p:nvPicPr>
          <p:cNvPr id="1029" name="Picture 5" descr="C:\Users\wagner\Desktop\london1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628800"/>
            <a:ext cx="6110620" cy="3629338"/>
          </a:xfrm>
          <a:prstGeom prst="rect">
            <a:avLst/>
          </a:prstGeom>
          <a:noFill/>
        </p:spPr>
      </p:pic>
      <p:pic>
        <p:nvPicPr>
          <p:cNvPr id="1028" name="Picture 4" descr="C:\Users\wagner\Desktop\londyn-2008-4.jpg"/>
          <p:cNvPicPr>
            <a:picLocks noChangeAspect="1" noChangeArrowheads="1"/>
          </p:cNvPicPr>
          <p:nvPr/>
        </p:nvPicPr>
        <p:blipFill>
          <a:blip r:embed="rId4" cstate="print"/>
          <a:srcRect t="5670" b="7391"/>
          <a:stretch>
            <a:fillRect/>
          </a:stretch>
        </p:blipFill>
        <p:spPr bwMode="auto">
          <a:xfrm>
            <a:off x="5004048" y="4158582"/>
            <a:ext cx="4139952" cy="2699418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wagner\Desktop\london-parliament-01-lo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700808"/>
            <a:ext cx="7746331" cy="4913387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512168"/>
          </a:xfrm>
        </p:spPr>
        <p:txBody>
          <a:bodyPr>
            <a:normAutofit fontScale="90000"/>
          </a:bodyPr>
          <a:lstStyle/>
          <a:p>
            <a:r>
              <a:rPr lang="cs-CZ" sz="5400" dirty="0" smtClean="0">
                <a:solidFill>
                  <a:srgbClr val="FFC000"/>
                </a:solidFill>
                <a:latin typeface="Aharoni" pitchFamily="2" charset="-79"/>
                <a:cs typeface="Aharoni" pitchFamily="2" charset="-79"/>
              </a:rPr>
              <a:t/>
            </a:r>
            <a:br>
              <a:rPr lang="cs-CZ" sz="5400" dirty="0" smtClean="0">
                <a:solidFill>
                  <a:srgbClr val="FFC000"/>
                </a:solidFill>
                <a:latin typeface="Aharoni" pitchFamily="2" charset="-79"/>
                <a:cs typeface="Aharoni" pitchFamily="2" charset="-79"/>
              </a:rPr>
            </a:br>
            <a:r>
              <a:rPr lang="cs-CZ" sz="5400" dirty="0" smtClean="0">
                <a:solidFill>
                  <a:srgbClr val="FFC000"/>
                </a:solidFill>
                <a:latin typeface="Aharoni" pitchFamily="2" charset="-79"/>
                <a:cs typeface="Aharoni" pitchFamily="2" charset="-79"/>
              </a:rPr>
              <a:t>Parlament  and Big Ben </a:t>
            </a:r>
            <a:br>
              <a:rPr lang="cs-CZ" sz="5400" dirty="0" smtClean="0">
                <a:solidFill>
                  <a:srgbClr val="FFC000"/>
                </a:solidFill>
                <a:latin typeface="Aharoni" pitchFamily="2" charset="-79"/>
                <a:cs typeface="Aharoni" pitchFamily="2" charset="-79"/>
              </a:rPr>
            </a:br>
            <a:endParaRPr lang="en-US" sz="5400" dirty="0">
              <a:solidFill>
                <a:srgbClr val="FFC000"/>
              </a:solidFill>
              <a:latin typeface="Aharoni" pitchFamily="2" charset="-79"/>
              <a:cs typeface="Aharoni" pitchFamily="2" charset="-79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FFC000"/>
                </a:solidFill>
                <a:latin typeface="Aharoni" pitchFamily="2" charset="-79"/>
                <a:cs typeface="Aharoni" pitchFamily="2" charset="-79"/>
              </a:rPr>
              <a:t>Tower bridge</a:t>
            </a:r>
            <a:endParaRPr lang="en-US" sz="4800" dirty="0">
              <a:solidFill>
                <a:srgbClr val="FFC000"/>
              </a:solidFill>
              <a:latin typeface="Aharoni" pitchFamily="2" charset="-79"/>
              <a:cs typeface="Aharoni" pitchFamily="2" charset="-79"/>
            </a:endParaRPr>
          </a:p>
        </p:txBody>
      </p:sp>
      <p:pic>
        <p:nvPicPr>
          <p:cNvPr id="3074" name="Picture 2" descr="C:\Users\wagner\Desktop\1000-noni-tower-bridge-londyn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t="13920" b="13699"/>
          <a:stretch>
            <a:fillRect/>
          </a:stretch>
        </p:blipFill>
        <p:spPr bwMode="auto">
          <a:xfrm>
            <a:off x="1403648" y="1628800"/>
            <a:ext cx="6408712" cy="4638723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FFC000"/>
                </a:solidFill>
                <a:latin typeface="Aharoni" pitchFamily="2" charset="-79"/>
                <a:cs typeface="Aharoni" pitchFamily="2" charset="-79"/>
              </a:rPr>
              <a:t>London eye</a:t>
            </a:r>
            <a:endParaRPr lang="en-US" sz="5400" dirty="0">
              <a:solidFill>
                <a:srgbClr val="FFC000"/>
              </a:solidFill>
              <a:latin typeface="Aharoni" pitchFamily="2" charset="-79"/>
              <a:cs typeface="Aharoni" pitchFamily="2" charset="-79"/>
            </a:endParaRPr>
          </a:p>
        </p:txBody>
      </p:sp>
      <p:pic>
        <p:nvPicPr>
          <p:cNvPr id="4098" name="Picture 2" descr="C:\Users\wagner\Desktop\london_eye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1412776"/>
            <a:ext cx="6758880" cy="5069160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  <a:latin typeface="Aharoni" pitchFamily="2" charset="-79"/>
                <a:cs typeface="Aharoni" pitchFamily="2" charset="-79"/>
              </a:rPr>
              <a:t>River Thames</a:t>
            </a:r>
            <a:endParaRPr lang="en-US" dirty="0">
              <a:solidFill>
                <a:srgbClr val="FFC000"/>
              </a:solidFill>
              <a:latin typeface="Aharoni" pitchFamily="2" charset="-79"/>
              <a:cs typeface="Aharoni" pitchFamily="2" charset="-79"/>
            </a:endParaRPr>
          </a:p>
        </p:txBody>
      </p:sp>
      <p:pic>
        <p:nvPicPr>
          <p:cNvPr id="5122" name="Picture 2" descr="C:\Users\wagner\Desktop\shard3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268760"/>
            <a:ext cx="7906933" cy="4925144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FFC000"/>
                </a:solidFill>
                <a:latin typeface="Aharoni" pitchFamily="2" charset="-79"/>
                <a:cs typeface="Aharoni" pitchFamily="2" charset="-79"/>
              </a:rPr>
              <a:t>Double decker </a:t>
            </a:r>
            <a:endParaRPr lang="en-US" sz="4800" dirty="0">
              <a:solidFill>
                <a:srgbClr val="FFC000"/>
              </a:solidFill>
              <a:latin typeface="Aharoni" pitchFamily="2" charset="-79"/>
              <a:cs typeface="Aharoni" pitchFamily="2" charset="-79"/>
            </a:endParaRPr>
          </a:p>
        </p:txBody>
      </p:sp>
      <p:pic>
        <p:nvPicPr>
          <p:cNvPr id="6146" name="Picture 2" descr="C:\Users\wagner\Desktop\double-decker-bus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1268760"/>
            <a:ext cx="5898092" cy="4423569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  <a:latin typeface="Aharoni" pitchFamily="2" charset="-79"/>
                <a:cs typeface="Aharoni" pitchFamily="2" charset="-79"/>
              </a:rPr>
              <a:t>Buckingham palace</a:t>
            </a:r>
            <a:endParaRPr lang="en-US" dirty="0">
              <a:solidFill>
                <a:srgbClr val="FFC000"/>
              </a:solidFill>
              <a:latin typeface="Aharoni" pitchFamily="2" charset="-79"/>
              <a:cs typeface="Aharoni" pitchFamily="2" charset="-79"/>
            </a:endParaRPr>
          </a:p>
        </p:txBody>
      </p:sp>
      <p:pic>
        <p:nvPicPr>
          <p:cNvPr id="7170" name="Picture 2" descr="C:\Users\wagner\Desktop\londyn 06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340768"/>
            <a:ext cx="7068270" cy="4320480"/>
          </a:xfrm>
          <a:prstGeom prst="rect">
            <a:avLst/>
          </a:prstGeom>
          <a:noFill/>
        </p:spPr>
      </p:pic>
      <p:pic>
        <p:nvPicPr>
          <p:cNvPr id="4098" name="Picture 2" descr="http://www.jstottphotography.com/2004/2004-07-14_-_iv04_conference,_london/slides_l/dscn3137.jpg"/>
          <p:cNvPicPr>
            <a:picLocks noChangeAspect="1" noChangeArrowheads="1"/>
          </p:cNvPicPr>
          <p:nvPr/>
        </p:nvPicPr>
        <p:blipFill>
          <a:blip r:embed="rId4" cstate="print"/>
          <a:srcRect l="12669" r="25319"/>
          <a:stretch>
            <a:fillRect/>
          </a:stretch>
        </p:blipFill>
        <p:spPr bwMode="auto">
          <a:xfrm>
            <a:off x="6422081" y="3789040"/>
            <a:ext cx="2410861" cy="2915816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  <a:latin typeface="Aharoni" pitchFamily="2" charset="-79"/>
                <a:cs typeface="Aharoni" pitchFamily="2" charset="-79"/>
              </a:rPr>
              <a:t>Royal family</a:t>
            </a:r>
            <a:endParaRPr lang="en-US" dirty="0">
              <a:solidFill>
                <a:srgbClr val="FFC000"/>
              </a:solidFill>
              <a:latin typeface="Aharoni" pitchFamily="2" charset="-79"/>
              <a:cs typeface="Aharoni" pitchFamily="2" charset="-79"/>
            </a:endParaRPr>
          </a:p>
        </p:txBody>
      </p:sp>
      <p:pic>
        <p:nvPicPr>
          <p:cNvPr id="8194" name="Picture 2" descr="C:\Users\wagner\Desktop\750286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4149080"/>
            <a:ext cx="4283968" cy="2445095"/>
          </a:xfrm>
          <a:prstGeom prst="rect">
            <a:avLst/>
          </a:prstGeom>
          <a:noFill/>
        </p:spPr>
      </p:pic>
      <p:pic>
        <p:nvPicPr>
          <p:cNvPr id="8195" name="Picture 3" descr="C:\Users\wagner\Desktop\1319533810_alzbeta.jpe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1124744"/>
            <a:ext cx="5207722" cy="3744416"/>
          </a:xfrm>
          <a:prstGeom prst="rect">
            <a:avLst/>
          </a:prstGeom>
          <a:noFill/>
        </p:spPr>
      </p:pic>
      <p:pic>
        <p:nvPicPr>
          <p:cNvPr id="8196" name="Picture 4" descr="C:\Users\wagner\Desktop\crop-135229-uk-charles-pariz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4941168"/>
            <a:ext cx="3635896" cy="1745230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r>
              <a:rPr lang="cs-CZ" sz="4900" dirty="0" smtClean="0">
                <a:solidFill>
                  <a:srgbClr val="FFC000"/>
                </a:solidFill>
                <a:latin typeface="Aharoni" pitchFamily="2" charset="-79"/>
                <a:cs typeface="Aharoni" pitchFamily="2" charset="-79"/>
              </a:rPr>
              <a:t>Vocabulary</a:t>
            </a:r>
            <a:r>
              <a:rPr lang="cs-CZ" dirty="0" smtClean="0">
                <a:solidFill>
                  <a:srgbClr val="FFC000"/>
                </a:solidFill>
              </a:rPr>
              <a:t/>
            </a:r>
            <a:br>
              <a:rPr lang="cs-CZ" dirty="0" smtClean="0">
                <a:solidFill>
                  <a:srgbClr val="FFC000"/>
                </a:solidFill>
              </a:rPr>
            </a:br>
            <a:r>
              <a:rPr lang="cs-CZ" sz="3600" dirty="0" smtClean="0">
                <a:solidFill>
                  <a:srgbClr val="FFC000"/>
                </a:solidFill>
                <a:latin typeface="Aharoni" pitchFamily="2" charset="-79"/>
                <a:cs typeface="Aharoni" pitchFamily="2" charset="-79"/>
              </a:rPr>
              <a:t>Spoj slovo s překladem</a:t>
            </a:r>
            <a:r>
              <a:rPr lang="cs-CZ" dirty="0" smtClean="0">
                <a:solidFill>
                  <a:srgbClr val="FFC000"/>
                </a:solidFill>
              </a:rPr>
              <a:t>:</a:t>
            </a:r>
            <a:endParaRPr lang="en-US" dirty="0">
              <a:solidFill>
                <a:srgbClr val="FFC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556792"/>
            <a:ext cx="8507288" cy="5001419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město                              river               </a:t>
            </a:r>
          </a:p>
          <a:p>
            <a:r>
              <a:rPr lang="cs-CZ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návštěva                         double </a:t>
            </a:r>
          </a:p>
          <a:p>
            <a:r>
              <a:rPr lang="cs-CZ" dirty="0">
                <a:solidFill>
                  <a:schemeClr val="tx2">
                    <a:lumMod val="20000"/>
                    <a:lumOff val="80000"/>
                  </a:schemeClr>
                </a:solidFill>
              </a:rPr>
              <a:t>d</a:t>
            </a:r>
            <a:r>
              <a:rPr lang="cs-CZ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vojitý                             city </a:t>
            </a:r>
          </a:p>
          <a:p>
            <a:r>
              <a:rPr lang="cs-CZ" dirty="0">
                <a:solidFill>
                  <a:schemeClr val="tx2">
                    <a:lumMod val="20000"/>
                    <a:lumOff val="80000"/>
                  </a:schemeClr>
                </a:solidFill>
              </a:rPr>
              <a:t>ř</a:t>
            </a:r>
            <a:r>
              <a:rPr lang="cs-CZ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eka                                 eye</a:t>
            </a:r>
          </a:p>
          <a:p>
            <a:r>
              <a:rPr lang="cs-CZ" dirty="0">
                <a:solidFill>
                  <a:schemeClr val="tx2">
                    <a:lumMod val="20000"/>
                    <a:lumOff val="80000"/>
                  </a:schemeClr>
                </a:solidFill>
              </a:rPr>
              <a:t>v</a:t>
            </a:r>
            <a:r>
              <a:rPr lang="cs-CZ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ěž                                    tower</a:t>
            </a:r>
          </a:p>
          <a:p>
            <a:r>
              <a:rPr lang="cs-CZ" dirty="0">
                <a:solidFill>
                  <a:schemeClr val="tx2">
                    <a:lumMod val="20000"/>
                    <a:lumOff val="80000"/>
                  </a:schemeClr>
                </a:solidFill>
              </a:rPr>
              <a:t>k</a:t>
            </a:r>
            <a:r>
              <a:rPr lang="cs-CZ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rálovská                         visit</a:t>
            </a:r>
          </a:p>
          <a:p>
            <a:r>
              <a:rPr lang="cs-CZ" dirty="0">
                <a:solidFill>
                  <a:schemeClr val="tx2">
                    <a:lumMod val="20000"/>
                    <a:lumOff val="80000"/>
                  </a:schemeClr>
                </a:solidFill>
              </a:rPr>
              <a:t>o</a:t>
            </a:r>
            <a:r>
              <a:rPr lang="cs-CZ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ko                                   bridge</a:t>
            </a:r>
          </a:p>
          <a:p>
            <a:r>
              <a:rPr lang="cs-CZ" dirty="0">
                <a:solidFill>
                  <a:schemeClr val="tx2">
                    <a:lumMod val="20000"/>
                    <a:lumOff val="80000"/>
                  </a:schemeClr>
                </a:solidFill>
              </a:rPr>
              <a:t>m</a:t>
            </a:r>
            <a:r>
              <a:rPr lang="cs-CZ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ost                                 royal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1484784"/>
            <a:ext cx="878497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solidFill>
                  <a:srgbClr val="FFC000"/>
                </a:solidFill>
              </a:rPr>
              <a:t>    Znak - </a:t>
            </a:r>
            <a:r>
              <a:rPr lang="en-US" sz="1600" dirty="0" smtClean="0">
                <a:solidFill>
                  <a:srgbClr val="FFC000"/>
                </a:solidFill>
              </a:rPr>
              <a:t>www.poho.cz/londyn-2008-prvni-ozvena/</a:t>
            </a:r>
            <a:endParaRPr lang="en-US" sz="1600" dirty="0">
              <a:solidFill>
                <a:srgbClr val="FFC00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79512" y="1772816"/>
            <a:ext cx="871296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solidFill>
                  <a:srgbClr val="FFC000"/>
                </a:solidFill>
              </a:rPr>
              <a:t>Pohled  z vrchu Londýn - </a:t>
            </a:r>
            <a:r>
              <a:rPr lang="en-US" sz="1600" dirty="0" smtClean="0">
                <a:solidFill>
                  <a:srgbClr val="FFC000"/>
                </a:solidFill>
              </a:rPr>
              <a:t>www.boston.com/bigpicture/2008/08/london_from_above_at_night.html</a:t>
            </a:r>
            <a:endParaRPr lang="en-US" sz="1600" dirty="0">
              <a:solidFill>
                <a:srgbClr val="FFC000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79512" y="2060848"/>
            <a:ext cx="8568952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solidFill>
                  <a:srgbClr val="FFC000"/>
                </a:solidFill>
              </a:rPr>
              <a:t> B</a:t>
            </a:r>
            <a:r>
              <a:rPr lang="cs-CZ" sz="1600" b="1" dirty="0" smtClean="0">
                <a:solidFill>
                  <a:srgbClr val="FFC000"/>
                </a:solidFill>
              </a:rPr>
              <a:t>ig </a:t>
            </a:r>
            <a:r>
              <a:rPr lang="cs-CZ" sz="1600" dirty="0" smtClean="0">
                <a:solidFill>
                  <a:srgbClr val="FFC000"/>
                </a:solidFill>
              </a:rPr>
              <a:t>Ben</a:t>
            </a:r>
            <a:r>
              <a:rPr lang="cs-CZ" sz="1600" b="1" dirty="0" smtClean="0">
                <a:solidFill>
                  <a:srgbClr val="FFC000"/>
                </a:solidFill>
              </a:rPr>
              <a:t> </a:t>
            </a:r>
            <a:r>
              <a:rPr lang="en-US" sz="1600" dirty="0" smtClean="0">
                <a:solidFill>
                  <a:srgbClr val="FFC000"/>
                </a:solidFill>
              </a:rPr>
              <a:t>www.sprachcaffe.com/english/study_abroad/language_schools/london/main.htm</a:t>
            </a:r>
            <a:endParaRPr lang="en-US" sz="1600" dirty="0">
              <a:solidFill>
                <a:srgbClr val="FFC000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0" y="2420888"/>
            <a:ext cx="914400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solidFill>
                  <a:srgbClr val="FFC000"/>
                </a:solidFill>
              </a:rPr>
              <a:t>    Most - </a:t>
            </a:r>
            <a:r>
              <a:rPr lang="en-US" sz="1600" dirty="0" smtClean="0">
                <a:solidFill>
                  <a:srgbClr val="FFC000"/>
                </a:solidFill>
              </a:rPr>
              <a:t>www.i-hrackarstvi.cz/puzzle/136613351-1000-nocni-tower-bridge-londyn-8412668101136.html</a:t>
            </a:r>
            <a:endParaRPr lang="en-US" sz="1600" dirty="0">
              <a:solidFill>
                <a:srgbClr val="FFC000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79512" y="2708920"/>
            <a:ext cx="896448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solidFill>
                  <a:srgbClr val="FFC000"/>
                </a:solidFill>
              </a:rPr>
              <a:t>Londýnské oko - </a:t>
            </a:r>
            <a:r>
              <a:rPr lang="en-US" sz="1600" dirty="0" smtClean="0">
                <a:solidFill>
                  <a:srgbClr val="FFC000"/>
                </a:solidFill>
              </a:rPr>
              <a:t>www.radicestujeme.eu/content/londyn-a-co-stoji-za-to-navstivit</a:t>
            </a:r>
            <a:endParaRPr lang="en-US" sz="1600" dirty="0">
              <a:solidFill>
                <a:srgbClr val="FFC000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79512" y="2996952"/>
            <a:ext cx="835292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solidFill>
                  <a:srgbClr val="FFC000"/>
                </a:solidFill>
              </a:rPr>
              <a:t>Temže - </a:t>
            </a:r>
            <a:r>
              <a:rPr lang="en-US" sz="1600" dirty="0" smtClean="0">
                <a:solidFill>
                  <a:srgbClr val="FFC000"/>
                </a:solidFill>
              </a:rPr>
              <a:t>www.stavbaweb.cz/Ze-zahranici/Shard-London-Bridge-Tower.html</a:t>
            </a:r>
            <a:endParaRPr lang="en-US" sz="1600" dirty="0">
              <a:solidFill>
                <a:srgbClr val="FFC000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51520" y="3356992"/>
            <a:ext cx="91440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solidFill>
                  <a:srgbClr val="FFC000"/>
                </a:solidFill>
              </a:rPr>
              <a:t>Autobus -  </a:t>
            </a:r>
            <a:r>
              <a:rPr lang="en-US" sz="1600" dirty="0" smtClean="0">
                <a:solidFill>
                  <a:srgbClr val="FFC000"/>
                </a:solidFill>
              </a:rPr>
              <a:t>http://scholaviva.wordpress.com/2012/05/10/what-do-you-know-about-the-united-kingdom-vote-now/</a:t>
            </a:r>
            <a:endParaRPr lang="en-US" sz="1600" dirty="0">
              <a:solidFill>
                <a:srgbClr val="FFC000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179512" y="3933056"/>
            <a:ext cx="896448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solidFill>
                  <a:srgbClr val="FFC000"/>
                </a:solidFill>
              </a:rPr>
              <a:t> Buckingham - </a:t>
            </a:r>
            <a:r>
              <a:rPr lang="en-US" sz="1600" dirty="0" smtClean="0">
                <a:solidFill>
                  <a:srgbClr val="FFC000"/>
                </a:solidFill>
              </a:rPr>
              <a:t>http://potulkysvetom.webnode.sk/news/londyn/</a:t>
            </a:r>
            <a:endParaRPr lang="en-US" sz="1600" dirty="0">
              <a:solidFill>
                <a:srgbClr val="FFC000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179512" y="4293096"/>
            <a:ext cx="896448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solidFill>
                  <a:srgbClr val="FFC000"/>
                </a:solidFill>
              </a:rPr>
              <a:t> Svatba - </a:t>
            </a:r>
            <a:r>
              <a:rPr lang="en-US" sz="1600" dirty="0" smtClean="0">
                <a:solidFill>
                  <a:srgbClr val="FFC000"/>
                </a:solidFill>
              </a:rPr>
              <a:t>http://tn.nova.cz/zpravy/kralovska-svatba/on-line-pred-svatbou-kate-a-williama-zatkli-desitky-lidi.html</a:t>
            </a:r>
            <a:endParaRPr lang="en-US" sz="1600" dirty="0">
              <a:solidFill>
                <a:srgbClr val="FFC000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79512" y="4869160"/>
            <a:ext cx="896448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solidFill>
                  <a:srgbClr val="FFC000"/>
                </a:solidFill>
              </a:rPr>
              <a:t> Královna Alžběta - </a:t>
            </a:r>
            <a:r>
              <a:rPr lang="en-US" sz="1600" dirty="0" smtClean="0">
                <a:solidFill>
                  <a:srgbClr val="FFC000"/>
                </a:solidFill>
              </a:rPr>
              <a:t>http://magazin.ceskenoviny.cz/zpravy/index_img.php?id=197269</a:t>
            </a:r>
            <a:endParaRPr lang="en-US" sz="1600" dirty="0">
              <a:solidFill>
                <a:srgbClr val="FFC000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179512" y="5229200"/>
            <a:ext cx="91440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solidFill>
                  <a:srgbClr val="FFC000"/>
                </a:solidFill>
              </a:rPr>
              <a:t>Princ Charles - </a:t>
            </a:r>
            <a:r>
              <a:rPr lang="en-US" sz="1600" dirty="0" smtClean="0">
                <a:solidFill>
                  <a:srgbClr val="FFC000"/>
                </a:solidFill>
              </a:rPr>
              <a:t>www.tyden.cz/rubriky/zahranici/evropa/az-bude-princ-charles-kralem-opusti-buckinghamsky-palac_216138.html</a:t>
            </a:r>
            <a:endParaRPr lang="en-US" sz="1600" dirty="0">
              <a:solidFill>
                <a:srgbClr val="FFC000"/>
              </a:solidFill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251520" y="5877272"/>
            <a:ext cx="871296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solidFill>
                  <a:srgbClr val="FFC000"/>
                </a:solidFill>
              </a:rPr>
              <a:t>Stráž - </a:t>
            </a:r>
            <a:r>
              <a:rPr lang="en-US" sz="1600" dirty="0" smtClean="0">
                <a:solidFill>
                  <a:srgbClr val="FFC000"/>
                </a:solidFill>
              </a:rPr>
              <a:t>http://www.jstottphotography.com/guard_at_buckingham_palace__photo.php?p=&amp;s=857&amp;i=22</a:t>
            </a:r>
            <a:endParaRPr lang="en-US" sz="1600" dirty="0">
              <a:solidFill>
                <a:srgbClr val="FFC000"/>
              </a:solidFill>
            </a:endParaRPr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>
          <a:xfrm>
            <a:off x="467544" y="188640"/>
            <a:ext cx="7772400" cy="720080"/>
          </a:xfrm>
        </p:spPr>
        <p:txBody>
          <a:bodyPr/>
          <a:lstStyle/>
          <a:p>
            <a:r>
              <a:rPr lang="cs-CZ" dirty="0" smtClean="0">
                <a:solidFill>
                  <a:srgbClr val="FFC000"/>
                </a:solidFill>
                <a:latin typeface="Berlin Sans FB Demi" pitchFamily="34" charset="0"/>
              </a:rPr>
              <a:t>                      Citace</a:t>
            </a:r>
            <a:endParaRPr lang="en-US" dirty="0">
              <a:solidFill>
                <a:srgbClr val="FFC000"/>
              </a:solidFill>
              <a:latin typeface="Berlin Sans FB Demi" pitchFamily="34" charset="0"/>
            </a:endParaRPr>
          </a:p>
        </p:txBody>
      </p:sp>
      <p:sp>
        <p:nvSpPr>
          <p:cNvPr id="19" name="Text Placeholder 18"/>
          <p:cNvSpPr>
            <a:spLocks noGrp="1"/>
          </p:cNvSpPr>
          <p:nvPr>
            <p:ph type="body" idx="1"/>
          </p:nvPr>
        </p:nvSpPr>
        <p:spPr>
          <a:xfrm>
            <a:off x="251520" y="1412776"/>
            <a:ext cx="7772400" cy="72008"/>
          </a:xfrm>
        </p:spPr>
        <p:txBody>
          <a:bodyPr>
            <a:normAutofit fontScale="25000" lnSpcReduction="20000"/>
          </a:bodyPr>
          <a:lstStyle/>
          <a:p>
            <a:r>
              <a:rPr lang="cs-CZ" sz="7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Všechny uveřejněné odkazy [cit. </a:t>
            </a:r>
            <a:r>
              <a:rPr lang="cs-CZ" sz="7200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2011-10-12].</a:t>
            </a:r>
            <a:endParaRPr lang="cs-CZ" sz="72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US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221</Words>
  <Application>Microsoft Office PowerPoint</Application>
  <PresentationFormat>On-screen Show (4:3)</PresentationFormat>
  <Paragraphs>58</Paragraphs>
  <Slides>12</Slides>
  <Notes>12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Slide 1</vt:lpstr>
      <vt:lpstr>Anotace</vt:lpstr>
      <vt:lpstr>Visit in London city</vt:lpstr>
      <vt:lpstr> Parlament  and Big Ben  </vt:lpstr>
      <vt:lpstr>Tower bridge</vt:lpstr>
      <vt:lpstr>London eye</vt:lpstr>
      <vt:lpstr>River Thames</vt:lpstr>
      <vt:lpstr>Double decker </vt:lpstr>
      <vt:lpstr>Buckingham palace</vt:lpstr>
      <vt:lpstr>Royal family</vt:lpstr>
      <vt:lpstr>Vocabulary Spoj slovo s překladem:</vt:lpstr>
      <vt:lpstr>                     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2012-12-10T19:23:56Z</dcterms:created>
  <dcterms:modified xsi:type="dcterms:W3CDTF">2012-12-10T19:24:03Z</dcterms:modified>
</cp:coreProperties>
</file>