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4" r:id="rId1"/>
  </p:sldMasterIdLst>
  <p:notesMasterIdLst>
    <p:notesMasterId r:id="rId9"/>
  </p:notesMasterIdLst>
  <p:sldIdLst>
    <p:sldId id="260" r:id="rId2"/>
    <p:sldId id="261" r:id="rId3"/>
    <p:sldId id="256" r:id="rId4"/>
    <p:sldId id="258" r:id="rId5"/>
    <p:sldId id="259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VY_32_INOVACE_17_Anglický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praktická škola Arkadie o. p. s.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TÉMA: </a:t>
          </a:r>
          <a:r>
            <a:rPr lang="cs-CZ" sz="2000" dirty="0" err="1" smtClean="0"/>
            <a:t>Pronoun</a:t>
          </a:r>
          <a:r>
            <a:rPr lang="cs-CZ" sz="2000" dirty="0" smtClean="0"/>
            <a:t> (zájmena)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 custLinFactNeighborY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Ang="0" custLinFactNeighborX="-1385" custLinFactNeighborY="702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4396" custLinFactNeighborY="502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1385" custLinFactNeighborY="-246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385" custLinFactNeighborY="136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9165" custLinFactNeighborY="-9444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385" custLinFactNeighborY="321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1385" custLinFactNeighborY="-472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3F3E47-55F4-48A5-B0C0-4685D29C20B4}" type="presOf" srcId="{757F3AB3-0718-4624-B441-E567A8F0AB56}" destId="{333A1088-737F-45CB-B68E-254E46348037}" srcOrd="0" destOrd="0" presId="urn:microsoft.com/office/officeart/2005/8/layout/target3"/>
    <dgm:cxn modelId="{4699B7F9-BBD7-451C-ACE4-2554944013B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6C7EC1-F6A8-4831-8280-85E89516095B}" type="presOf" srcId="{D1B46980-6531-4606-95E6-44980827E919}" destId="{6140AFEC-043D-4C43-A2F9-D0F5331DF3A3}" srcOrd="0" destOrd="0" presId="urn:microsoft.com/office/officeart/2005/8/layout/target3"/>
    <dgm:cxn modelId="{93E43885-F60A-4982-9CC3-315952E15AF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25F8E8-0826-4E3D-B2E3-78095C6EC2B2}" type="presOf" srcId="{D1D4F407-5343-4D3F-B5B9-D407B03CAEB4}" destId="{AED2198E-93D5-4001-81B4-73124B309672}" srcOrd="1" destOrd="0" presId="urn:microsoft.com/office/officeart/2005/8/layout/target3"/>
    <dgm:cxn modelId="{E2951617-B075-41C8-BE34-61AF31B68F83}" type="presOf" srcId="{D8197B8C-B260-4A16-BDF4-0947B075E274}" destId="{5A5FFA88-C948-4069-8E93-59FA12366E83}" srcOrd="1" destOrd="0" presId="urn:microsoft.com/office/officeart/2005/8/layout/target3"/>
    <dgm:cxn modelId="{CC200850-DB6E-4C6D-9A8E-51608905E53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5634EE-4897-4477-8B20-CEF6ACA0F710}" type="presOf" srcId="{D8197B8C-B260-4A16-BDF4-0947B075E274}" destId="{25B08C86-7E15-44DC-BE7F-FFB55DD49D12}" srcOrd="0" destOrd="0" presId="urn:microsoft.com/office/officeart/2005/8/layout/target3"/>
    <dgm:cxn modelId="{E85271E4-A51E-4008-BC6C-E23AE107C54D}" type="presOf" srcId="{4C35D32F-0EAB-4CD7-82EE-45574DC2A586}" destId="{8BEBB6EC-1DAA-4CAC-8A25-BC0FCBD5DBD5}" srcOrd="0" destOrd="0" presId="urn:microsoft.com/office/officeart/2005/8/layout/target3"/>
    <dgm:cxn modelId="{C46B72BB-4CF4-4281-8298-0585BD022295}" type="presOf" srcId="{4C35D32F-0EAB-4CD7-82EE-45574DC2A586}" destId="{890E4F0B-2866-4A3F-A3C7-2A14B1797930}" srcOrd="1" destOrd="0" presId="urn:microsoft.com/office/officeart/2005/8/layout/target3"/>
    <dgm:cxn modelId="{A33B572F-A933-4C2C-B0EA-58DB71F68421}" type="presOf" srcId="{D1D4F407-5343-4D3F-B5B9-D407B03CAEB4}" destId="{D005CE8C-CC26-4C3E-AC11-E15060ECD759}" srcOrd="0" destOrd="0" presId="urn:microsoft.com/office/officeart/2005/8/layout/target3"/>
    <dgm:cxn modelId="{CE54C7C4-EFD2-4980-84F1-BEACF26B4070}" type="presParOf" srcId="{333A1088-737F-45CB-B68E-254E46348037}" destId="{F5ABB229-8D3B-4694-996A-96F23CF14429}" srcOrd="0" destOrd="0" presId="urn:microsoft.com/office/officeart/2005/8/layout/target3"/>
    <dgm:cxn modelId="{40D4FE99-27B7-42E8-9778-D87FFA4A18F9}" type="presParOf" srcId="{333A1088-737F-45CB-B68E-254E46348037}" destId="{F41139FD-01EE-4571-8B17-4FB00FC51163}" srcOrd="1" destOrd="0" presId="urn:microsoft.com/office/officeart/2005/8/layout/target3"/>
    <dgm:cxn modelId="{C611E69C-7099-495F-8F96-313AE4765CEC}" type="presParOf" srcId="{333A1088-737F-45CB-B68E-254E46348037}" destId="{D005CE8C-CC26-4C3E-AC11-E15060ECD759}" srcOrd="2" destOrd="0" presId="urn:microsoft.com/office/officeart/2005/8/layout/target3"/>
    <dgm:cxn modelId="{5246EB5E-3F6F-44AF-A87B-8AD5E08ABA77}" type="presParOf" srcId="{333A1088-737F-45CB-B68E-254E46348037}" destId="{2C702D82-9B77-49B7-9568-BB8EB47C3372}" srcOrd="3" destOrd="0" presId="urn:microsoft.com/office/officeart/2005/8/layout/target3"/>
    <dgm:cxn modelId="{6F8EE9EA-6DF0-4B87-A51C-965AE4D503AF}" type="presParOf" srcId="{333A1088-737F-45CB-B68E-254E46348037}" destId="{A52A0455-90FF-4808-ABD0-F02540D31D5A}" srcOrd="4" destOrd="0" presId="urn:microsoft.com/office/officeart/2005/8/layout/target3"/>
    <dgm:cxn modelId="{CF438CC4-3B77-4E9A-B515-CB4B0F03F47D}" type="presParOf" srcId="{333A1088-737F-45CB-B68E-254E46348037}" destId="{6140AFEC-043D-4C43-A2F9-D0F5331DF3A3}" srcOrd="5" destOrd="0" presId="urn:microsoft.com/office/officeart/2005/8/layout/target3"/>
    <dgm:cxn modelId="{8112CC36-3A85-4162-A11A-4EEE2FF490DC}" type="presParOf" srcId="{333A1088-737F-45CB-B68E-254E46348037}" destId="{9358AC05-5D7D-4327-9F80-1AD486AEA664}" srcOrd="6" destOrd="0" presId="urn:microsoft.com/office/officeart/2005/8/layout/target3"/>
    <dgm:cxn modelId="{0695C303-546D-482A-A96C-22483FB5D271}" type="presParOf" srcId="{333A1088-737F-45CB-B68E-254E46348037}" destId="{313FC574-E1CD-4FB4-B054-0B805CE0447D}" srcOrd="7" destOrd="0" presId="urn:microsoft.com/office/officeart/2005/8/layout/target3"/>
    <dgm:cxn modelId="{86B289AF-D29E-4C96-95D8-78EEEC8AA29D}" type="presParOf" srcId="{333A1088-737F-45CB-B68E-254E46348037}" destId="{619D679B-A015-4ECF-8348-D1034C574F40}" srcOrd="8" destOrd="0" presId="urn:microsoft.com/office/officeart/2005/8/layout/target3"/>
    <dgm:cxn modelId="{C4334CCA-DE7C-4665-B647-BA319FDBB099}" type="presParOf" srcId="{333A1088-737F-45CB-B68E-254E46348037}" destId="{322283A8-4A27-4CDA-BAE3-F381106A9174}" srcOrd="9" destOrd="0" presId="urn:microsoft.com/office/officeart/2005/8/layout/target3"/>
    <dgm:cxn modelId="{E6ACBDFE-1915-4F76-9702-6A220FAC0AD4}" type="presParOf" srcId="{333A1088-737F-45CB-B68E-254E46348037}" destId="{FFC9F71D-1B4F-4AD9-A4A6-86ADEFC8AF5C}" srcOrd="10" destOrd="0" presId="urn:microsoft.com/office/officeart/2005/8/layout/target3"/>
    <dgm:cxn modelId="{13496F3F-FC3A-4930-BF31-5BAF5A28A5CE}" type="presParOf" srcId="{333A1088-737F-45CB-B68E-254E46348037}" destId="{25B08C86-7E15-44DC-BE7F-FFB55DD49D12}" srcOrd="11" destOrd="0" presId="urn:microsoft.com/office/officeart/2005/8/layout/target3"/>
    <dgm:cxn modelId="{A7D994B2-E683-4556-A614-0F9DDDE54CAD}" type="presParOf" srcId="{333A1088-737F-45CB-B68E-254E46348037}" destId="{76644BE8-9D7C-4C09-B250-3D10AF48CBB7}" srcOrd="12" destOrd="0" presId="urn:microsoft.com/office/officeart/2005/8/layout/target3"/>
    <dgm:cxn modelId="{BFD5454C-13A9-4465-B105-FA5395594B06}" type="presParOf" srcId="{333A1088-737F-45CB-B68E-254E46348037}" destId="{EE85B701-7295-41C0-BA7A-34D3756A2AE6}" srcOrd="13" destOrd="0" presId="urn:microsoft.com/office/officeart/2005/8/layout/target3"/>
    <dgm:cxn modelId="{1C4944BF-24E1-4BC7-8E59-904A8DB418A2}" type="presParOf" srcId="{333A1088-737F-45CB-B68E-254E46348037}" destId="{8BEBB6EC-1DAA-4CAC-8A25-BC0FCBD5DBD5}" srcOrd="14" destOrd="0" presId="urn:microsoft.com/office/officeart/2005/8/layout/target3"/>
    <dgm:cxn modelId="{D4004AE0-920D-4407-BCD2-FC0738F66954}" type="presParOf" srcId="{333A1088-737F-45CB-B68E-254E46348037}" destId="{AED2198E-93D5-4001-81B4-73124B309672}" srcOrd="15" destOrd="0" presId="urn:microsoft.com/office/officeart/2005/8/layout/target3"/>
    <dgm:cxn modelId="{392F2122-63A4-4E09-BC02-F2B06B52520F}" type="presParOf" srcId="{333A1088-737F-45CB-B68E-254E46348037}" destId="{2BE915AB-18AA-4053-B92C-3BFC9ED204BB}" srcOrd="16" destOrd="0" presId="urn:microsoft.com/office/officeart/2005/8/layout/target3"/>
    <dgm:cxn modelId="{BB507EFD-2A42-463A-B78B-8570D1AFC45A}" type="presParOf" srcId="{333A1088-737F-45CB-B68E-254E46348037}" destId="{6BB5E863-4638-4E1D-BFDE-399D028AC4ED}" srcOrd="17" destOrd="0" presId="urn:microsoft.com/office/officeart/2005/8/layout/target3"/>
    <dgm:cxn modelId="{003E3426-867A-4250-A47F-8E4C5B0A69C8}" type="presParOf" srcId="{333A1088-737F-45CB-B68E-254E46348037}" destId="{5A5FFA88-C948-4069-8E93-59FA12366E83}" srcOrd="18" destOrd="0" presId="urn:microsoft.com/office/officeart/2005/8/layout/target3"/>
    <dgm:cxn modelId="{1E364A0D-5025-49C1-A534-ECD0352029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shade val="8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8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4013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praktická škola Arkadie o. p. s.</a:t>
          </a:r>
          <a:endParaRPr lang="cs-CZ" sz="1800" kern="1200" dirty="0"/>
        </a:p>
      </dsp:txBody>
      <dsp:txXfrm>
        <a:off x="144013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216022" y="504049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5987"/>
                <a:satOff val="-7643"/>
                <a:lumOff val="8498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shade val="80000"/>
                <a:hueOff val="25987"/>
                <a:satOff val="-7643"/>
                <a:lumOff val="8498"/>
                <a:alphaOff val="0"/>
                <a:tint val="86000"/>
                <a:satMod val="115000"/>
              </a:schemeClr>
            </a:gs>
            <a:gs pos="100000">
              <a:schemeClr val="accent3">
                <a:shade val="80000"/>
                <a:hueOff val="25987"/>
                <a:satOff val="-7643"/>
                <a:lumOff val="8498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80000"/>
              <a:hueOff val="25987"/>
              <a:satOff val="-7643"/>
              <a:lumOff val="8498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31" y="432043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5987"/>
              <a:satOff val="-7643"/>
              <a:lumOff val="8498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440131" y="432043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51975"/>
                <a:satOff val="-15286"/>
                <a:lumOff val="16997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shade val="80000"/>
                <a:hueOff val="51975"/>
                <a:satOff val="-15286"/>
                <a:lumOff val="16997"/>
                <a:alphaOff val="0"/>
                <a:tint val="86000"/>
                <a:satMod val="115000"/>
              </a:schemeClr>
            </a:gs>
            <a:gs pos="100000">
              <a:schemeClr val="accent3">
                <a:shade val="80000"/>
                <a:hueOff val="51975"/>
                <a:satOff val="-15286"/>
                <a:lumOff val="16997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80000"/>
              <a:hueOff val="51975"/>
              <a:satOff val="-15286"/>
              <a:lumOff val="16997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40131" y="1008107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51975"/>
              <a:satOff val="-15286"/>
              <a:lumOff val="16997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VY_32_INOVACE_17_Anglický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440131" y="1008107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864101" y="1368156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77962"/>
                <a:satOff val="-22929"/>
                <a:lumOff val="25495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shade val="80000"/>
                <a:hueOff val="77962"/>
                <a:satOff val="-22929"/>
                <a:lumOff val="25495"/>
                <a:alphaOff val="0"/>
                <a:tint val="86000"/>
                <a:satMod val="115000"/>
              </a:schemeClr>
            </a:gs>
            <a:gs pos="100000">
              <a:schemeClr val="accent3">
                <a:shade val="80000"/>
                <a:hueOff val="77962"/>
                <a:satOff val="-22929"/>
                <a:lumOff val="25495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80000"/>
              <a:hueOff val="77962"/>
              <a:satOff val="-22929"/>
              <a:lumOff val="25495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40131" y="1512165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77962"/>
              <a:satOff val="-22929"/>
              <a:lumOff val="25495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TÉMA: </a:t>
          </a:r>
          <a:r>
            <a:rPr lang="cs-CZ" sz="2000" kern="1200" dirty="0" err="1" smtClean="0"/>
            <a:t>Pronoun</a:t>
          </a:r>
          <a:r>
            <a:rPr lang="cs-CZ" sz="2000" kern="1200" dirty="0" smtClean="0"/>
            <a:t> (zájmena)</a:t>
          </a:r>
          <a:endParaRPr lang="cs-CZ" sz="2000" kern="1200" dirty="0"/>
        </a:p>
      </dsp:txBody>
      <dsp:txXfrm>
        <a:off x="1440131" y="1512165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03950"/>
                <a:satOff val="-30572"/>
                <a:lumOff val="33994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shade val="80000"/>
                <a:hueOff val="103950"/>
                <a:satOff val="-30572"/>
                <a:lumOff val="33994"/>
                <a:alphaOff val="0"/>
                <a:tint val="86000"/>
                <a:satMod val="115000"/>
              </a:schemeClr>
            </a:gs>
            <a:gs pos="100000">
              <a:schemeClr val="accent3">
                <a:shade val="80000"/>
                <a:hueOff val="103950"/>
                <a:satOff val="-30572"/>
                <a:lumOff val="33994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80000"/>
              <a:hueOff val="103950"/>
              <a:satOff val="-30572"/>
              <a:lumOff val="33994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40131" y="1944217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3950"/>
              <a:satOff val="-30572"/>
              <a:lumOff val="33994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440131" y="1944217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B3F8AF-BA46-4837-B118-B3E06E495730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B7CF37-283C-49FB-8D79-1DA56DE4F7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7CF37-283C-49FB-8D79-1DA56DE4F7A7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0B9216-1152-4DE9-8C1C-AF33D865F70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50A9BB-C7C3-4570-888D-5F96794F0EF8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43284690"/>
              </p:ext>
            </p:extLst>
          </p:nvPr>
        </p:nvGraphicFramePr>
        <p:xfrm>
          <a:off x="395536" y="98072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79715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pro výuku předmětu Anglický jazyk v 7. a 8.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osobních a přivlastňovacích zájmen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14. 1</a:t>
            </a:r>
            <a:r>
              <a:rPr lang="cs-CZ" smtClean="0"/>
              <a:t>. </a:t>
            </a:r>
            <a:r>
              <a:rPr lang="cs-CZ" dirty="0" smtClean="0"/>
              <a:t>2012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Osobní zájmena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I                  já</a:t>
            </a:r>
          </a:p>
          <a:p>
            <a:r>
              <a:rPr lang="cs-CZ" b="1" dirty="0" smtClean="0"/>
              <a:t>you            ty</a:t>
            </a:r>
          </a:p>
          <a:p>
            <a:r>
              <a:rPr lang="cs-CZ" b="1" dirty="0" smtClean="0"/>
              <a:t>he              on</a:t>
            </a:r>
          </a:p>
          <a:p>
            <a:r>
              <a:rPr lang="cs-CZ" b="1" dirty="0" smtClean="0"/>
              <a:t>she            ona</a:t>
            </a:r>
          </a:p>
          <a:p>
            <a:r>
              <a:rPr lang="cs-CZ" b="1" dirty="0" smtClean="0"/>
              <a:t>it                ono</a:t>
            </a:r>
          </a:p>
          <a:p>
            <a:r>
              <a:rPr lang="cs-CZ" b="1" dirty="0" smtClean="0"/>
              <a:t>we             my</a:t>
            </a:r>
          </a:p>
          <a:p>
            <a:r>
              <a:rPr lang="cs-CZ" b="1" dirty="0" smtClean="0"/>
              <a:t>you            vy</a:t>
            </a:r>
          </a:p>
          <a:p>
            <a:r>
              <a:rPr lang="cs-CZ" b="1" dirty="0" smtClean="0"/>
              <a:t>they          oni, ony, ona</a:t>
            </a:r>
            <a:endParaRPr lang="en-US" b="1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34" name="Picture 10" descr="C:\Users\wagner\AppData\Local\Microsoft\Windows\Temporary Internet Files\Content.IE5\6FIBJWXR\MC900156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708920"/>
            <a:ext cx="2880320" cy="2775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Přivlastňovací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 </a:t>
            </a:r>
          </a:p>
          <a:p>
            <a:r>
              <a:rPr lang="cs-CZ" dirty="0" smtClean="0"/>
              <a:t>you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he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she 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we</a:t>
            </a:r>
          </a:p>
          <a:p>
            <a:endParaRPr lang="cs-CZ" dirty="0" smtClean="0"/>
          </a:p>
          <a:p>
            <a:r>
              <a:rPr lang="cs-CZ" dirty="0" smtClean="0"/>
              <a:t>they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my</a:t>
            </a:r>
            <a:r>
              <a:rPr lang="cs-CZ" dirty="0" smtClean="0"/>
              <a:t>               můj</a:t>
            </a:r>
          </a:p>
          <a:p>
            <a:r>
              <a:rPr lang="cs-CZ" b="1" u="sng" dirty="0" smtClean="0">
                <a:solidFill>
                  <a:srgbClr val="C00000"/>
                </a:solidFill>
              </a:rPr>
              <a:t>your</a:t>
            </a:r>
            <a:r>
              <a:rPr lang="cs-CZ" dirty="0" smtClean="0"/>
              <a:t>             tvůj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u="sng" dirty="0" smtClean="0">
                <a:solidFill>
                  <a:srgbClr val="C00000"/>
                </a:solidFill>
              </a:rPr>
              <a:t>his</a:t>
            </a:r>
            <a:r>
              <a:rPr lang="cs-CZ" dirty="0" smtClean="0"/>
              <a:t>                jeho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rgbClr val="C00000"/>
                </a:solidFill>
              </a:rPr>
              <a:t>her</a:t>
            </a:r>
            <a:r>
              <a:rPr lang="cs-CZ" dirty="0" smtClean="0"/>
              <a:t>                její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rgbClr val="C00000"/>
                </a:solidFill>
              </a:rPr>
              <a:t>our  </a:t>
            </a:r>
            <a:r>
              <a:rPr lang="cs-CZ" dirty="0" smtClean="0"/>
              <a:t>              náš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u="sng" dirty="0" smtClean="0">
                <a:solidFill>
                  <a:srgbClr val="C00000"/>
                </a:solidFill>
              </a:rPr>
              <a:t>their</a:t>
            </a:r>
            <a:r>
              <a:rPr lang="cs-CZ" dirty="0" smtClean="0"/>
              <a:t>            jejich</a:t>
            </a:r>
          </a:p>
          <a:p>
            <a:endParaRPr lang="cs-CZ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C:\Users\wagner\AppData\Local\Microsoft\Windows\Temporary Internet Files\Content.IE5\UKHPJ9EN\MC90043559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653136"/>
            <a:ext cx="792088" cy="810022"/>
          </a:xfrm>
          <a:prstGeom prst="rect">
            <a:avLst/>
          </a:prstGeom>
          <a:noFill/>
        </p:spPr>
      </p:pic>
      <p:pic>
        <p:nvPicPr>
          <p:cNvPr id="6" name="Picture 2" descr="C:\Users\wagner\AppData\Local\Microsoft\Windows\Temporary Internet Files\Content.IE5\SXG6HVXN\MC900446186[1].wmf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3933056"/>
            <a:ext cx="648072" cy="611872"/>
          </a:xfrm>
          <a:prstGeom prst="rect">
            <a:avLst/>
          </a:prstGeom>
          <a:noFill/>
        </p:spPr>
      </p:pic>
      <p:pic>
        <p:nvPicPr>
          <p:cNvPr id="7" name="Picture 3" descr="C:\Users\wagner\AppData\Local\Microsoft\Windows\Temporary Internet Files\Content.IE5\AOWKC01E\MC900446194[1].wmf"/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3068960"/>
            <a:ext cx="648072" cy="755888"/>
          </a:xfrm>
          <a:prstGeom prst="rect">
            <a:avLst/>
          </a:prstGeom>
          <a:noFill/>
        </p:spPr>
      </p:pic>
      <p:sp>
        <p:nvSpPr>
          <p:cNvPr id="8" name="Oval 7"/>
          <p:cNvSpPr/>
          <p:nvPr/>
        </p:nvSpPr>
        <p:spPr>
          <a:xfrm>
            <a:off x="1259632" y="1916832"/>
            <a:ext cx="1512168" cy="4103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Tvoř věty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3100" dirty="0" smtClean="0">
                <a:solidFill>
                  <a:schemeClr val="tx1"/>
                </a:solidFill>
              </a:rPr>
              <a:t>Použij slovesa „like, have“:</a:t>
            </a:r>
            <a:endParaRPr lang="en-US" sz="31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</a:p>
          <a:p>
            <a:r>
              <a:rPr lang="cs-CZ" dirty="0" smtClean="0"/>
              <a:t>you</a:t>
            </a:r>
          </a:p>
          <a:p>
            <a:r>
              <a:rPr lang="cs-CZ" dirty="0" smtClean="0"/>
              <a:t>he</a:t>
            </a:r>
          </a:p>
          <a:p>
            <a:r>
              <a:rPr lang="cs-CZ" dirty="0" smtClean="0"/>
              <a:t>she</a:t>
            </a:r>
          </a:p>
          <a:p>
            <a:r>
              <a:rPr lang="cs-CZ" dirty="0" smtClean="0"/>
              <a:t>we</a:t>
            </a:r>
          </a:p>
          <a:p>
            <a:r>
              <a:rPr lang="cs-CZ" dirty="0" smtClean="0"/>
              <a:t>you</a:t>
            </a:r>
          </a:p>
          <a:p>
            <a:r>
              <a:rPr lang="cs-CZ" dirty="0" smtClean="0"/>
              <a:t>they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my </a:t>
            </a:r>
          </a:p>
          <a:p>
            <a:r>
              <a:rPr lang="cs-CZ" dirty="0" smtClean="0"/>
              <a:t>your</a:t>
            </a:r>
          </a:p>
          <a:p>
            <a:r>
              <a:rPr lang="cs-CZ" dirty="0" smtClean="0"/>
              <a:t>his</a:t>
            </a:r>
          </a:p>
          <a:p>
            <a:r>
              <a:rPr lang="cs-CZ" dirty="0" smtClean="0"/>
              <a:t>her</a:t>
            </a:r>
          </a:p>
          <a:p>
            <a:r>
              <a:rPr lang="cs-CZ" dirty="0" smtClean="0"/>
              <a:t>our</a:t>
            </a:r>
          </a:p>
          <a:p>
            <a:r>
              <a:rPr lang="cs-CZ" dirty="0" smtClean="0"/>
              <a:t>their</a:t>
            </a:r>
            <a:endParaRPr lang="en-US" dirty="0"/>
          </a:p>
        </p:txBody>
      </p:sp>
      <p:pic>
        <p:nvPicPr>
          <p:cNvPr id="2051" name="Picture 3" descr="C:\Users\wagner\AppData\Local\Microsoft\Windows\Temporary Internet Files\Content.IE5\UKHPJ9EN\MC90043523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276872"/>
            <a:ext cx="936104" cy="578132"/>
          </a:xfrm>
          <a:prstGeom prst="rect">
            <a:avLst/>
          </a:prstGeom>
          <a:noFill/>
        </p:spPr>
      </p:pic>
      <p:pic>
        <p:nvPicPr>
          <p:cNvPr id="2053" name="Picture 5" descr="C:\Users\wagner\AppData\Local\Microsoft\Windows\Temporary Internet Files\Content.IE5\AOWKC01E\MC90044173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844824"/>
            <a:ext cx="1224136" cy="1224136"/>
          </a:xfrm>
          <a:prstGeom prst="rect">
            <a:avLst/>
          </a:prstGeom>
          <a:noFill/>
        </p:spPr>
      </p:pic>
      <p:pic>
        <p:nvPicPr>
          <p:cNvPr id="2056" name="Picture 8" descr="C:\Users\wagner\AppData\Local\Microsoft\Windows\Temporary Internet Files\Content.IE5\AOWKC01E\MC90043388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356992"/>
            <a:ext cx="792088" cy="792088"/>
          </a:xfrm>
          <a:prstGeom prst="rect">
            <a:avLst/>
          </a:prstGeom>
          <a:noFill/>
        </p:spPr>
      </p:pic>
      <p:pic>
        <p:nvPicPr>
          <p:cNvPr id="2057" name="Picture 9" descr="C:\Users\wagner\AppData\Local\Microsoft\Windows\Temporary Internet Files\Content.IE5\SXG6HVXN\MC9003520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3573016"/>
            <a:ext cx="936104" cy="879252"/>
          </a:xfrm>
          <a:prstGeom prst="rect">
            <a:avLst/>
          </a:prstGeom>
          <a:noFill/>
        </p:spPr>
      </p:pic>
      <p:pic>
        <p:nvPicPr>
          <p:cNvPr id="2058" name="Picture 10" descr="C:\Users\wagner\AppData\Local\Microsoft\Windows\Temporary Internet Files\Content.IE5\AOWKC01E\MC9002351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4653136"/>
            <a:ext cx="1826971" cy="1479499"/>
          </a:xfrm>
          <a:prstGeom prst="rect">
            <a:avLst/>
          </a:prstGeom>
          <a:noFill/>
        </p:spPr>
      </p:pic>
      <p:pic>
        <p:nvPicPr>
          <p:cNvPr id="2061" name="Picture 13" descr="C:\Users\wagner\AppData\Local\Microsoft\Windows\Temporary Internet Files\Content.IE5\UKHPJ9EN\MC90044035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5085184"/>
            <a:ext cx="2044595" cy="1292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Vocabulary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Spoj </a:t>
            </a:r>
            <a:r>
              <a:rPr lang="cs-CZ" sz="2700" dirty="0" smtClean="0">
                <a:solidFill>
                  <a:schemeClr val="tx1"/>
                </a:solidFill>
              </a:rPr>
              <a:t>trojice slov, které k sobě patří</a:t>
            </a:r>
            <a:r>
              <a:rPr lang="cs-CZ" sz="2800" dirty="0" smtClean="0">
                <a:solidFill>
                  <a:schemeClr val="tx1"/>
                </a:solidFill>
              </a:rPr>
              <a:t>: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I </a:t>
            </a:r>
          </a:p>
          <a:p>
            <a:endParaRPr lang="cs-CZ" b="1" dirty="0" smtClean="0"/>
          </a:p>
          <a:p>
            <a:r>
              <a:rPr lang="cs-CZ" b="1" dirty="0" smtClean="0"/>
              <a:t>They</a:t>
            </a:r>
          </a:p>
          <a:p>
            <a:endParaRPr lang="cs-CZ" b="1" dirty="0" smtClean="0"/>
          </a:p>
          <a:p>
            <a:r>
              <a:rPr lang="cs-CZ" b="1" dirty="0" smtClean="0"/>
              <a:t>You</a:t>
            </a:r>
          </a:p>
          <a:p>
            <a:endParaRPr lang="cs-CZ" b="1" dirty="0" smtClean="0"/>
          </a:p>
          <a:p>
            <a:r>
              <a:rPr lang="cs-CZ" b="1" dirty="0" smtClean="0"/>
              <a:t>He</a:t>
            </a:r>
          </a:p>
          <a:p>
            <a:endParaRPr lang="cs-CZ" b="1" dirty="0" smtClean="0"/>
          </a:p>
          <a:p>
            <a:r>
              <a:rPr lang="cs-CZ" b="1" dirty="0" smtClean="0"/>
              <a:t>We</a:t>
            </a:r>
          </a:p>
          <a:p>
            <a:endParaRPr lang="cs-CZ" b="1" dirty="0" smtClean="0"/>
          </a:p>
          <a:p>
            <a:r>
              <a:rPr lang="cs-CZ" b="1" dirty="0" smtClean="0"/>
              <a:t>She</a:t>
            </a:r>
          </a:p>
          <a:p>
            <a:pPr>
              <a:buNone/>
            </a:pPr>
            <a:endParaRPr lang="cs-CZ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Their              tvůj, váš</a:t>
            </a:r>
          </a:p>
          <a:p>
            <a:endParaRPr lang="cs-CZ" b="1" dirty="0" smtClean="0"/>
          </a:p>
          <a:p>
            <a:r>
              <a:rPr lang="cs-CZ" b="1" dirty="0" smtClean="0"/>
              <a:t>Your                 jeho</a:t>
            </a:r>
          </a:p>
          <a:p>
            <a:endParaRPr lang="cs-CZ" b="1" dirty="0" smtClean="0"/>
          </a:p>
          <a:p>
            <a:r>
              <a:rPr lang="cs-CZ" b="1" dirty="0" smtClean="0"/>
              <a:t>My                   její</a:t>
            </a:r>
          </a:p>
          <a:p>
            <a:endParaRPr lang="cs-CZ" b="1" dirty="0" smtClean="0"/>
          </a:p>
          <a:p>
            <a:r>
              <a:rPr lang="cs-CZ" b="1" dirty="0" smtClean="0"/>
              <a:t>Our                   jejich</a:t>
            </a:r>
          </a:p>
          <a:p>
            <a:endParaRPr lang="cs-CZ" b="1" dirty="0" smtClean="0"/>
          </a:p>
          <a:p>
            <a:r>
              <a:rPr lang="cs-CZ" b="1" dirty="0" smtClean="0"/>
              <a:t>His                    můj</a:t>
            </a:r>
          </a:p>
          <a:p>
            <a:endParaRPr lang="cs-CZ" b="1" dirty="0" smtClean="0"/>
          </a:p>
          <a:p>
            <a:r>
              <a:rPr lang="cs-CZ" b="1" dirty="0" smtClean="0"/>
              <a:t>Our                    já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Citace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uveřejněné odkazy [cit. 2012-01-14].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http://office.microsoft.com/cs-cz/images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197</Words>
  <Application>Microsoft Office PowerPoint</Application>
  <PresentationFormat>On-screen Show (4:3)</PresentationFormat>
  <Paragraphs>90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Flow</vt:lpstr>
      <vt:lpstr>Slide 1</vt:lpstr>
      <vt:lpstr>Anotace</vt:lpstr>
      <vt:lpstr>Osobní zájmena</vt:lpstr>
      <vt:lpstr>Přivlastňovací zájmena</vt:lpstr>
      <vt:lpstr>Tvoř věty Použij slovesa „like, have“:</vt:lpstr>
      <vt:lpstr>Vocabulary  Spoj trojice slov, které k sobě patří: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2012-12-10T19:30:28Z</dcterms:created>
  <dcterms:modified xsi:type="dcterms:W3CDTF">2012-12-10T19:30:36Z</dcterms:modified>
</cp:coreProperties>
</file>