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3"/>
  </p:notesMasterIdLst>
  <p:sldIdLst>
    <p:sldId id="257" r:id="rId2"/>
    <p:sldId id="263" r:id="rId3"/>
    <p:sldId id="256" r:id="rId4"/>
    <p:sldId id="258" r:id="rId5"/>
    <p:sldId id="260" r:id="rId6"/>
    <p:sldId id="261" r:id="rId7"/>
    <p:sldId id="262" r:id="rId8"/>
    <p:sldId id="265" r:id="rId9"/>
    <p:sldId id="266" r:id="rId10"/>
    <p:sldId id="264" r:id="rId11"/>
    <p:sldId id="259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VY_32_INOVACE_09_Anglický </a:t>
          </a:r>
          <a:r>
            <a:rPr lang="cs-CZ" sz="2000" baseline="0" dirty="0" smtClean="0"/>
            <a:t>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Dita Nerudová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Seasons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1702" custLinFactNeighborY="126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73F1E54-2732-4838-9B49-A57523FB0BB6}" type="presOf" srcId="{D8197B8C-B260-4A16-BDF4-0947B075E274}" destId="{25B08C86-7E15-44DC-BE7F-FFB55DD49D12}" srcOrd="0" destOrd="0" presId="urn:microsoft.com/office/officeart/2005/8/layout/target3"/>
    <dgm:cxn modelId="{3635662A-BFAA-4F0E-8AEB-ECF548E77EC9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2A9C07E-59B3-49DA-BB53-668D07847342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AC26CC0-C133-4190-8733-DD3102DD1E54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3819384-15B2-4662-9890-F5AC08F267D9}" type="presOf" srcId="{D1B46980-6531-4606-95E6-44980827E919}" destId="{6140AFEC-043D-4C43-A2F9-D0F5331DF3A3}" srcOrd="0" destOrd="0" presId="urn:microsoft.com/office/officeart/2005/8/layout/target3"/>
    <dgm:cxn modelId="{1ED4A075-5444-423F-BB23-186E4FA2630F}" type="presOf" srcId="{4C35D32F-0EAB-4CD7-82EE-45574DC2A586}" destId="{890E4F0B-2866-4A3F-A3C7-2A14B1797930}" srcOrd="1" destOrd="0" presId="urn:microsoft.com/office/officeart/2005/8/layout/target3"/>
    <dgm:cxn modelId="{E21C303F-AC22-44CE-B9B8-55786BDDED92}" type="presOf" srcId="{D1D4F407-5343-4D3F-B5B9-D407B03CAEB4}" destId="{AED2198E-93D5-4001-81B4-73124B309672}" srcOrd="1" destOrd="0" presId="urn:microsoft.com/office/officeart/2005/8/layout/target3"/>
    <dgm:cxn modelId="{EEAFDB45-21B4-4883-9D6D-5D2FB6B338AC}" type="presOf" srcId="{D1B46980-6531-4606-95E6-44980827E919}" destId="{2BE915AB-18AA-4053-B92C-3BFC9ED204BB}" srcOrd="1" destOrd="0" presId="urn:microsoft.com/office/officeart/2005/8/layout/target3"/>
    <dgm:cxn modelId="{4DD8F1D3-A612-457A-BDBC-E4836594A90C}" type="presOf" srcId="{D1D4F407-5343-4D3F-B5B9-D407B03CAEB4}" destId="{D005CE8C-CC26-4C3E-AC11-E15060ECD759}" srcOrd="0" destOrd="0" presId="urn:microsoft.com/office/officeart/2005/8/layout/target3"/>
    <dgm:cxn modelId="{0B39FFB2-DE09-4A93-9F15-2BBFBB63C041}" type="presOf" srcId="{D8197B8C-B260-4A16-BDF4-0947B075E274}" destId="{5A5FFA88-C948-4069-8E93-59FA12366E83}" srcOrd="1" destOrd="0" presId="urn:microsoft.com/office/officeart/2005/8/layout/target3"/>
    <dgm:cxn modelId="{5A165B28-CC1F-442D-B145-3EAB3FCAEB09}" type="presOf" srcId="{B651F6E3-6281-48DB-9319-2AEAFDAE7572}" destId="{619D679B-A015-4ECF-8348-D1034C574F40}" srcOrd="0" destOrd="0" presId="urn:microsoft.com/office/officeart/2005/8/layout/target3"/>
    <dgm:cxn modelId="{70A7383E-090D-41CA-90B2-0DD3B9E4AC1F}" type="presParOf" srcId="{333A1088-737F-45CB-B68E-254E46348037}" destId="{F5ABB229-8D3B-4694-996A-96F23CF14429}" srcOrd="0" destOrd="0" presId="urn:microsoft.com/office/officeart/2005/8/layout/target3"/>
    <dgm:cxn modelId="{45953A59-54B8-42CB-933A-36067BC6FD79}" type="presParOf" srcId="{333A1088-737F-45CB-B68E-254E46348037}" destId="{F41139FD-01EE-4571-8B17-4FB00FC51163}" srcOrd="1" destOrd="0" presId="urn:microsoft.com/office/officeart/2005/8/layout/target3"/>
    <dgm:cxn modelId="{D3B5C306-6C28-4494-91BA-E737C3615C1E}" type="presParOf" srcId="{333A1088-737F-45CB-B68E-254E46348037}" destId="{D005CE8C-CC26-4C3E-AC11-E15060ECD759}" srcOrd="2" destOrd="0" presId="urn:microsoft.com/office/officeart/2005/8/layout/target3"/>
    <dgm:cxn modelId="{FA725041-ED00-4F2F-A6FA-185AF02C39D2}" type="presParOf" srcId="{333A1088-737F-45CB-B68E-254E46348037}" destId="{2C702D82-9B77-49B7-9568-BB8EB47C3372}" srcOrd="3" destOrd="0" presId="urn:microsoft.com/office/officeart/2005/8/layout/target3"/>
    <dgm:cxn modelId="{52CE7F11-8DCD-4373-9E9E-950B61B89D46}" type="presParOf" srcId="{333A1088-737F-45CB-B68E-254E46348037}" destId="{A52A0455-90FF-4808-ABD0-F02540D31D5A}" srcOrd="4" destOrd="0" presId="urn:microsoft.com/office/officeart/2005/8/layout/target3"/>
    <dgm:cxn modelId="{9362707B-587C-4D05-ABF1-A42D8FAC955E}" type="presParOf" srcId="{333A1088-737F-45CB-B68E-254E46348037}" destId="{6140AFEC-043D-4C43-A2F9-D0F5331DF3A3}" srcOrd="5" destOrd="0" presId="urn:microsoft.com/office/officeart/2005/8/layout/target3"/>
    <dgm:cxn modelId="{BC1D87CF-3017-4F82-9741-581D92A91A54}" type="presParOf" srcId="{333A1088-737F-45CB-B68E-254E46348037}" destId="{9358AC05-5D7D-4327-9F80-1AD486AEA664}" srcOrd="6" destOrd="0" presId="urn:microsoft.com/office/officeart/2005/8/layout/target3"/>
    <dgm:cxn modelId="{28445AA0-B908-46EF-8EBE-B254CE638A85}" type="presParOf" srcId="{333A1088-737F-45CB-B68E-254E46348037}" destId="{313FC574-E1CD-4FB4-B054-0B805CE0447D}" srcOrd="7" destOrd="0" presId="urn:microsoft.com/office/officeart/2005/8/layout/target3"/>
    <dgm:cxn modelId="{23D637B6-16A8-47A3-B978-EA7D744B0205}" type="presParOf" srcId="{333A1088-737F-45CB-B68E-254E46348037}" destId="{619D679B-A015-4ECF-8348-D1034C574F40}" srcOrd="8" destOrd="0" presId="urn:microsoft.com/office/officeart/2005/8/layout/target3"/>
    <dgm:cxn modelId="{6FC18C04-4E54-4E3D-A8EB-AEEA78C86CB9}" type="presParOf" srcId="{333A1088-737F-45CB-B68E-254E46348037}" destId="{322283A8-4A27-4CDA-BAE3-F381106A9174}" srcOrd="9" destOrd="0" presId="urn:microsoft.com/office/officeart/2005/8/layout/target3"/>
    <dgm:cxn modelId="{FB9E6331-74EE-42E3-95CF-B79E9AEF1394}" type="presParOf" srcId="{333A1088-737F-45CB-B68E-254E46348037}" destId="{FFC9F71D-1B4F-4AD9-A4A6-86ADEFC8AF5C}" srcOrd="10" destOrd="0" presId="urn:microsoft.com/office/officeart/2005/8/layout/target3"/>
    <dgm:cxn modelId="{FDDDC787-95DB-41C8-844F-0A876E497E99}" type="presParOf" srcId="{333A1088-737F-45CB-B68E-254E46348037}" destId="{25B08C86-7E15-44DC-BE7F-FFB55DD49D12}" srcOrd="11" destOrd="0" presId="urn:microsoft.com/office/officeart/2005/8/layout/target3"/>
    <dgm:cxn modelId="{03C1982C-76C2-4BB1-A7BD-DCB7F7860A27}" type="presParOf" srcId="{333A1088-737F-45CB-B68E-254E46348037}" destId="{76644BE8-9D7C-4C09-B250-3D10AF48CBB7}" srcOrd="12" destOrd="0" presId="urn:microsoft.com/office/officeart/2005/8/layout/target3"/>
    <dgm:cxn modelId="{F9DE3781-FF53-4466-939C-440DB60864DA}" type="presParOf" srcId="{333A1088-737F-45CB-B68E-254E46348037}" destId="{EE85B701-7295-41C0-BA7A-34D3756A2AE6}" srcOrd="13" destOrd="0" presId="urn:microsoft.com/office/officeart/2005/8/layout/target3"/>
    <dgm:cxn modelId="{BF98B70B-28E0-4E6C-AB52-451EBF61D311}" type="presParOf" srcId="{333A1088-737F-45CB-B68E-254E46348037}" destId="{8BEBB6EC-1DAA-4CAC-8A25-BC0FCBD5DBD5}" srcOrd="14" destOrd="0" presId="urn:microsoft.com/office/officeart/2005/8/layout/target3"/>
    <dgm:cxn modelId="{00DC42B3-0B19-41C8-BC68-949CB6E12FDC}" type="presParOf" srcId="{333A1088-737F-45CB-B68E-254E46348037}" destId="{AED2198E-93D5-4001-81B4-73124B309672}" srcOrd="15" destOrd="0" presId="urn:microsoft.com/office/officeart/2005/8/layout/target3"/>
    <dgm:cxn modelId="{FCC49E44-DCBB-4BAE-8D1C-F0ED6BD53C21}" type="presParOf" srcId="{333A1088-737F-45CB-B68E-254E46348037}" destId="{2BE915AB-18AA-4053-B92C-3BFC9ED204BB}" srcOrd="16" destOrd="0" presId="urn:microsoft.com/office/officeart/2005/8/layout/target3"/>
    <dgm:cxn modelId="{B4395B8C-607F-416E-AE79-02F5B53A0BE1}" type="presParOf" srcId="{333A1088-737F-45CB-B68E-254E46348037}" destId="{6BB5E863-4638-4E1D-BFDE-399D028AC4ED}" srcOrd="17" destOrd="0" presId="urn:microsoft.com/office/officeart/2005/8/layout/target3"/>
    <dgm:cxn modelId="{3539827C-5E96-4B7D-8A2A-9B385CDC6007}" type="presParOf" srcId="{333A1088-737F-45CB-B68E-254E46348037}" destId="{5A5FFA88-C948-4069-8E93-59FA12366E83}" srcOrd="18" destOrd="0" presId="urn:microsoft.com/office/officeart/2005/8/layout/target3"/>
    <dgm:cxn modelId="{A9673E49-5562-43F9-90A9-43F5265663B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74114" cy="30741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19981" y="0"/>
          <a:ext cx="6998265" cy="30741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519981" y="0"/>
        <a:ext cx="6998265" cy="491858"/>
      </dsp:txXfrm>
    </dsp:sp>
    <dsp:sp modelId="{A52A0455-90FF-4808-ABD0-F02540D31D5A}">
      <dsp:nvSpPr>
        <dsp:cNvPr id="0" name=""/>
        <dsp:cNvSpPr/>
      </dsp:nvSpPr>
      <dsp:spPr>
        <a:xfrm>
          <a:off x="322781" y="491858"/>
          <a:ext cx="2428550" cy="24285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37057" y="491858"/>
          <a:ext cx="6998265" cy="2428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144575"/>
              <a:satOff val="-3024"/>
              <a:lumOff val="1682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Dita Nerudová</a:t>
          </a:r>
          <a:endParaRPr lang="cs-CZ" sz="2000" kern="1200" dirty="0"/>
        </a:p>
      </dsp:txBody>
      <dsp:txXfrm>
        <a:off x="1537057" y="491858"/>
        <a:ext cx="6998265" cy="491858"/>
      </dsp:txXfrm>
    </dsp:sp>
    <dsp:sp modelId="{313FC574-E1CD-4FB4-B054-0B805CE0447D}">
      <dsp:nvSpPr>
        <dsp:cNvPr id="0" name=""/>
        <dsp:cNvSpPr/>
      </dsp:nvSpPr>
      <dsp:spPr>
        <a:xfrm>
          <a:off x="645563" y="983716"/>
          <a:ext cx="1782986" cy="17829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37057" y="983716"/>
          <a:ext cx="6998265" cy="17829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289150"/>
              <a:satOff val="-6048"/>
              <a:lumOff val="3365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VY_32_INOVACE_09_Anglický </a:t>
          </a:r>
          <a:r>
            <a:rPr lang="cs-CZ" sz="2000" kern="1200" baseline="0" dirty="0" smtClean="0"/>
            <a:t>jazyk</a:t>
          </a:r>
          <a:endParaRPr lang="cs-CZ" sz="2000" kern="1200" dirty="0"/>
        </a:p>
      </dsp:txBody>
      <dsp:txXfrm>
        <a:off x="1537057" y="983716"/>
        <a:ext cx="6998265" cy="491858"/>
      </dsp:txXfrm>
    </dsp:sp>
    <dsp:sp modelId="{FFC9F71D-1B4F-4AD9-A4A6-86ADEFC8AF5C}">
      <dsp:nvSpPr>
        <dsp:cNvPr id="0" name=""/>
        <dsp:cNvSpPr/>
      </dsp:nvSpPr>
      <dsp:spPr>
        <a:xfrm>
          <a:off x="968345" y="1475574"/>
          <a:ext cx="1137422" cy="11374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37057" y="1489940"/>
          <a:ext cx="6998265" cy="11374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289150"/>
              <a:satOff val="-6048"/>
              <a:lumOff val="3365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Seasons</a:t>
          </a:r>
          <a:endParaRPr lang="cs-CZ" sz="2000" kern="1200" dirty="0"/>
        </a:p>
      </dsp:txBody>
      <dsp:txXfrm>
        <a:off x="1537057" y="1489940"/>
        <a:ext cx="6998265" cy="491858"/>
      </dsp:txXfrm>
    </dsp:sp>
    <dsp:sp modelId="{EE85B701-7295-41C0-BA7A-34D3756A2AE6}">
      <dsp:nvSpPr>
        <dsp:cNvPr id="0" name=""/>
        <dsp:cNvSpPr/>
      </dsp:nvSpPr>
      <dsp:spPr>
        <a:xfrm>
          <a:off x="1291127" y="1967432"/>
          <a:ext cx="491858" cy="491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37057" y="1967432"/>
          <a:ext cx="6998265" cy="491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144575"/>
              <a:satOff val="-3024"/>
              <a:lumOff val="1682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537057" y="1967432"/>
        <a:ext cx="6998265" cy="4918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DA552B-979B-4C39-8A27-97EBC4145F6F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D8BF82-AD69-4FB0-896D-F265797D79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46273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83ACB-6E86-4D9D-B253-18AB266E82CE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DCB2B-54E2-467F-9CFB-12EF21D618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83ACB-6E86-4D9D-B253-18AB266E82CE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DCB2B-54E2-467F-9CFB-12EF21D618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83ACB-6E86-4D9D-B253-18AB266E82CE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DCB2B-54E2-467F-9CFB-12EF21D618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83ACB-6E86-4D9D-B253-18AB266E82CE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DCB2B-54E2-467F-9CFB-12EF21D618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83ACB-6E86-4D9D-B253-18AB266E82CE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DCB2B-54E2-467F-9CFB-12EF21D618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83ACB-6E86-4D9D-B253-18AB266E82CE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DCB2B-54E2-467F-9CFB-12EF21D618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83ACB-6E86-4D9D-B253-18AB266E82CE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DCB2B-54E2-467F-9CFB-12EF21D618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83ACB-6E86-4D9D-B253-18AB266E82CE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DCB2B-54E2-467F-9CFB-12EF21D618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83ACB-6E86-4D9D-B253-18AB266E82CE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DCB2B-54E2-467F-9CFB-12EF21D618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83ACB-6E86-4D9D-B253-18AB266E82CE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DCB2B-54E2-467F-9CFB-12EF21D618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83ACB-6E86-4D9D-B253-18AB266E82CE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DCB2B-54E2-467F-9CFB-12EF21D618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FFFF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983ACB-6E86-4D9D-B253-18AB266E82CE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DCB2B-54E2-467F-9CFB-12EF21D618F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image" Target="../media/image2.wmf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10" Type="http://schemas.openxmlformats.org/officeDocument/2006/relationships/audio" Target="../media/audio4.wav"/><Relationship Id="rId4" Type="http://schemas.openxmlformats.org/officeDocument/2006/relationships/image" Target="../media/image3.wmf"/><Relationship Id="rId9" Type="http://schemas.openxmlformats.org/officeDocument/2006/relationships/audio" Target="../media/audio3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3.wav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4.wav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24087436"/>
              </p:ext>
            </p:extLst>
          </p:nvPr>
        </p:nvGraphicFramePr>
        <p:xfrm>
          <a:off x="251520" y="620688"/>
          <a:ext cx="8535322" cy="3074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44522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Berlin Sans FB Demi" pitchFamily="34" charset="0"/>
              </a:rPr>
              <a:t>Anotace</a:t>
            </a:r>
            <a:endParaRPr lang="en-US" sz="6000" dirty="0">
              <a:latin typeface="Berlin Sans FB Dem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pro výuku předmětu Anglický jazyk v 8. a 9. třídě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Prezentace slouží k seznámení a procvičováním slovní zásoby Roční období</a:t>
            </a:r>
          </a:p>
          <a:p>
            <a:r>
              <a:rPr lang="cs-CZ" dirty="0" smtClean="0"/>
              <a:t>Žák si může opakovaně klikat na jednotlivá slova a tím procvičovat výslovnost</a:t>
            </a:r>
          </a:p>
          <a:p>
            <a:r>
              <a:rPr lang="cs-CZ" dirty="0" smtClean="0"/>
              <a:t>Na posledním listě (Vocabulary) žák spojuje slovíčka s překladem</a:t>
            </a:r>
          </a:p>
          <a:p>
            <a:r>
              <a:rPr lang="cs-CZ" dirty="0" smtClean="0"/>
              <a:t>Prezentace žáky zaujala, aktivně se zapojovali do práce na interaktivní tabuli</a:t>
            </a:r>
          </a:p>
          <a:p>
            <a:r>
              <a:rPr lang="cs-CZ" dirty="0" smtClean="0"/>
              <a:t>Vytvořeno  25. 3. 2012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latin typeface="Berlin Sans FB Demi" pitchFamily="34" charset="0"/>
              </a:rPr>
              <a:t>Seasons</a:t>
            </a:r>
            <a:endParaRPr lang="en-US" sz="7200" dirty="0">
              <a:latin typeface="Berlin Sans FB Demi" pitchFamily="34" charset="0"/>
            </a:endParaRPr>
          </a:p>
        </p:txBody>
      </p:sp>
      <p:pic>
        <p:nvPicPr>
          <p:cNvPr id="1026" name="Picture 2" descr="C:\Users\wagner\AppData\Local\Microsoft\Windows\Temporary Internet Files\Content.IE5\6FIBJWXR\MC9003381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32656"/>
            <a:ext cx="2952328" cy="2748770"/>
          </a:xfrm>
          <a:prstGeom prst="rect">
            <a:avLst/>
          </a:prstGeom>
          <a:noFill/>
        </p:spPr>
      </p:pic>
      <p:pic>
        <p:nvPicPr>
          <p:cNvPr id="1029" name="Picture 5" descr="C:\Users\wagner\AppData\Local\Microsoft\Windows\Temporary Internet Files\Content.IE5\SXG6HVXN\MC9000575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260648"/>
            <a:ext cx="2634361" cy="3076845"/>
          </a:xfrm>
          <a:prstGeom prst="rect">
            <a:avLst/>
          </a:prstGeom>
          <a:noFill/>
        </p:spPr>
      </p:pic>
      <p:pic>
        <p:nvPicPr>
          <p:cNvPr id="1030" name="Picture 6" descr="C:\Users\wagner\AppData\Local\Microsoft\Windows\Temporary Internet Files\Content.IE5\UKHPJ9EN\MC9003002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717032"/>
            <a:ext cx="2620726" cy="2532179"/>
          </a:xfrm>
          <a:prstGeom prst="rect">
            <a:avLst/>
          </a:prstGeom>
          <a:noFill/>
        </p:spPr>
      </p:pic>
      <p:pic>
        <p:nvPicPr>
          <p:cNvPr id="1032" name="Picture 8" descr="C:\Users\wagner\AppData\Local\Microsoft\Windows\Temporary Internet Files\Content.IE5\SXG6HVXN\MC90002244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3861048"/>
            <a:ext cx="3286549" cy="2528877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251520" y="332656"/>
            <a:ext cx="295232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600" dirty="0"/>
          </a:p>
        </p:txBody>
      </p:sp>
      <p:sp>
        <p:nvSpPr>
          <p:cNvPr id="8" name="TextBox 7">
            <a:hlinkClick r:id="" action="ppaction://noaction">
              <a:snd r:embed="rId7" name="spring.wav"/>
            </a:hlinkClick>
          </p:cNvPr>
          <p:cNvSpPr txBox="1"/>
          <p:nvPr/>
        </p:nvSpPr>
        <p:spPr>
          <a:xfrm>
            <a:off x="323528" y="332656"/>
            <a:ext cx="2880320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600" dirty="0"/>
          </a:p>
        </p:txBody>
      </p:sp>
      <p:sp>
        <p:nvSpPr>
          <p:cNvPr id="11" name="TextBox 10">
            <a:hlinkClick r:id="" action="ppaction://noaction">
              <a:snd r:embed="rId8" name="summer.wav"/>
            </a:hlinkClick>
          </p:cNvPr>
          <p:cNvSpPr txBox="1"/>
          <p:nvPr/>
        </p:nvSpPr>
        <p:spPr>
          <a:xfrm>
            <a:off x="6300192" y="260648"/>
            <a:ext cx="252028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9900" dirty="0"/>
          </a:p>
        </p:txBody>
      </p:sp>
      <p:sp>
        <p:nvSpPr>
          <p:cNvPr id="12" name="TextBox 11">
            <a:hlinkClick r:id="" action="ppaction://noaction">
              <a:snd r:embed="rId9" name="autumn.wav"/>
            </a:hlinkClick>
          </p:cNvPr>
          <p:cNvSpPr txBox="1"/>
          <p:nvPr/>
        </p:nvSpPr>
        <p:spPr>
          <a:xfrm>
            <a:off x="539552" y="3717032"/>
            <a:ext cx="266429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600" dirty="0"/>
          </a:p>
        </p:txBody>
      </p:sp>
      <p:sp>
        <p:nvSpPr>
          <p:cNvPr id="13" name="TextBox 12">
            <a:hlinkClick r:id="" action="ppaction://noaction">
              <a:snd r:embed="rId10" name="winter.wav"/>
            </a:hlinkClick>
          </p:cNvPr>
          <p:cNvSpPr txBox="1"/>
          <p:nvPr/>
        </p:nvSpPr>
        <p:spPr>
          <a:xfrm>
            <a:off x="5508104" y="3861048"/>
            <a:ext cx="331236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6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Berlin Sans FB Demi" pitchFamily="34" charset="0"/>
              </a:rPr>
              <a:t>Spring</a:t>
            </a:r>
            <a:endParaRPr lang="en-US" sz="6000" dirty="0">
              <a:latin typeface="Berlin Sans FB Demi" pitchFamily="34" charset="0"/>
            </a:endParaRPr>
          </a:p>
        </p:txBody>
      </p:sp>
      <p:pic>
        <p:nvPicPr>
          <p:cNvPr id="2056" name="Picture 8" descr="http://www.ochorvatsku.cz/obrazky/20419261_100404_X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484784"/>
            <a:ext cx="3560197" cy="2520280"/>
          </a:xfrm>
          <a:prstGeom prst="rect">
            <a:avLst/>
          </a:prstGeom>
          <a:noFill/>
        </p:spPr>
      </p:pic>
      <p:pic>
        <p:nvPicPr>
          <p:cNvPr id="2058" name="Picture 10" descr="http://g.denik.cz/62/a9/slunce_denik-38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764704"/>
            <a:ext cx="3347864" cy="2510899"/>
          </a:xfrm>
          <a:prstGeom prst="rect">
            <a:avLst/>
          </a:prstGeom>
          <a:noFill/>
        </p:spPr>
      </p:pic>
      <p:pic>
        <p:nvPicPr>
          <p:cNvPr id="2060" name="Picture 12" descr="http://carodejka.txt.cz/obrazky/jar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077072"/>
            <a:ext cx="3354781" cy="2518818"/>
          </a:xfrm>
          <a:prstGeom prst="rect">
            <a:avLst/>
          </a:prstGeom>
          <a:noFill/>
        </p:spPr>
      </p:pic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</a:t>
            </a:r>
            <a:r>
              <a:rPr lang="cs-CZ" dirty="0" smtClean="0">
                <a:latin typeface="Berlin Sans FB Demi" pitchFamily="34" charset="0"/>
              </a:rPr>
              <a:t>sun-sunny</a:t>
            </a:r>
          </a:p>
          <a:p>
            <a:pPr>
              <a:buNone/>
            </a:pPr>
            <a:r>
              <a:rPr lang="cs-CZ" dirty="0" smtClean="0">
                <a:latin typeface="Berlin Sans FB Demi" pitchFamily="34" charset="0"/>
              </a:rPr>
              <a:t>     Easter</a:t>
            </a:r>
          </a:p>
          <a:p>
            <a:pPr>
              <a:buNone/>
            </a:pPr>
            <a:endParaRPr lang="cs-CZ" dirty="0">
              <a:latin typeface="Berlin Sans FB Demi" pitchFamily="34" charset="0"/>
            </a:endParaRPr>
          </a:p>
          <a:p>
            <a:pPr>
              <a:buNone/>
            </a:pPr>
            <a:r>
              <a:rPr lang="cs-CZ" dirty="0" smtClean="0">
                <a:latin typeface="Berlin Sans FB Demi" pitchFamily="34" charset="0"/>
              </a:rPr>
              <a:t>                         Flowers</a:t>
            </a:r>
          </a:p>
          <a:p>
            <a:pPr>
              <a:buNone/>
            </a:pPr>
            <a:endParaRPr lang="cs-CZ" dirty="0">
              <a:latin typeface="Berlin Sans FB Demi" pitchFamily="34" charset="0"/>
            </a:endParaRPr>
          </a:p>
        </p:txBody>
      </p:sp>
      <p:sp>
        <p:nvSpPr>
          <p:cNvPr id="7" name="Action Button: Sound 6">
            <a:hlinkClick r:id="" action="ppaction://noaction" highlightClick="1">
              <a:snd r:embed="rId6" name="spring.wav"/>
            </a:hlinkClick>
          </p:cNvPr>
          <p:cNvSpPr/>
          <p:nvPr/>
        </p:nvSpPr>
        <p:spPr>
          <a:xfrm>
            <a:off x="179512" y="188640"/>
            <a:ext cx="576064" cy="504056"/>
          </a:xfrm>
          <a:prstGeom prst="actionButtonSoun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Berlin Sans FB Demi" pitchFamily="34" charset="0"/>
              </a:rPr>
              <a:t>Summer</a:t>
            </a:r>
            <a:endParaRPr lang="en-US" sz="6000" dirty="0">
              <a:latin typeface="Berlin Sans FB Dem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fontScale="925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                      </a:t>
            </a:r>
            <a:r>
              <a:rPr lang="cs-CZ" dirty="0" smtClean="0">
                <a:latin typeface="Berlin Sans FB Demi" pitchFamily="34" charset="0"/>
              </a:rPr>
              <a:t>        Warm-hot</a:t>
            </a:r>
          </a:p>
          <a:p>
            <a:pPr>
              <a:buNone/>
            </a:pPr>
            <a:endParaRPr lang="cs-CZ" dirty="0">
              <a:latin typeface="Berlin Sans FB Demi" pitchFamily="34" charset="0"/>
            </a:endParaRPr>
          </a:p>
          <a:p>
            <a:pPr>
              <a:buNone/>
            </a:pPr>
            <a:endParaRPr lang="cs-CZ" dirty="0" smtClean="0">
              <a:latin typeface="Berlin Sans FB Demi" pitchFamily="34" charset="0"/>
            </a:endParaRPr>
          </a:p>
          <a:p>
            <a:pPr>
              <a:buNone/>
            </a:pPr>
            <a:r>
              <a:rPr lang="cs-CZ" dirty="0" smtClean="0">
                <a:latin typeface="Berlin Sans FB Demi" pitchFamily="34" charset="0"/>
              </a:rPr>
              <a:t>      Ice creams</a:t>
            </a:r>
          </a:p>
          <a:p>
            <a:pPr>
              <a:buNone/>
            </a:pPr>
            <a:endParaRPr lang="cs-CZ" dirty="0" smtClean="0">
              <a:latin typeface="Berlin Sans FB Demi" pitchFamily="34" charset="0"/>
            </a:endParaRPr>
          </a:p>
          <a:p>
            <a:pPr>
              <a:buNone/>
            </a:pPr>
            <a:r>
              <a:rPr lang="cs-CZ" dirty="0" smtClean="0">
                <a:latin typeface="Berlin Sans FB Demi" pitchFamily="34" charset="0"/>
              </a:rPr>
              <a:t>                     Holiday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17410" name="Picture 2" descr="C:\Users\wagner\Desktop\21848n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08762" y="3717032"/>
            <a:ext cx="4033278" cy="2601465"/>
          </a:xfrm>
          <a:prstGeom prst="rect">
            <a:avLst/>
          </a:prstGeom>
          <a:noFill/>
        </p:spPr>
      </p:pic>
      <p:pic>
        <p:nvPicPr>
          <p:cNvPr id="17418" name="Picture 10" descr="http://media.novinky.cz/072/200723-top_foto1-5nbo8.jpg"/>
          <p:cNvPicPr>
            <a:picLocks noChangeAspect="1" noChangeArrowheads="1"/>
          </p:cNvPicPr>
          <p:nvPr/>
        </p:nvPicPr>
        <p:blipFill>
          <a:blip r:embed="rId4" cstate="print"/>
          <a:srcRect l="22043"/>
          <a:stretch>
            <a:fillRect/>
          </a:stretch>
        </p:blipFill>
        <p:spPr bwMode="auto">
          <a:xfrm>
            <a:off x="6084168" y="764704"/>
            <a:ext cx="2690489" cy="1944217"/>
          </a:xfrm>
          <a:prstGeom prst="rect">
            <a:avLst/>
          </a:prstGeom>
          <a:noFill/>
        </p:spPr>
      </p:pic>
      <p:pic>
        <p:nvPicPr>
          <p:cNvPr id="17420" name="Picture 12" descr="http://images.nymag.com/restaurants/features/icecream090803_1_56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556792"/>
            <a:ext cx="4181872" cy="2800361"/>
          </a:xfrm>
          <a:prstGeom prst="rect">
            <a:avLst/>
          </a:prstGeom>
          <a:noFill/>
        </p:spPr>
      </p:pic>
      <p:sp>
        <p:nvSpPr>
          <p:cNvPr id="7" name="Action Button: Sound 6">
            <a:hlinkClick r:id="" action="ppaction://noaction" highlightClick="1">
              <a:snd r:embed="rId6" name="summer.wav"/>
            </a:hlinkClick>
          </p:cNvPr>
          <p:cNvSpPr/>
          <p:nvPr/>
        </p:nvSpPr>
        <p:spPr>
          <a:xfrm>
            <a:off x="179512" y="188640"/>
            <a:ext cx="720080" cy="610368"/>
          </a:xfrm>
          <a:prstGeom prst="actionButtonSoun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Berlin Sans FB Demi" pitchFamily="34" charset="0"/>
              </a:rPr>
              <a:t>Autumn</a:t>
            </a:r>
            <a:endParaRPr lang="en-US" sz="6000" dirty="0">
              <a:latin typeface="Berlin Sans FB Dem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</a:t>
            </a:r>
            <a:r>
              <a:rPr lang="cs-CZ" dirty="0" smtClean="0">
                <a:latin typeface="Berlin Sans FB Demi" pitchFamily="34" charset="0"/>
              </a:rPr>
              <a:t>Rain-rainy</a:t>
            </a:r>
            <a:endParaRPr lang="cs-CZ" dirty="0">
              <a:latin typeface="Berlin Sans FB Demi" pitchFamily="34" charset="0"/>
            </a:endParaRPr>
          </a:p>
          <a:p>
            <a:pPr>
              <a:buNone/>
            </a:pPr>
            <a:r>
              <a:rPr lang="cs-CZ" dirty="0" smtClean="0">
                <a:latin typeface="Berlin Sans FB Demi" pitchFamily="34" charset="0"/>
              </a:rPr>
              <a:t>Halloween</a:t>
            </a:r>
          </a:p>
          <a:p>
            <a:pPr>
              <a:buNone/>
            </a:pPr>
            <a:r>
              <a:rPr lang="cs-CZ" dirty="0" smtClean="0">
                <a:latin typeface="Berlin Sans FB Demi" pitchFamily="34" charset="0"/>
              </a:rPr>
              <a:t>                </a:t>
            </a:r>
            <a:endParaRPr lang="cs-CZ" dirty="0">
              <a:latin typeface="Berlin Sans FB Demi" pitchFamily="34" charset="0"/>
            </a:endParaRPr>
          </a:p>
          <a:p>
            <a:pPr>
              <a:buNone/>
            </a:pPr>
            <a:r>
              <a:rPr lang="cs-CZ" dirty="0" smtClean="0">
                <a:latin typeface="Berlin Sans FB Demi" pitchFamily="34" charset="0"/>
              </a:rPr>
              <a:t>                Colour trees</a:t>
            </a:r>
            <a:endParaRPr lang="en-US" dirty="0">
              <a:latin typeface="Berlin Sans FB Demi" pitchFamily="34" charset="0"/>
            </a:endParaRPr>
          </a:p>
        </p:txBody>
      </p:sp>
      <p:pic>
        <p:nvPicPr>
          <p:cNvPr id="18434" name="Picture 2" descr="http://1.bp.blogspot.com/_3f95iVVUx6I/TETTvWJh-jI/AAAAAAAAPnA/2yhpLIi3qTE/s1600/rain-13.jpg"/>
          <p:cNvPicPr>
            <a:picLocks noChangeAspect="1" noChangeArrowheads="1"/>
          </p:cNvPicPr>
          <p:nvPr/>
        </p:nvPicPr>
        <p:blipFill>
          <a:blip r:embed="rId3" cstate="print"/>
          <a:srcRect l="20455"/>
          <a:stretch>
            <a:fillRect/>
          </a:stretch>
        </p:blipFill>
        <p:spPr bwMode="auto">
          <a:xfrm>
            <a:off x="6156176" y="692696"/>
            <a:ext cx="2808312" cy="2376264"/>
          </a:xfrm>
          <a:prstGeom prst="rect">
            <a:avLst/>
          </a:prstGeom>
          <a:noFill/>
        </p:spPr>
      </p:pic>
      <p:pic>
        <p:nvPicPr>
          <p:cNvPr id="18438" name="Picture 6" descr="http://sarlotyzapisnik.files.wordpress.com/2011/10/podzi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933056"/>
            <a:ext cx="3456384" cy="2592288"/>
          </a:xfrm>
          <a:prstGeom prst="rect">
            <a:avLst/>
          </a:prstGeom>
          <a:noFill/>
        </p:spPr>
      </p:pic>
      <p:pic>
        <p:nvPicPr>
          <p:cNvPr id="18442" name="Picture 10" descr="http://www.srubyservis.cz/userfiles/image/AKTUALITY/Helloween/postup%20helovinska%20dyne%2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628800"/>
            <a:ext cx="3635896" cy="2432882"/>
          </a:xfrm>
          <a:prstGeom prst="rect">
            <a:avLst/>
          </a:prstGeom>
          <a:noFill/>
        </p:spPr>
      </p:pic>
      <p:sp>
        <p:nvSpPr>
          <p:cNvPr id="7" name="Action Button: Sound 6">
            <a:hlinkClick r:id="" action="ppaction://noaction" highlightClick="1">
              <a:snd r:embed="rId6" name="autumn.wav"/>
            </a:hlinkClick>
          </p:cNvPr>
          <p:cNvSpPr/>
          <p:nvPr/>
        </p:nvSpPr>
        <p:spPr>
          <a:xfrm>
            <a:off x="251520" y="188640"/>
            <a:ext cx="792088" cy="576064"/>
          </a:xfrm>
          <a:prstGeom prst="actionButtonSoun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Berlin Sans FB Demi" pitchFamily="34" charset="0"/>
              </a:rPr>
              <a:t>Winter</a:t>
            </a:r>
            <a:endParaRPr lang="en-US" sz="6000" dirty="0">
              <a:latin typeface="Berlin Sans FB Dem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</a:t>
            </a:r>
            <a:r>
              <a:rPr lang="cs-CZ" dirty="0" smtClean="0">
                <a:latin typeface="Berlin Sans FB Demi" pitchFamily="34" charset="0"/>
              </a:rPr>
              <a:t>Snow-could</a:t>
            </a:r>
          </a:p>
          <a:p>
            <a:pPr>
              <a:buNone/>
            </a:pPr>
            <a:endParaRPr lang="cs-CZ" dirty="0">
              <a:latin typeface="Berlin Sans FB Demi" pitchFamily="34" charset="0"/>
            </a:endParaRPr>
          </a:p>
          <a:p>
            <a:pPr>
              <a:buNone/>
            </a:pPr>
            <a:r>
              <a:rPr lang="cs-CZ" dirty="0" smtClean="0">
                <a:latin typeface="Berlin Sans FB Demi" pitchFamily="34" charset="0"/>
              </a:rPr>
              <a:t>Snowman</a:t>
            </a:r>
          </a:p>
          <a:p>
            <a:pPr>
              <a:buNone/>
            </a:pPr>
            <a:endParaRPr lang="cs-CZ" dirty="0">
              <a:latin typeface="Berlin Sans FB Demi" pitchFamily="34" charset="0"/>
            </a:endParaRPr>
          </a:p>
          <a:p>
            <a:pPr>
              <a:buNone/>
            </a:pPr>
            <a:r>
              <a:rPr lang="cs-CZ" dirty="0" smtClean="0">
                <a:latin typeface="Berlin Sans FB Demi" pitchFamily="34" charset="0"/>
              </a:rPr>
              <a:t>                   Christmas</a:t>
            </a:r>
          </a:p>
          <a:p>
            <a:pPr>
              <a:buNone/>
            </a:pPr>
            <a:endParaRPr lang="cs-CZ" dirty="0">
              <a:latin typeface="Berlin Sans FB Demi" pitchFamily="34" charset="0"/>
            </a:endParaRPr>
          </a:p>
          <a:p>
            <a:pPr>
              <a:buNone/>
            </a:pPr>
            <a:endParaRPr lang="en-US" dirty="0"/>
          </a:p>
        </p:txBody>
      </p:sp>
      <p:pic>
        <p:nvPicPr>
          <p:cNvPr id="19458" name="Picture 2" descr="http://www.xweather.org/images/snow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38056" y="692696"/>
            <a:ext cx="3126432" cy="2479458"/>
          </a:xfrm>
          <a:prstGeom prst="rect">
            <a:avLst/>
          </a:prstGeom>
          <a:noFill/>
        </p:spPr>
      </p:pic>
      <p:pic>
        <p:nvPicPr>
          <p:cNvPr id="19462" name="Picture 6" descr="http://3.bp.blogspot.com/-Z97wJW-Cz3w/TvK1SSkyZ-I/AAAAAAAABKM/DWxt0XjBLVQ/s1600/Christmas-Tree-Nature1024-22643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861048"/>
            <a:ext cx="3695733" cy="2771800"/>
          </a:xfrm>
          <a:prstGeom prst="rect">
            <a:avLst/>
          </a:prstGeom>
          <a:noFill/>
        </p:spPr>
      </p:pic>
      <p:pic>
        <p:nvPicPr>
          <p:cNvPr id="19469" name="Picture 13" descr="http://www.puzzlehry.cz/imatjes/sn%C4%9Bhul%C3%A1k_4b0d021e43909-p.jpg"/>
          <p:cNvPicPr>
            <a:picLocks noChangeAspect="1" noChangeArrowheads="1"/>
          </p:cNvPicPr>
          <p:nvPr/>
        </p:nvPicPr>
        <p:blipFill>
          <a:blip r:embed="rId5" cstate="print"/>
          <a:srcRect r="47445"/>
          <a:stretch>
            <a:fillRect/>
          </a:stretch>
        </p:blipFill>
        <p:spPr bwMode="auto">
          <a:xfrm>
            <a:off x="395536" y="1412776"/>
            <a:ext cx="2592288" cy="2956034"/>
          </a:xfrm>
          <a:prstGeom prst="rect">
            <a:avLst/>
          </a:prstGeom>
          <a:noFill/>
        </p:spPr>
      </p:pic>
      <p:sp>
        <p:nvSpPr>
          <p:cNvPr id="7" name="Action Button: Sound 6">
            <a:hlinkClick r:id="" action="ppaction://noaction" highlightClick="1">
              <a:snd r:embed="rId6" name="winter.wav"/>
            </a:hlinkClick>
          </p:cNvPr>
          <p:cNvSpPr/>
          <p:nvPr/>
        </p:nvSpPr>
        <p:spPr>
          <a:xfrm>
            <a:off x="251520" y="188640"/>
            <a:ext cx="754384" cy="610368"/>
          </a:xfrm>
          <a:prstGeom prst="actionButtonSoun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Napište do bublin roční období.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2" descr="C:\Users\wagner\AppData\Local\Microsoft\Windows\Temporary Internet Files\Content.IE5\6FIBJWXR\MC9003381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12776"/>
            <a:ext cx="2952328" cy="2748770"/>
          </a:xfrm>
          <a:prstGeom prst="rect">
            <a:avLst/>
          </a:prstGeom>
          <a:noFill/>
        </p:spPr>
      </p:pic>
      <p:pic>
        <p:nvPicPr>
          <p:cNvPr id="6" name="Picture 5" descr="C:\Users\wagner\AppData\Local\Microsoft\Windows\Temporary Internet Files\Content.IE5\SXG6HVXN\MC9000575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1484784"/>
            <a:ext cx="2376264" cy="2775396"/>
          </a:xfrm>
          <a:prstGeom prst="rect">
            <a:avLst/>
          </a:prstGeom>
          <a:noFill/>
        </p:spPr>
      </p:pic>
      <p:pic>
        <p:nvPicPr>
          <p:cNvPr id="7" name="Picture 6" descr="C:\Users\wagner\AppData\Local\Microsoft\Windows\Temporary Internet Files\Content.IE5\UKHPJ9EN\MC9003002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174124"/>
            <a:ext cx="2520280" cy="2435127"/>
          </a:xfrm>
          <a:prstGeom prst="rect">
            <a:avLst/>
          </a:prstGeom>
          <a:noFill/>
        </p:spPr>
      </p:pic>
      <p:pic>
        <p:nvPicPr>
          <p:cNvPr id="8" name="Picture 8" descr="C:\Users\wagner\AppData\Local\Microsoft\Windows\Temporary Internet Files\Content.IE5\SXG6HVXN\MC90002244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4221088"/>
            <a:ext cx="3024336" cy="2327114"/>
          </a:xfrm>
          <a:prstGeom prst="rect">
            <a:avLst/>
          </a:prstGeom>
          <a:noFill/>
        </p:spPr>
      </p:pic>
      <p:sp>
        <p:nvSpPr>
          <p:cNvPr id="9" name="Rounded Rectangular Callout 8"/>
          <p:cNvSpPr/>
          <p:nvPr/>
        </p:nvSpPr>
        <p:spPr>
          <a:xfrm>
            <a:off x="3635896" y="1412776"/>
            <a:ext cx="2088232" cy="828672"/>
          </a:xfrm>
          <a:prstGeom prst="wedgeRoundRectCallout">
            <a:avLst>
              <a:gd name="adj1" fmla="val -99718"/>
              <a:gd name="adj2" fmla="val 5246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ular Callout 9"/>
          <p:cNvSpPr/>
          <p:nvPr/>
        </p:nvSpPr>
        <p:spPr>
          <a:xfrm>
            <a:off x="3275856" y="2564904"/>
            <a:ext cx="2066528" cy="792088"/>
          </a:xfrm>
          <a:prstGeom prst="wedgeRoundRectCallout">
            <a:avLst>
              <a:gd name="adj1" fmla="val 103049"/>
              <a:gd name="adj2" fmla="val -1006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ular Callout 10"/>
          <p:cNvSpPr/>
          <p:nvPr/>
        </p:nvSpPr>
        <p:spPr>
          <a:xfrm>
            <a:off x="3059832" y="4005064"/>
            <a:ext cx="2016224" cy="828672"/>
          </a:xfrm>
          <a:prstGeom prst="wedgeRoundRectCallout">
            <a:avLst>
              <a:gd name="adj1" fmla="val -89893"/>
              <a:gd name="adj2" fmla="val 7243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ular Callout 11"/>
          <p:cNvSpPr/>
          <p:nvPr/>
        </p:nvSpPr>
        <p:spPr>
          <a:xfrm>
            <a:off x="3275856" y="5157192"/>
            <a:ext cx="1994520" cy="864096"/>
          </a:xfrm>
          <a:prstGeom prst="wedgeRoundRectCallout">
            <a:avLst>
              <a:gd name="adj1" fmla="val 77438"/>
              <a:gd name="adj2" fmla="val -5006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chybějící slova.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Věty přečtěte a přeložte. 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373216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+mj-lt"/>
              </a:rPr>
              <a:t>It is                            in the spring.</a:t>
            </a:r>
          </a:p>
          <a:p>
            <a:r>
              <a:rPr lang="cs-CZ" b="1" dirty="0" smtClean="0">
                <a:latin typeface="+mj-lt"/>
              </a:rPr>
              <a:t>It is                            in the summer.</a:t>
            </a:r>
          </a:p>
          <a:p>
            <a:r>
              <a:rPr lang="cs-CZ" b="1" dirty="0" smtClean="0">
                <a:latin typeface="+mj-lt"/>
              </a:rPr>
              <a:t>It is                            in the autumn.</a:t>
            </a:r>
          </a:p>
          <a:p>
            <a:r>
              <a:rPr lang="cs-CZ" b="1" dirty="0" smtClean="0">
                <a:latin typeface="+mj-lt"/>
              </a:rPr>
              <a:t>It is                            in the winter.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+mj-lt"/>
              </a:rPr>
              <a:t>It is warm in the                          .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+mj-lt"/>
              </a:rPr>
              <a:t>It is snow in the                          .</a:t>
            </a:r>
          </a:p>
          <a:p>
            <a:pPr>
              <a:buNone/>
            </a:pP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Nápověda:</a:t>
            </a:r>
          </a:p>
          <a:p>
            <a:pPr>
              <a:buNone/>
            </a:pPr>
            <a:r>
              <a:rPr lang="cs-CZ" b="1" dirty="0" smtClean="0">
                <a:latin typeface="+mj-lt"/>
              </a:rPr>
              <a:t>(rainy, sunny, hot</a:t>
            </a:r>
            <a:r>
              <a:rPr lang="cs-CZ" b="1" smtClean="0">
                <a:latin typeface="+mj-lt"/>
              </a:rPr>
              <a:t>, could</a:t>
            </a:r>
            <a:r>
              <a:rPr lang="cs-CZ" b="1" dirty="0" smtClean="0">
                <a:latin typeface="+mj-lt"/>
              </a:rPr>
              <a:t>)</a:t>
            </a:r>
          </a:p>
          <a:p>
            <a:pPr>
              <a:buNone/>
            </a:pPr>
            <a:r>
              <a:rPr lang="cs-CZ" b="1" dirty="0" smtClean="0">
                <a:solidFill>
                  <a:schemeClr val="tx2"/>
                </a:solidFill>
                <a:latin typeface="+mj-lt"/>
              </a:rPr>
              <a:t>(winter, summer)</a:t>
            </a:r>
          </a:p>
          <a:p>
            <a:endParaRPr lang="cs-CZ" b="1" dirty="0" smtClean="0">
              <a:solidFill>
                <a:schemeClr val="tx2"/>
              </a:solidFill>
              <a:latin typeface="+mj-lt"/>
            </a:endParaRPr>
          </a:p>
          <a:p>
            <a:endParaRPr lang="en-US" b="1" dirty="0">
              <a:latin typeface="+mj-lt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1691680" y="2060848"/>
            <a:ext cx="2160240" cy="0"/>
          </a:xfrm>
          <a:prstGeom prst="line">
            <a:avLst/>
          </a:prstGeom>
          <a:ln w="2857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619672" y="2564904"/>
            <a:ext cx="223224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619672" y="3140968"/>
            <a:ext cx="223224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691680" y="3717032"/>
            <a:ext cx="216024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3707904" y="4221088"/>
            <a:ext cx="223224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3707904" y="4869160"/>
            <a:ext cx="216024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>
                <a:latin typeface="Berlin Sans FB Demi" pitchFamily="34" charset="0"/>
              </a:rPr>
              <a:t>Vocabulary</a:t>
            </a:r>
            <a:r>
              <a:rPr lang="cs-CZ" sz="5400" dirty="0" smtClean="0">
                <a:latin typeface="Berlin Sans FB Demi" pitchFamily="34" charset="0"/>
              </a:rPr>
              <a:t/>
            </a:r>
            <a:br>
              <a:rPr lang="cs-CZ" sz="5400" dirty="0" smtClean="0">
                <a:latin typeface="Berlin Sans FB Demi" pitchFamily="34" charset="0"/>
              </a:rPr>
            </a:br>
            <a:r>
              <a:rPr lang="cs-CZ" sz="4000" b="1" dirty="0" smtClean="0"/>
              <a:t>Spoj slovo s překladem.</a:t>
            </a:r>
            <a:endParaRPr lang="en-US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 numCol="2">
            <a:normAutofit/>
          </a:bodyPr>
          <a:lstStyle/>
          <a:p>
            <a:r>
              <a:rPr lang="cs-CZ" sz="2800" b="1" dirty="0" smtClean="0">
                <a:latin typeface="+mj-lt"/>
              </a:rPr>
              <a:t>Autumn</a:t>
            </a:r>
          </a:p>
          <a:p>
            <a:r>
              <a:rPr lang="cs-CZ" sz="2800" b="1" dirty="0">
                <a:latin typeface="+mj-lt"/>
              </a:rPr>
              <a:t>i</a:t>
            </a:r>
            <a:r>
              <a:rPr lang="cs-CZ" sz="2800" b="1" dirty="0" smtClean="0">
                <a:latin typeface="+mj-lt"/>
              </a:rPr>
              <a:t>ce creams</a:t>
            </a:r>
          </a:p>
          <a:p>
            <a:r>
              <a:rPr lang="cs-CZ" sz="2800" b="1" dirty="0" smtClean="0">
                <a:latin typeface="+mj-lt"/>
              </a:rPr>
              <a:t>Easter</a:t>
            </a:r>
          </a:p>
          <a:p>
            <a:r>
              <a:rPr lang="cs-CZ" sz="2800" b="1" dirty="0" smtClean="0">
                <a:latin typeface="+mj-lt"/>
              </a:rPr>
              <a:t>Winter</a:t>
            </a:r>
          </a:p>
          <a:p>
            <a:r>
              <a:rPr lang="cs-CZ" sz="2800" b="1" dirty="0" smtClean="0">
                <a:latin typeface="+mj-lt"/>
              </a:rPr>
              <a:t>Flowers</a:t>
            </a:r>
          </a:p>
          <a:p>
            <a:r>
              <a:rPr lang="cs-CZ" sz="2800" b="1" dirty="0" smtClean="0">
                <a:latin typeface="+mj-lt"/>
              </a:rPr>
              <a:t>Snow</a:t>
            </a:r>
          </a:p>
          <a:p>
            <a:r>
              <a:rPr lang="cs-CZ" sz="2800" b="1" dirty="0" smtClean="0">
                <a:latin typeface="+mj-lt"/>
              </a:rPr>
              <a:t>Spring</a:t>
            </a:r>
          </a:p>
          <a:p>
            <a:r>
              <a:rPr lang="cs-CZ" sz="2800" b="1" dirty="0" smtClean="0">
                <a:latin typeface="+mj-lt"/>
              </a:rPr>
              <a:t>Rain</a:t>
            </a:r>
          </a:p>
          <a:p>
            <a:r>
              <a:rPr lang="cs-CZ" sz="2800" b="1" dirty="0" smtClean="0">
                <a:latin typeface="+mj-lt"/>
              </a:rPr>
              <a:t>Sunny</a:t>
            </a:r>
          </a:p>
          <a:p>
            <a:r>
              <a:rPr lang="cs-CZ" sz="2800" b="1" dirty="0" smtClean="0">
                <a:latin typeface="+mj-lt"/>
              </a:rPr>
              <a:t>Summer</a:t>
            </a:r>
          </a:p>
          <a:p>
            <a:pPr>
              <a:buNone/>
            </a:pPr>
            <a:r>
              <a:rPr lang="cs-CZ" sz="2800" b="1" dirty="0" smtClean="0">
                <a:latin typeface="+mj-lt"/>
              </a:rPr>
              <a:t>déšť</a:t>
            </a:r>
          </a:p>
          <a:p>
            <a:pPr>
              <a:buNone/>
            </a:pPr>
            <a:r>
              <a:rPr lang="cs-CZ" sz="2800" b="1" dirty="0" smtClean="0">
                <a:latin typeface="+mj-lt"/>
              </a:rPr>
              <a:t>léto</a:t>
            </a:r>
          </a:p>
          <a:p>
            <a:pPr>
              <a:buNone/>
            </a:pPr>
            <a:r>
              <a:rPr lang="cs-CZ" sz="2800" b="1" dirty="0">
                <a:latin typeface="+mj-lt"/>
              </a:rPr>
              <a:t>p</a:t>
            </a:r>
            <a:r>
              <a:rPr lang="cs-CZ" sz="2800" b="1" dirty="0" smtClean="0">
                <a:latin typeface="+mj-lt"/>
              </a:rPr>
              <a:t>odzim</a:t>
            </a:r>
          </a:p>
          <a:p>
            <a:pPr>
              <a:buNone/>
            </a:pPr>
            <a:r>
              <a:rPr lang="cs-CZ" sz="2800" b="1" dirty="0">
                <a:latin typeface="+mj-lt"/>
              </a:rPr>
              <a:t>s</a:t>
            </a:r>
            <a:r>
              <a:rPr lang="cs-CZ" sz="2800" b="1" dirty="0" smtClean="0">
                <a:latin typeface="+mj-lt"/>
              </a:rPr>
              <a:t>níh</a:t>
            </a:r>
          </a:p>
          <a:p>
            <a:pPr>
              <a:buNone/>
            </a:pPr>
            <a:r>
              <a:rPr lang="cs-CZ" sz="2800" b="1" dirty="0" smtClean="0">
                <a:latin typeface="+mj-lt"/>
              </a:rPr>
              <a:t>zmrzliny</a:t>
            </a:r>
          </a:p>
          <a:p>
            <a:pPr>
              <a:buNone/>
            </a:pPr>
            <a:r>
              <a:rPr lang="cs-CZ" sz="2800" b="1" dirty="0" smtClean="0">
                <a:latin typeface="+mj-lt"/>
              </a:rPr>
              <a:t>Slunečno</a:t>
            </a:r>
          </a:p>
          <a:p>
            <a:pPr>
              <a:buNone/>
            </a:pPr>
            <a:r>
              <a:rPr lang="cs-CZ" sz="2800" b="1" dirty="0" smtClean="0">
                <a:latin typeface="+mj-lt"/>
              </a:rPr>
              <a:t>Velikonoce</a:t>
            </a:r>
          </a:p>
          <a:p>
            <a:pPr>
              <a:buNone/>
            </a:pPr>
            <a:r>
              <a:rPr lang="cs-CZ" sz="2800" b="1" dirty="0" smtClean="0">
                <a:latin typeface="+mj-lt"/>
              </a:rPr>
              <a:t>Jaro</a:t>
            </a:r>
          </a:p>
          <a:p>
            <a:pPr>
              <a:buNone/>
            </a:pPr>
            <a:r>
              <a:rPr lang="cs-CZ" sz="2800" b="1" dirty="0" smtClean="0">
                <a:latin typeface="+mj-lt"/>
              </a:rPr>
              <a:t>květiny</a:t>
            </a:r>
          </a:p>
          <a:p>
            <a:pPr>
              <a:buNone/>
            </a:pPr>
            <a:r>
              <a:rPr lang="cs-CZ" sz="2800" b="1" dirty="0" smtClean="0">
                <a:latin typeface="+mj-lt"/>
              </a:rPr>
              <a:t>zima</a:t>
            </a:r>
            <a:endParaRPr lang="en-US" sz="2800" b="1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Berlin Sans FB Demi" pitchFamily="34" charset="0"/>
              </a:rPr>
              <a:t>Citace</a:t>
            </a:r>
            <a:endParaRPr lang="en-US" sz="6000" dirty="0">
              <a:latin typeface="Berlin Sans FB Dem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itchFamily="34" charset="0"/>
              </a:rPr>
              <a:t>Všechny uveřejněné odkazy [cit. 2012-03-25].</a:t>
            </a: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lin Sans FB Demi" pitchFamily="34" charset="0"/>
            </a:endParaRPr>
          </a:p>
          <a:p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itchFamily="34" charset="0"/>
              </a:rPr>
              <a:t>http://office.microsoft.com/cs-cz/images</a:t>
            </a:r>
          </a:p>
          <a:p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itchFamily="34" charset="0"/>
              </a:rPr>
              <a:t>http://slovnik.seznam.cz </a:t>
            </a:r>
          </a:p>
          <a:p>
            <a:r>
              <a:rPr lang="en-US" sz="1600" b="1" dirty="0" smtClean="0">
                <a:latin typeface="Berlin Sans FB Demi" pitchFamily="34" charset="0"/>
              </a:rPr>
              <a:t>http://ochorvatsku.cz/clanky/velikonoce-v-chorvatsku-110.html</a:t>
            </a:r>
            <a:endParaRPr lang="cs-CZ" sz="1600" b="1" dirty="0" smtClean="0">
              <a:latin typeface="Berlin Sans FB Demi" pitchFamily="34" charset="0"/>
            </a:endParaRPr>
          </a:p>
          <a:p>
            <a:r>
              <a:rPr lang="en-US" sz="1600" b="1" dirty="0" smtClean="0">
                <a:latin typeface="Berlin Sans FB Demi" pitchFamily="34" charset="0"/>
              </a:rPr>
              <a:t>http://www.denik.cz/z_domova/vikend-prinese-letni-teploty-a-kuzi-nebezpecne-jarni-slunce-20120426.html</a:t>
            </a:r>
            <a:endParaRPr lang="cs-CZ" sz="1600" b="1" dirty="0" smtClean="0">
              <a:latin typeface="Berlin Sans FB Demi" pitchFamily="34" charset="0"/>
            </a:endParaRPr>
          </a:p>
          <a:p>
            <a:r>
              <a:rPr lang="en-US" sz="1600" b="1" dirty="0" smtClean="0">
                <a:latin typeface="Berlin Sans FB Demi" pitchFamily="34" charset="0"/>
              </a:rPr>
              <a:t>http://carodejka.txt.cz/clanky/64465/jaro</a:t>
            </a:r>
            <a:endParaRPr lang="cs-CZ" sz="1600" b="1" dirty="0" smtClean="0">
              <a:latin typeface="Berlin Sans FB Demi" pitchFamily="34" charset="0"/>
            </a:endParaRPr>
          </a:p>
          <a:p>
            <a:r>
              <a:rPr lang="en-US" sz="1600" b="1" dirty="0" smtClean="0">
                <a:latin typeface="Berlin Sans FB Demi" pitchFamily="34" charset="0"/>
              </a:rPr>
              <a:t>http://www.abcfirmy.cz/281inzerce+anglictina.html</a:t>
            </a:r>
            <a:endParaRPr lang="cs-CZ" sz="1600" b="1" dirty="0" smtClean="0">
              <a:latin typeface="Berlin Sans FB Demi" pitchFamily="34" charset="0"/>
            </a:endParaRPr>
          </a:p>
          <a:p>
            <a:r>
              <a:rPr lang="cs-CZ" sz="1600" b="1" dirty="0" smtClean="0">
                <a:latin typeface="Berlin Sans FB Demi" pitchFamily="34" charset="0"/>
              </a:rPr>
              <a:t>http://nymag.com/restaurants/features/58059/</a:t>
            </a:r>
          </a:p>
          <a:p>
            <a:r>
              <a:rPr lang="en-US" sz="1600" b="1" dirty="0" smtClean="0">
                <a:latin typeface="Berlin Sans FB Demi" pitchFamily="34" charset="0"/>
              </a:rPr>
              <a:t>http://www.novinky.cz/domaci/203801-je-slunovrat-zacina-astronomicke-leto.html</a:t>
            </a:r>
            <a:endParaRPr lang="cs-CZ" sz="1600" b="1" dirty="0" smtClean="0">
              <a:latin typeface="Berlin Sans FB Demi" pitchFamily="34" charset="0"/>
            </a:endParaRPr>
          </a:p>
          <a:p>
            <a:r>
              <a:rPr lang="en-US" sz="1600" b="1" dirty="0" smtClean="0">
                <a:latin typeface="Berlin Sans FB Demi" pitchFamily="34" charset="0"/>
              </a:rPr>
              <a:t>http://desktop-beauty.blogspot.cz/2010/07/rain-pictures-rain-wallpapers-rain.html</a:t>
            </a:r>
            <a:endParaRPr lang="cs-CZ" sz="1600" b="1" dirty="0" smtClean="0">
              <a:latin typeface="Berlin Sans FB Demi" pitchFamily="34" charset="0"/>
            </a:endParaRPr>
          </a:p>
          <a:p>
            <a:r>
              <a:rPr lang="en-US" sz="1600" b="1" dirty="0" smtClean="0">
                <a:latin typeface="Berlin Sans FB Demi" pitchFamily="34" charset="0"/>
              </a:rPr>
              <a:t>http://sarlotyzapisnik.wordpress.com/2011/10/10/</a:t>
            </a:r>
            <a:endParaRPr lang="cs-CZ" sz="1600" b="1" dirty="0" smtClean="0">
              <a:latin typeface="Berlin Sans FB Demi" pitchFamily="34" charset="0"/>
            </a:endParaRPr>
          </a:p>
          <a:p>
            <a:r>
              <a:rPr lang="en-US" sz="1600" b="1" dirty="0" smtClean="0">
                <a:latin typeface="Berlin Sans FB Demi" pitchFamily="34" charset="0"/>
              </a:rPr>
              <a:t>http://www.srubyservis.cz/aktuality-svatek-halloween---historie--tradice-a-svitici-dyne</a:t>
            </a:r>
            <a:endParaRPr lang="cs-CZ" sz="1600" b="1" dirty="0" smtClean="0">
              <a:latin typeface="Berlin Sans FB Demi" pitchFamily="34" charset="0"/>
            </a:endParaRPr>
          </a:p>
          <a:p>
            <a:r>
              <a:rPr lang="en-US" sz="1600" b="1" dirty="0" smtClean="0">
                <a:latin typeface="Berlin Sans FB Demi" pitchFamily="34" charset="0"/>
              </a:rPr>
              <a:t>http://www.xweather.org/snow</a:t>
            </a:r>
            <a:endParaRPr lang="cs-CZ" sz="1600" b="1" dirty="0" smtClean="0">
              <a:latin typeface="Berlin Sans FB Demi" pitchFamily="34" charset="0"/>
            </a:endParaRPr>
          </a:p>
          <a:p>
            <a:r>
              <a:rPr lang="cs-CZ" sz="1600" b="1" dirty="0" smtClean="0">
                <a:latin typeface="Berlin Sans FB Demi" pitchFamily="34" charset="0"/>
              </a:rPr>
              <a:t>http://www.puzzlehry.cz/puzzle-sn%C4%9Bhul%C3%A1ci-puzzle.html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285</Words>
  <Application>Microsoft Office PowerPoint</Application>
  <PresentationFormat>On-screen Show (4:3)</PresentationFormat>
  <Paragraphs>107</Paragraphs>
  <Slides>11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Slide 1</vt:lpstr>
      <vt:lpstr>Anotace</vt:lpstr>
      <vt:lpstr>Seasons</vt:lpstr>
      <vt:lpstr>Spring</vt:lpstr>
      <vt:lpstr>Summer</vt:lpstr>
      <vt:lpstr>Autumn</vt:lpstr>
      <vt:lpstr>Winter</vt:lpstr>
      <vt:lpstr>Napište do bublin roční období.</vt:lpstr>
      <vt:lpstr>Doplňte chybějící slova.  Věty přečtěte a přeložte. </vt:lpstr>
      <vt:lpstr>Vocabulary Spoj slovo s překladem.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2012-12-10T19:22:58Z</dcterms:created>
  <dcterms:modified xsi:type="dcterms:W3CDTF">2012-12-10T19:23:03Z</dcterms:modified>
</cp:coreProperties>
</file>