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73" r:id="rId3"/>
    <p:sldId id="274" r:id="rId4"/>
    <p:sldId id="258" r:id="rId5"/>
    <p:sldId id="276" r:id="rId6"/>
    <p:sldId id="277" r:id="rId7"/>
    <p:sldId id="278" r:id="rId8"/>
    <p:sldId id="279" r:id="rId9"/>
    <p:sldId id="271" r:id="rId10"/>
    <p:sldId id="272" r:id="rId11"/>
    <p:sldId id="266" r:id="rId12"/>
  </p:sldIdLst>
  <p:sldSz cx="9144000" cy="6858000" type="screen4x3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6" autoAdjust="0"/>
    <p:restoredTop sz="94660"/>
  </p:normalViewPr>
  <p:slideViewPr>
    <p:cSldViewPr>
      <p:cViewPr>
        <p:scale>
          <a:sx n="66" d="100"/>
          <a:sy n="66" d="100"/>
        </p:scale>
        <p:origin x="-486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b" anchorCtr="0" compatLnSpc="0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969B375-91A0-4B61-B463-FCE0F189ED59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Arial" pitchFamily="18"/>
              <a:ea typeface="Arial Unicode MS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3247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17"/>
            <a:ext cx="5345280" cy="4008958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998" y="5078522"/>
            <a:ext cx="6047640" cy="481104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/>
          <a:p>
            <a:pPr lvl="0"/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2" y="0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75FCABF5-2ED5-4B28-8828-F5153BE7672C}" type="slidenum">
              <a:rPr/>
              <a:pPr lvl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83004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5999" marR="0" lvl="0" indent="-215999" defTabSz="914400" rtl="0" fontAlgn="auto" hangingPunct="0">
      <a:lnSpc>
        <a:spcPct val="100000"/>
      </a:lnSpc>
      <a:spcBef>
        <a:spcPts val="0"/>
      </a:spcBef>
      <a:spcAft>
        <a:spcPts val="0"/>
      </a:spcAft>
      <a:buNone/>
      <a:tabLst/>
      <a:defRPr lang="cs-CZ" sz="2000" b="0" i="0" u="none" strike="noStrike" kern="1200" cap="none" spc="0" baseline="0">
        <a:solidFill>
          <a:srgbClr val="000000"/>
        </a:solidFill>
        <a:uFillTx/>
        <a:latin typeface="Arial" pitchFamily="18"/>
        <a:ea typeface="Arial Unicode MS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pPr marL="0" lvl="0" indent="0" algn="l" defTabSz="1042873" hangingPunct="1"/>
            <a:r>
              <a:rPr lang="cs-CZ"/>
              <a:t>Styl výše uvedené tabulky pro doplnění informací k materiálu si můžete zvolit sami. Důležité je dodržet náležitosti v ní uvedené.</a:t>
            </a:r>
          </a:p>
          <a:p>
            <a:pPr lvl="0"/>
            <a:endParaRPr lang="cs-CZ"/>
          </a:p>
        </p:txBody>
      </p:sp>
      <p:sp>
        <p:nvSpPr>
          <p:cNvPr id="4" name="Zástupný symbol pro číslo snímku 3"/>
          <p:cNvSpPr txBox="1"/>
          <p:nvPr/>
        </p:nvSpPr>
        <p:spPr>
          <a:xfrm>
            <a:off x="4278962" y="10157402"/>
            <a:ext cx="3280684" cy="53423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/>
          <a:lstStyle/>
          <a:p>
            <a: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3868E618-AAC1-4C14-B6FE-91998972C494}" type="slidenum">
              <a:rPr/>
              <a:pPr marL="0" marR="0" lvl="0" indent="0" algn="r" defTabSz="914400" rtl="0" fontAlgn="auto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1</a:t>
            </a:fld>
            <a:endParaRPr lang="cs-CZ" sz="1400" b="0" i="0" u="none" strike="noStrike" kern="1200" cap="none" spc="0" baseline="0">
              <a:solidFill>
                <a:srgbClr val="000000"/>
              </a:solidFill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0" y="812800"/>
            <a:ext cx="0" cy="0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1106488" y="812800"/>
            <a:ext cx="5345112" cy="4008438"/>
          </a:xfrm>
          <a:solidFill>
            <a:srgbClr val="4F81BD"/>
          </a:solidFill>
          <a:ln w="25557">
            <a:solidFill>
              <a:srgbClr val="385D8A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ctrTitle"/>
          </p:nvPr>
        </p:nvSpPr>
        <p:spPr>
          <a:xfrm>
            <a:off x="685800" y="2130478"/>
            <a:ext cx="7772400" cy="146987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Podnadpis 2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475"/>
          </a:xfrm>
        </p:spPr>
        <p:txBody>
          <a:bodyPr anchorCtr="1"/>
          <a:lstStyle>
            <a:lvl1pPr marL="0" indent="0" algn="ctr">
              <a:buNone/>
              <a:defRPr>
                <a:solidFill>
                  <a:srgbClr val="898989"/>
                </a:solidFill>
                <a:latin typeface="Calibri" pitchFamily="18"/>
              </a:defRPr>
            </a:lvl1pPr>
          </a:lstStyle>
          <a:p>
            <a:pPr lvl="0"/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5DE49E0-BBBD-433D-8744-CD602FA3E4ED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3F16C1-1C7D-4E22-B28F-3A27661C28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8229600" cy="4525923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4D1D5D-3149-4F21-A7D5-C733E9DF35D9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B83950-9A12-4A56-8706-62AB30BCB353}" type="slidenum">
              <a:rPr/>
              <a:pPr lvl="0"/>
              <a:t>‹#›</a:t>
            </a:fld>
            <a:endParaRPr lang="cs-CZ"/>
          </a:p>
        </p:txBody>
      </p:sp>
      <p:sp>
        <p:nvSpPr>
          <p:cNvPr id="7" name="Zástupný symbol pro obsah 6"/>
          <p:cNvSpPr txBox="1">
            <a:spLocks noGrp="1"/>
          </p:cNvSpPr>
          <p:nvPr>
            <p:ph idx="1"/>
          </p:nvPr>
        </p:nvSpPr>
        <p:spPr>
          <a:xfrm>
            <a:off x="457200" y="1604515"/>
            <a:ext cx="8229243" cy="4525923"/>
          </a:xfrm>
        </p:spPr>
        <p:txBody>
          <a:bodyPr lIns="0" tIns="0" rIns="0" bIns="0"/>
          <a:lstStyle>
            <a:lvl1pPr hangingPunct="0">
              <a:defRPr/>
            </a:lvl1pPr>
          </a:lstStyle>
          <a:p>
            <a:pPr lvl="0"/>
            <a:endParaRPr lang="cs-CZ"/>
          </a:p>
        </p:txBody>
      </p:sp>
    </p:spTree>
  </p:cSld>
  <p:clrMapOvr>
    <a:masterClrMapping/>
  </p:clrMapOvr>
  <p:transition/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722156" y="4406758"/>
            <a:ext cx="7772400" cy="1362236"/>
          </a:xfrm>
        </p:spPr>
        <p:txBody>
          <a:bodyPr anchor="t" anchorCtr="0"/>
          <a:lstStyle>
            <a:lvl1pPr algn="l">
              <a:defRPr sz="4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722156" y="2906639"/>
            <a:ext cx="7772400" cy="1500118"/>
          </a:xfrm>
        </p:spPr>
        <p:txBody>
          <a:bodyPr anchor="b"/>
          <a:lstStyle>
            <a:lvl1pPr marL="0" indent="0">
              <a:spcBef>
                <a:spcPts val="500"/>
              </a:spcBef>
              <a:buNone/>
              <a:defRPr sz="2000">
                <a:solidFill>
                  <a:srgbClr val="898989"/>
                </a:solidFill>
              </a:defRPr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BB2C9E8-7490-4B7F-9539-A5775F141249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EBD56ED-0BAA-49E0-97D4-AC0858C89E07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457200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648315" y="1600200"/>
            <a:ext cx="4038475" cy="4525923"/>
          </a:xfrm>
        </p:spPr>
        <p:txBody>
          <a:bodyPr anchor="t" anchorCtr="0"/>
          <a:lstStyle>
            <a:lvl1pPr marL="343082" indent="-343082" algn="l">
              <a:spcBef>
                <a:spcPts val="700"/>
              </a:spcBef>
              <a:buSzPct val="100000"/>
              <a:buFont typeface="Arial" pitchFamily="34"/>
              <a:buChar char="•"/>
              <a:defRPr sz="28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4404BD-7CC8-42C9-9EC3-C1FA6B8C5C54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408678-48CD-47C8-9807-B9716ABD4B5A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535039"/>
            <a:ext cx="4040276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 txBox="1">
            <a:spLocks noGrp="1"/>
          </p:cNvSpPr>
          <p:nvPr>
            <p:ph type="title" idx="4294967295"/>
          </p:nvPr>
        </p:nvSpPr>
        <p:spPr>
          <a:xfrm>
            <a:off x="457200" y="2174763"/>
            <a:ext cx="4040276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 txBox="1">
            <a:spLocks noGrp="1"/>
          </p:cNvSpPr>
          <p:nvPr>
            <p:ph type="body" idx="3"/>
          </p:nvPr>
        </p:nvSpPr>
        <p:spPr>
          <a:xfrm>
            <a:off x="4645078" y="1535039"/>
            <a:ext cx="4041721" cy="639723"/>
          </a:xfrm>
        </p:spPr>
        <p:txBody>
          <a:bodyPr anchor="b"/>
          <a:lstStyle>
            <a:lvl1pPr marL="0" indent="0">
              <a:spcBef>
                <a:spcPts val="600"/>
              </a:spcBef>
              <a:buNone/>
              <a:defRPr sz="2400" b="1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 txBox="1">
            <a:spLocks noGrp="1"/>
          </p:cNvSpPr>
          <p:nvPr>
            <p:ph type="title" idx="4294967295"/>
          </p:nvPr>
        </p:nvSpPr>
        <p:spPr>
          <a:xfrm>
            <a:off x="4645078" y="2174763"/>
            <a:ext cx="4041721" cy="3951360"/>
          </a:xfrm>
        </p:spPr>
        <p:txBody>
          <a:bodyPr anchor="t" anchorCtr="0"/>
          <a:lstStyle>
            <a:lvl1pPr marL="343082" indent="-343082" algn="l">
              <a:spcBef>
                <a:spcPts val="600"/>
              </a:spcBef>
              <a:buSzPct val="100000"/>
              <a:buFont typeface="Arial" pitchFamily="34"/>
              <a:buChar char="•"/>
              <a:defRPr sz="24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086B777-FA0B-4E62-824A-0763E79338CC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8" name="Zástupný symbol pro zápatí 7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9" name="Zástupný symbol pro číslo snímku 8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26B734-0F38-407B-BA82-3436DAF025CE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F47F808-6E57-4471-B096-5585CAB52406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1794A5A-43AE-45A4-A8D4-CC33CFA8F30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07DDF4E-4E65-4F26-930F-662977369148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3" name="Zástupný symbol pro zápatí 2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4" name="Zástupný symbol pro číslo snímku 3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FEFCD94-D1D6-4070-B076-D87175088B88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2884"/>
            <a:ext cx="3008156" cy="1162083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type="title" idx="4294967295"/>
          </p:nvPr>
        </p:nvSpPr>
        <p:spPr>
          <a:xfrm>
            <a:off x="3575157" y="272884"/>
            <a:ext cx="5111642" cy="5853238"/>
          </a:xfrm>
        </p:spPr>
        <p:txBody>
          <a:bodyPr anchor="t" anchorCtr="0"/>
          <a:lstStyle>
            <a:lvl1pPr marL="343082" indent="-343082" algn="l">
              <a:spcBef>
                <a:spcPts val="800"/>
              </a:spcBef>
              <a:buSzPct val="100000"/>
              <a:buFont typeface="Arial" pitchFamily="34"/>
              <a:buChar char="•"/>
              <a:defRPr sz="3200"/>
            </a:lvl1pPr>
          </a:lstStyle>
          <a:p>
            <a:pPr lvl="0"/>
            <a:r>
              <a:rPr lang="cs-CZ"/>
              <a:t>Kliknutím lze upravit styly předlohy textu.</a:t>
            </a:r>
            <a:br>
              <a:rPr lang="cs-CZ"/>
            </a:br>
            <a:r>
              <a:rPr lang="cs-CZ"/>
              <a:t>Druhá úroveň</a:t>
            </a:r>
            <a:br>
              <a:rPr lang="cs-CZ"/>
            </a:br>
            <a:r>
              <a:rPr lang="cs-CZ"/>
              <a:t>Třetí úroveň</a:t>
            </a:r>
            <a:br>
              <a:rPr lang="cs-CZ"/>
            </a:br>
            <a:r>
              <a:rPr lang="cs-CZ"/>
              <a:t>Čtvrtá úroveň</a:t>
            </a:r>
            <a:br>
              <a:rPr lang="cs-CZ"/>
            </a:br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457200" y="1434958"/>
            <a:ext cx="3008156" cy="46911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1AF448-70E9-43C3-AF7E-C8D51C1EC583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8BD6545-945A-4F45-B242-6816318E7B7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1792443" y="4800600"/>
            <a:ext cx="5486400" cy="566644"/>
          </a:xfrm>
        </p:spPr>
        <p:txBody>
          <a:bodyPr anchor="b" anchorCtr="0"/>
          <a:lstStyle>
            <a:lvl1pPr algn="l">
              <a:defRPr sz="2000" b="1"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 txBox="1">
            <a:spLocks noGrp="1"/>
          </p:cNvSpPr>
          <p:nvPr>
            <p:ph type="title" idx="4294967295"/>
          </p:nvPr>
        </p:nvSpPr>
        <p:spPr>
          <a:xfrm>
            <a:off x="1792443" y="612721"/>
            <a:ext cx="5486400" cy="4114800"/>
          </a:xfrm>
        </p:spPr>
        <p:txBody>
          <a:bodyPr anchor="t"/>
          <a:lstStyle>
            <a:lvl1pPr hangingPunct="0">
              <a:defRPr>
                <a:latin typeface="Arial" pitchFamily="18"/>
              </a:defRPr>
            </a:lvl1pPr>
          </a:lstStyle>
          <a:p>
            <a:pPr lvl="0"/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2"/>
          </p:nvPr>
        </p:nvSpPr>
        <p:spPr>
          <a:xfrm>
            <a:off x="1792443" y="5367244"/>
            <a:ext cx="5486400" cy="804955"/>
          </a:xfrm>
        </p:spPr>
        <p:txBody>
          <a:bodyPr/>
          <a:lstStyle>
            <a:lvl1pPr marL="0" indent="0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BE3FC89-5158-4DC9-95EB-52E38A5A78BC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5A1B15B-0C6D-4DA8-B484-4E1FE8D22F03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E91838B-A3AC-43DE-83ED-4D9E51A99D05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7426098-43A5-4296-89F0-31D48ED20585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 txBox="1">
            <a:spLocks noGrp="1"/>
          </p:cNvSpPr>
          <p:nvPr>
            <p:ph type="title" orient="vert"/>
          </p:nvPr>
        </p:nvSpPr>
        <p:spPr>
          <a:xfrm>
            <a:off x="6629400" y="274676"/>
            <a:ext cx="2057400" cy="5851437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 txBox="1">
            <a:spLocks noGrp="1"/>
          </p:cNvSpPr>
          <p:nvPr>
            <p:ph type="body" orient="vert" idx="1"/>
          </p:nvPr>
        </p:nvSpPr>
        <p:spPr>
          <a:xfrm>
            <a:off x="457200" y="274676"/>
            <a:ext cx="6019915" cy="5851437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BEADA67-A6EE-4E47-86CE-F14FB94F09D1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11CAB57-0EA0-4F68-8DB0-486603FF5A96}" type="slidenum">
              <a:rPr/>
              <a:pPr lvl="0"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20.12.2012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/>
          <a:p>
            <a:pPr lvl="0"/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2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457200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2629752-C00F-4E55-8200-D90BE4D8F7A2}" type="datetime1">
              <a:rPr lang="cs-CZ"/>
              <a:pPr lvl="0"/>
              <a:t>20.12.2012</a:t>
            </a:fld>
            <a:endParaRPr lang="cs-CZ"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124075" y="6356515"/>
            <a:ext cx="289547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/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6553084" y="6356515"/>
            <a:ext cx="2133715" cy="3650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/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cs-CZ" sz="1200" b="0" i="0" u="none" strike="noStrike" kern="1200" cap="none" spc="0" baseline="0">
                <a:solidFill>
                  <a:srgbClr val="898989"/>
                </a:solidFill>
                <a:uFillTx/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813969A5-9439-4194-BC25-502EA433F71A}" type="slidenum">
              <a:rPr/>
              <a:pPr lvl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xStyles>
    <p:titleStyle>
      <a:lvl1pPr marL="0" marR="0" lvl="0" indent="0" algn="ctr" defTabSz="914400" rtl="0" fontAlgn="auto" hangingPunct="1">
        <a:lnSpc>
          <a:spcPct val="100000"/>
        </a:lnSpc>
        <a:spcBef>
          <a:spcPts val="0"/>
        </a:spcBef>
        <a:spcAft>
          <a:spcPts val="0"/>
        </a:spcAft>
        <a:buSzPct val="45000"/>
        <a:buFont typeface="StarSymbol"/>
        <a:buChar char="●"/>
        <a:tabLst/>
        <a:defRPr lang="cs-CZ" sz="4400" b="0" i="0" u="none" strike="noStrike" kern="1200" cap="none" spc="0" baseline="0">
          <a:solidFill>
            <a:srgbClr val="000000"/>
          </a:solidFill>
          <a:uFillTx/>
          <a:latin typeface="Calibri" pitchFamily="18"/>
          <a:ea typeface="Arial Unicode MS" pitchFamily="2"/>
          <a:cs typeface="Mangal" pitchFamily="2"/>
        </a:defRPr>
      </a:lvl1pPr>
    </p:titleStyle>
    <p:bodyStyle>
      <a:lvl1pPr marL="431999" marR="0" lvl="0" indent="-323999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cs-CZ" sz="32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1pPr>
      <a:lvl2pPr marL="863998" marR="0" lvl="1" indent="-323999" algn="l" defTabSz="914400" rtl="0" fontAlgn="auto" hangingPunct="1">
        <a:lnSpc>
          <a:spcPct val="100000"/>
        </a:lnSpc>
        <a:spcBef>
          <a:spcPts val="0"/>
        </a:spcBef>
        <a:spcAft>
          <a:spcPts val="1135"/>
        </a:spcAft>
        <a:buSzPct val="45000"/>
        <a:buFont typeface="StarSymbol"/>
        <a:buChar char="●"/>
        <a:tabLst/>
        <a:defRPr lang="cs-CZ" sz="28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2pPr>
      <a:lvl3pPr marL="1295997" marR="0" lvl="2" indent="-287999" algn="l" defTabSz="914400" rtl="0" fontAlgn="auto" hangingPunct="1">
        <a:lnSpc>
          <a:spcPct val="100000"/>
        </a:lnSpc>
        <a:spcBef>
          <a:spcPts val="0"/>
        </a:spcBef>
        <a:spcAft>
          <a:spcPts val="850"/>
        </a:spcAft>
        <a:buSzPct val="75000"/>
        <a:buFont typeface="StarSymbol"/>
        <a:buChar char="–"/>
        <a:tabLst/>
        <a:defRPr lang="cs-CZ" sz="24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3pPr>
      <a:lvl4pPr marL="1727996" marR="0" lvl="3" indent="-215999" algn="l" defTabSz="914400" rtl="0" fontAlgn="auto" hangingPunct="1">
        <a:lnSpc>
          <a:spcPct val="100000"/>
        </a:lnSpc>
        <a:spcBef>
          <a:spcPts val="0"/>
        </a:spcBef>
        <a:spcAft>
          <a:spcPts val="565"/>
        </a:spcAft>
        <a:buSzPct val="45000"/>
        <a:buFont typeface="StarSymbol"/>
        <a:buChar char="●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4pPr>
      <a:lvl5pPr marL="2159995" marR="0" lvl="4" indent="-215999" algn="l" defTabSz="914400" rtl="0" fontAlgn="auto" hangingPunct="1">
        <a:lnSpc>
          <a:spcPct val="100000"/>
        </a:lnSpc>
        <a:spcBef>
          <a:spcPts val="0"/>
        </a:spcBef>
        <a:spcAft>
          <a:spcPts val="285"/>
        </a:spcAft>
        <a:buSzPct val="75000"/>
        <a:buFont typeface="StarSymbol"/>
        <a:buChar char="–"/>
        <a:tabLst/>
        <a:defRPr lang="cs-CZ" sz="2000" b="0" i="0" u="none" strike="noStrike" kern="1200" cap="none" spc="0" baseline="0">
          <a:solidFill>
            <a:srgbClr val="000000"/>
          </a:solidFill>
          <a:uFillTx/>
          <a:latin typeface="Arial" pitchFamily="18"/>
          <a:ea typeface="Arial Unicode MS" pitchFamily="2"/>
          <a:cs typeface="Mangal" pitchFamily="2"/>
        </a:defRPr>
      </a:lvl5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Diagram 3"/>
          <p:cNvGrpSpPr/>
          <p:nvPr/>
        </p:nvGrpSpPr>
        <p:grpSpPr>
          <a:xfrm>
            <a:off x="685800" y="908721"/>
            <a:ext cx="7702621" cy="2016224"/>
            <a:chOff x="685800" y="908721"/>
            <a:chExt cx="7702621" cy="2016224"/>
          </a:xfrm>
        </p:grpSpPr>
        <p:sp>
          <p:nvSpPr>
            <p:cNvPr id="3" name="Volný tvar 2"/>
            <p:cNvSpPr/>
            <p:nvPr/>
          </p:nvSpPr>
          <p:spPr>
            <a:xfrm>
              <a:off x="685800" y="908721"/>
              <a:ext cx="2016224" cy="201622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4" name="Volný tvar 3"/>
            <p:cNvSpPr/>
            <p:nvPr/>
          </p:nvSpPr>
          <p:spPr>
            <a:xfrm>
              <a:off x="1693907" y="908721"/>
              <a:ext cx="6694514" cy="20162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2016223"/>
                <a:gd name="f8" fmla="+- 0 0 -90"/>
                <a:gd name="f9" fmla="*/ f3 1 6694512"/>
                <a:gd name="f10" fmla="*/ f4 1 2016223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2016223"/>
                <a:gd name="f20" fmla="*/ 0 f16 1"/>
                <a:gd name="f21" fmla="*/ 0 f15 1"/>
                <a:gd name="f22" fmla="*/ 6694512 f16 1"/>
                <a:gd name="f23" fmla="*/ 2016223 f15 1"/>
                <a:gd name="f24" fmla="+- f17 0 f1"/>
                <a:gd name="f25" fmla="*/ f20 1 6694512"/>
                <a:gd name="f26" fmla="*/ f21 1 2016223"/>
                <a:gd name="f27" fmla="*/ f22 1 6694512"/>
                <a:gd name="f28" fmla="*/ f23 1 2016223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2016223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739344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NÁZEV ŠKOLY: Základní škola a Mateřská škola Nedvědice, okres Brno – venkov, příspěvková organizace </a:t>
              </a:r>
            </a:p>
          </p:txBody>
        </p:sp>
        <p:sp>
          <p:nvSpPr>
            <p:cNvPr id="5" name="Volný tvar 4"/>
            <p:cNvSpPr/>
            <p:nvPr/>
          </p:nvSpPr>
          <p:spPr>
            <a:xfrm>
              <a:off x="897501" y="1231312"/>
              <a:ext cx="1592811" cy="159281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6" name="Volný tvar 5"/>
            <p:cNvSpPr/>
            <p:nvPr/>
          </p:nvSpPr>
          <p:spPr>
            <a:xfrm>
              <a:off x="1693907" y="1231312"/>
              <a:ext cx="6694514" cy="15928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592816"/>
                <a:gd name="f8" fmla="+- 0 0 -90"/>
                <a:gd name="f9" fmla="*/ f3 1 6694512"/>
                <a:gd name="f10" fmla="*/ f4 1 1592816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592816"/>
                <a:gd name="f20" fmla="*/ 0 f16 1"/>
                <a:gd name="f21" fmla="*/ 0 f15 1"/>
                <a:gd name="f22" fmla="*/ 6694512 f16 1"/>
                <a:gd name="f23" fmla="*/ 1592816 f15 1"/>
                <a:gd name="f24" fmla="+- f17 0 f1"/>
                <a:gd name="f25" fmla="*/ f20 1 6694512"/>
                <a:gd name="f26" fmla="*/ f21 1 1592816"/>
                <a:gd name="f27" fmla="*/ f22 1 6694512"/>
                <a:gd name="f28" fmla="*/ f23 1 1592816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592816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131594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AUTOR: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Jiří </a:t>
              </a: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Toman </a:t>
              </a:r>
            </a:p>
          </p:txBody>
        </p:sp>
        <p:sp>
          <p:nvSpPr>
            <p:cNvPr id="7" name="Volný tvar 6"/>
            <p:cNvSpPr/>
            <p:nvPr/>
          </p:nvSpPr>
          <p:spPr>
            <a:xfrm>
              <a:off x="1109203" y="1553913"/>
              <a:ext cx="1169407" cy="1169407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8" name="Volný tvar 7"/>
            <p:cNvSpPr/>
            <p:nvPr/>
          </p:nvSpPr>
          <p:spPr>
            <a:xfrm>
              <a:off x="1693907" y="1553913"/>
              <a:ext cx="6694514" cy="11694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1169409"/>
                <a:gd name="f8" fmla="+- 0 0 -90"/>
                <a:gd name="f9" fmla="*/ f3 1 6694512"/>
                <a:gd name="f10" fmla="*/ f4 1 1169409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1169409"/>
                <a:gd name="f20" fmla="*/ 0 f16 1"/>
                <a:gd name="f21" fmla="*/ 0 f15 1"/>
                <a:gd name="f22" fmla="*/ 6694512 f16 1"/>
                <a:gd name="f23" fmla="*/ 1169409 f15 1"/>
                <a:gd name="f24" fmla="+- f17 0 f1"/>
                <a:gd name="f25" fmla="*/ f20 1 6694512"/>
                <a:gd name="f26" fmla="*/ f21 1 1169409"/>
                <a:gd name="f27" fmla="*/ f22 1 6694512"/>
                <a:gd name="f28" fmla="*/ f23 1 1169409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1169409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892536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 dirty="0">
                  <a:solidFill>
                    <a:srgbClr val="000000"/>
                  </a:solidFill>
                  <a:uFillTx/>
                  <a:latin typeface="Calibri"/>
                </a:rPr>
                <a:t>NÁZEV:  </a:t>
              </a:r>
              <a:r>
                <a:rPr lang="cs-CZ" sz="1200" b="0" i="0" u="none" strike="noStrike" kern="1200" cap="none" spc="0" baseline="0" dirty="0" smtClean="0">
                  <a:solidFill>
                    <a:srgbClr val="000000"/>
                  </a:solidFill>
                  <a:uFillTx/>
                  <a:latin typeface="Calibri"/>
                </a:rPr>
                <a:t>VY_32_INOVACE_06_10</a:t>
              </a:r>
              <a:r>
                <a:rPr lang="cs-CZ" sz="1200" b="0" i="0" u="none" strike="noStrike" kern="1200" cap="none" spc="0" dirty="0" smtClean="0">
                  <a:solidFill>
                    <a:srgbClr val="000000"/>
                  </a:solidFill>
                  <a:uFillTx/>
                  <a:latin typeface="Calibri"/>
                </a:rPr>
                <a:t> Síla a její měření</a:t>
              </a:r>
              <a:r>
                <a:rPr lang="cs-CZ" sz="1200" kern="0" dirty="0" smtClean="0">
                  <a:solidFill>
                    <a:srgbClr val="000000"/>
                  </a:solidFill>
                  <a:latin typeface="Calibri"/>
                </a:rPr>
                <a:t>-test</a:t>
              </a:r>
              <a:endParaRPr lang="cs-CZ" sz="1200" b="0" i="0" u="none" strike="noStrike" kern="1200" cap="none" spc="0" baseline="0" dirty="0">
                <a:solidFill>
                  <a:srgbClr val="000000"/>
                </a:solidFill>
                <a:uFillTx/>
                <a:latin typeface="Calibri"/>
              </a:endParaRPr>
            </a:p>
          </p:txBody>
        </p:sp>
        <p:sp>
          <p:nvSpPr>
            <p:cNvPr id="9" name="Volný tvar 8"/>
            <p:cNvSpPr/>
            <p:nvPr/>
          </p:nvSpPr>
          <p:spPr>
            <a:xfrm>
              <a:off x="1320905" y="1876504"/>
              <a:ext cx="746004" cy="746004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1693907" y="1876504"/>
              <a:ext cx="6694514" cy="7460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746002"/>
                <a:gd name="f8" fmla="+- 0 0 -90"/>
                <a:gd name="f9" fmla="*/ f3 1 6694512"/>
                <a:gd name="f10" fmla="*/ f4 1 746002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746002"/>
                <a:gd name="f20" fmla="*/ 0 f16 1"/>
                <a:gd name="f21" fmla="*/ 0 f15 1"/>
                <a:gd name="f22" fmla="*/ 6694512 f16 1"/>
                <a:gd name="f23" fmla="*/ 746002 f15 1"/>
                <a:gd name="f24" fmla="+- f17 0 f1"/>
                <a:gd name="f25" fmla="*/ f20 1 6694512"/>
                <a:gd name="f26" fmla="*/ f21 1 746002"/>
                <a:gd name="f27" fmla="*/ f22 1 6694512"/>
                <a:gd name="f28" fmla="*/ f23 1 746002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746002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69123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TEMA</a:t>
              </a:r>
              <a:r>
                <a:rPr lang="cs-CZ" sz="10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: Fyzika 6. a 7.roč.</a:t>
              </a:r>
            </a:p>
          </p:txBody>
        </p:sp>
        <p:sp>
          <p:nvSpPr>
            <p:cNvPr id="11" name="Volný tvar 10"/>
            <p:cNvSpPr/>
            <p:nvPr/>
          </p:nvSpPr>
          <p:spPr>
            <a:xfrm>
              <a:off x="1532616" y="2199104"/>
              <a:ext cx="322591" cy="322591"/>
            </a:xfrm>
            <a:custGeom>
              <a:avLst>
                <a:gd name="f11" fmla="val 0"/>
                <a:gd name="f12" fmla="val 180"/>
              </a:avLst>
              <a:gdLst>
                <a:gd name="f2" fmla="val 10800000"/>
                <a:gd name="f3" fmla="val 5400000"/>
                <a:gd name="f4" fmla="val 180"/>
                <a:gd name="f5" fmla="val w"/>
                <a:gd name="f6" fmla="val h"/>
                <a:gd name="f7" fmla="val ss"/>
                <a:gd name="f8" fmla="val 0"/>
                <a:gd name="f9" fmla="*/ 5419351 1 1725033"/>
                <a:gd name="f10" fmla="+- 0 0 1"/>
                <a:gd name="f11" fmla="val 0"/>
                <a:gd name="f12" fmla="val 180"/>
                <a:gd name="f13" fmla="abs f5"/>
                <a:gd name="f14" fmla="abs f6"/>
                <a:gd name="f15" fmla="abs f7"/>
                <a:gd name="f16" fmla="val f8"/>
                <a:gd name="f17" fmla="+- 2700000 f3 0"/>
                <a:gd name="f18" fmla="+- 0 0 f11"/>
                <a:gd name="f19" fmla="+- 0 0 f12"/>
                <a:gd name="f20" fmla="?: f13 f5 1"/>
                <a:gd name="f21" fmla="?: f14 f6 1"/>
                <a:gd name="f22" fmla="?: f15 f7 1"/>
                <a:gd name="f23" fmla="*/ f17 f9 1"/>
                <a:gd name="f24" fmla="*/ f18 f2 1"/>
                <a:gd name="f25" fmla="*/ f19 f2 1"/>
                <a:gd name="f26" fmla="*/ f20 1 21600"/>
                <a:gd name="f27" fmla="*/ f21 1 21600"/>
                <a:gd name="f28" fmla="*/ 21600 f20 1"/>
                <a:gd name="f29" fmla="*/ 21600 f21 1"/>
                <a:gd name="f30" fmla="*/ f23 1 f2"/>
                <a:gd name="f31" fmla="*/ f24 1 f4"/>
                <a:gd name="f32" fmla="*/ f25 1 f4"/>
                <a:gd name="f33" fmla="min f27 f26"/>
                <a:gd name="f34" fmla="*/ f28 1 f22"/>
                <a:gd name="f35" fmla="*/ f29 1 f22"/>
                <a:gd name="f36" fmla="+- 0 0 f30"/>
                <a:gd name="f37" fmla="+- f31 0 f3"/>
                <a:gd name="f38" fmla="+- f32 0 f3"/>
                <a:gd name="f39" fmla="val f34"/>
                <a:gd name="f40" fmla="val f35"/>
                <a:gd name="f41" fmla="+- 0 0 f36"/>
                <a:gd name="f42" fmla="+- 0 0 f37"/>
                <a:gd name="f43" fmla="+- 0 0 f38"/>
                <a:gd name="f44" fmla="+- f40 0 f16"/>
                <a:gd name="f45" fmla="+- f39 0 f16"/>
                <a:gd name="f46" fmla="val f42"/>
                <a:gd name="f47" fmla="val f43"/>
                <a:gd name="f48" fmla="*/ f41 f2 1"/>
                <a:gd name="f49" fmla="*/ f44 1 2"/>
                <a:gd name="f50" fmla="*/ f45 1 2"/>
                <a:gd name="f51" fmla="+- f47 0 f46"/>
                <a:gd name="f52" fmla="+- f46 f3 0"/>
                <a:gd name="f53" fmla="*/ f48 1 f9"/>
                <a:gd name="f54" fmla="+- f16 f49 0"/>
                <a:gd name="f55" fmla="+- f16 f50 0"/>
                <a:gd name="f56" fmla="+- f51 21600000 0"/>
                <a:gd name="f57" fmla="*/ f52 f9 1"/>
                <a:gd name="f58" fmla="+- f53 0 f3"/>
                <a:gd name="f59" fmla="*/ f50 f33 1"/>
                <a:gd name="f60" fmla="*/ f49 f33 1"/>
                <a:gd name="f61" fmla="?: f51 f51 f56"/>
                <a:gd name="f62" fmla="*/ f57 1 f2"/>
                <a:gd name="f63" fmla="cos 1 f58"/>
                <a:gd name="f64" fmla="sin 1 f58"/>
                <a:gd name="f65" fmla="*/ f55 f33 1"/>
                <a:gd name="f66" fmla="*/ f54 f33 1"/>
                <a:gd name="f67" fmla="+- 0 0 f62"/>
                <a:gd name="f68" fmla="+- 0 0 f63"/>
                <a:gd name="f69" fmla="+- 0 0 f64"/>
                <a:gd name="f70" fmla="+- 0 0 f67"/>
                <a:gd name="f71" fmla="+- 0 0 f68"/>
                <a:gd name="f72" fmla="+- 0 0 f69"/>
                <a:gd name="f73" fmla="*/ f70 f2 1"/>
                <a:gd name="f74" fmla="*/ f71 f50 1"/>
                <a:gd name="f75" fmla="*/ f72 f49 1"/>
                <a:gd name="f76" fmla="*/ f73 1 f9"/>
                <a:gd name="f77" fmla="+- f55 0 f74"/>
                <a:gd name="f78" fmla="+- f55 f74 0"/>
                <a:gd name="f79" fmla="+- f54 0 f75"/>
                <a:gd name="f80" fmla="+- f54 f75 0"/>
                <a:gd name="f81" fmla="+- f76 0 f3"/>
                <a:gd name="f82" fmla="*/ f77 f33 1"/>
                <a:gd name="f83" fmla="*/ f79 f33 1"/>
                <a:gd name="f84" fmla="*/ f78 f33 1"/>
                <a:gd name="f85" fmla="*/ f80 f33 1"/>
                <a:gd name="f86" fmla="sin 1 f81"/>
                <a:gd name="f87" fmla="cos 1 f81"/>
                <a:gd name="f88" fmla="+- 0 0 f86"/>
                <a:gd name="f89" fmla="+- 0 0 f87"/>
                <a:gd name="f90" fmla="+- 0 0 f88"/>
                <a:gd name="f91" fmla="+- 0 0 f89"/>
                <a:gd name="f92" fmla="*/ f90 f50 1"/>
                <a:gd name="f93" fmla="*/ f91 f49 1"/>
                <a:gd name="f94" fmla="+- 0 0 f93"/>
                <a:gd name="f95" fmla="+- 0 0 f92"/>
                <a:gd name="f96" fmla="+- 0 0 f94"/>
                <a:gd name="f97" fmla="+- 0 0 f95"/>
                <a:gd name="f98" fmla="at2 f96 f97"/>
                <a:gd name="f99" fmla="+- f98 f3 0"/>
                <a:gd name="f100" fmla="*/ f99 f9 1"/>
                <a:gd name="f101" fmla="*/ f100 1 f2"/>
                <a:gd name="f102" fmla="+- 0 0 f101"/>
                <a:gd name="f103" fmla="val f102"/>
                <a:gd name="f104" fmla="+- 0 0 f103"/>
                <a:gd name="f105" fmla="*/ f104 f2 1"/>
                <a:gd name="f106" fmla="*/ f105 1 f9"/>
                <a:gd name="f107" fmla="+- f106 0 f3"/>
                <a:gd name="f108" fmla="cos 1 f107"/>
                <a:gd name="f109" fmla="sin 1 f107"/>
                <a:gd name="f110" fmla="+- 0 0 f108"/>
                <a:gd name="f111" fmla="+- 0 0 f109"/>
                <a:gd name="f112" fmla="*/ f10 f110 1"/>
                <a:gd name="f113" fmla="*/ f10 f111 1"/>
                <a:gd name="f114" fmla="*/ f112 f50 1"/>
                <a:gd name="f115" fmla="*/ f113 f49 1"/>
                <a:gd name="f116" fmla="+- f55 f114 0"/>
                <a:gd name="f117" fmla="+- f54 f115 0"/>
                <a:gd name="f118" fmla="*/ f116 f33 1"/>
                <a:gd name="f119" fmla="*/ f117 f3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82" t="f83" r="f84" b="f85"/>
              <a:pathLst>
                <a:path>
                  <a:moveTo>
                    <a:pt x="f118" y="f119"/>
                  </a:moveTo>
                  <a:arcTo wR="f59" hR="f60" stAng="f46" swAng="f61"/>
                  <a:lnTo>
                    <a:pt x="f65" y="f66"/>
                  </a:lnTo>
                  <a:close/>
                </a:path>
              </a:pathLst>
            </a:custGeom>
            <a:solidFill>
              <a:srgbClr val="4F81BD"/>
            </a:solidFill>
            <a:ln w="25402">
              <a:solidFill>
                <a:srgbClr val="FFFFFF"/>
              </a:solidFill>
              <a:prstDash val="solid"/>
            </a:ln>
          </p:spPr>
          <p:txBody>
            <a:bodyPr lIns="0" tIns="0" rIns="0" bIns="0"/>
            <a:lstStyle/>
            <a:p>
              <a:endParaRPr lang="cs-CZ"/>
            </a:p>
          </p:txBody>
        </p:sp>
        <p:sp>
          <p:nvSpPr>
            <p:cNvPr id="12" name="Volný tvar 11"/>
            <p:cNvSpPr/>
            <p:nvPr/>
          </p:nvSpPr>
          <p:spPr>
            <a:xfrm>
              <a:off x="1677576" y="2195977"/>
              <a:ext cx="6694514" cy="3225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4512"/>
                <a:gd name="f7" fmla="val 322595"/>
                <a:gd name="f8" fmla="+- 0 0 -90"/>
                <a:gd name="f9" fmla="*/ f3 1 6694512"/>
                <a:gd name="f10" fmla="*/ f4 1 322595"/>
                <a:gd name="f11" fmla="val f5"/>
                <a:gd name="f12" fmla="val f6"/>
                <a:gd name="f13" fmla="val f7"/>
                <a:gd name="f14" fmla="*/ f8 f0 1"/>
                <a:gd name="f15" fmla="+- f13 0 f11"/>
                <a:gd name="f16" fmla="+- f12 0 f11"/>
                <a:gd name="f17" fmla="*/ f14 1 f2"/>
                <a:gd name="f18" fmla="*/ f16 1 6694512"/>
                <a:gd name="f19" fmla="*/ f15 1 322595"/>
                <a:gd name="f20" fmla="*/ 0 f16 1"/>
                <a:gd name="f21" fmla="*/ 0 f15 1"/>
                <a:gd name="f22" fmla="*/ 6694512 f16 1"/>
                <a:gd name="f23" fmla="*/ 322595 f15 1"/>
                <a:gd name="f24" fmla="+- f17 0 f1"/>
                <a:gd name="f25" fmla="*/ f20 1 6694512"/>
                <a:gd name="f26" fmla="*/ f21 1 322595"/>
                <a:gd name="f27" fmla="*/ f22 1 6694512"/>
                <a:gd name="f28" fmla="*/ f23 1 322595"/>
                <a:gd name="f29" fmla="*/ f11 1 f18"/>
                <a:gd name="f30" fmla="*/ f12 1 f18"/>
                <a:gd name="f31" fmla="*/ f11 1 f19"/>
                <a:gd name="f32" fmla="*/ f13 1 f19"/>
                <a:gd name="f33" fmla="*/ f25 1 f18"/>
                <a:gd name="f34" fmla="*/ f26 1 f19"/>
                <a:gd name="f35" fmla="*/ f27 1 f18"/>
                <a:gd name="f36" fmla="*/ f28 1 f19"/>
                <a:gd name="f37" fmla="*/ f29 f9 1"/>
                <a:gd name="f38" fmla="*/ f30 f9 1"/>
                <a:gd name="f39" fmla="*/ f32 f10 1"/>
                <a:gd name="f40" fmla="*/ f31 f10 1"/>
                <a:gd name="f41" fmla="*/ f33 f9 1"/>
                <a:gd name="f42" fmla="*/ f34 f10 1"/>
                <a:gd name="f43" fmla="*/ f35 f9 1"/>
                <a:gd name="f44" fmla="*/ f36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">
                  <a:pos x="f41" y="f42"/>
                </a:cxn>
                <a:cxn ang="f24">
                  <a:pos x="f43" y="f42"/>
                </a:cxn>
                <a:cxn ang="f24">
                  <a:pos x="f43" y="f44"/>
                </a:cxn>
                <a:cxn ang="f24">
                  <a:pos x="f41" y="f44"/>
                </a:cxn>
                <a:cxn ang="f24">
                  <a:pos x="f41" y="f42"/>
                </a:cxn>
              </a:cxnLst>
              <a:rect l="f37" t="f40" r="f38" b="f39"/>
              <a:pathLst>
                <a:path w="6694512" h="322595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FFFFFF">
                <a:alpha val="90000"/>
              </a:srgbClr>
            </a:solidFill>
            <a:ln w="25402">
              <a:solidFill>
                <a:srgbClr val="4F81BD"/>
              </a:solidFill>
              <a:prstDash val="solid"/>
            </a:ln>
          </p:spPr>
          <p:txBody>
            <a:bodyPr vert="horz" wrap="square" lIns="45720" tIns="45720" rIns="45720" bIns="45720" anchor="ctr" anchorCtr="0" compatLnSpc="1"/>
            <a:lstStyle/>
            <a:p>
              <a:pPr marL="0" marR="0" lvl="0" indent="0" algn="l" defTabSz="533396" rtl="0" fontAlgn="auto" hangingPunct="1">
                <a:lnSpc>
                  <a:spcPct val="90000"/>
                </a:lnSpc>
                <a:spcBef>
                  <a:spcPts val="0"/>
                </a:spcBef>
                <a:spcAft>
                  <a:spcPts val="50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r>
                <a:rPr lang="cs-CZ" sz="1200" b="0" i="0" u="none" strike="noStrike" kern="1200" cap="none" spc="0" baseline="0">
                  <a:solidFill>
                    <a:srgbClr val="000000"/>
                  </a:solidFill>
                  <a:uFillTx/>
                  <a:latin typeface="Calibri"/>
                </a:rPr>
                <a:t>ČÍSLO PROJEKTU: 2674/21/7.1.4/2011  </a:t>
              </a:r>
            </a:p>
          </p:txBody>
        </p:sp>
      </p:grpSp>
      <p:sp>
        <p:nvSpPr>
          <p:cNvPr id="13" name="Podnadpis 2"/>
          <p:cNvSpPr txBox="1">
            <a:spLocks noGrp="1"/>
          </p:cNvSpPr>
          <p:nvPr>
            <p:ph type="subTitle" idx="1"/>
          </p:nvPr>
        </p:nvSpPr>
        <p:spPr>
          <a:xfrm>
            <a:off x="767007" y="3717035"/>
            <a:ext cx="7776862" cy="1464567"/>
          </a:xfrm>
        </p:spPr>
        <p:txBody>
          <a:bodyPr/>
          <a:lstStyle/>
          <a:p>
            <a:endParaRPr lang="cs-CZ"/>
          </a:p>
        </p:txBody>
      </p:sp>
      <p:pic>
        <p:nvPicPr>
          <p:cNvPr id="14" name="Obrázek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5577" y="3717035"/>
            <a:ext cx="7848871" cy="151217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57200" y="274676"/>
            <a:ext cx="8229600" cy="805321"/>
          </a:xfrm>
        </p:spPr>
        <p:txBody>
          <a:bodyPr lIns="0" tIns="0" rIns="0" bIns="0"/>
          <a:lstStyle/>
          <a:p>
            <a:pPr lvl="0" hangingPunct="0">
              <a:buNone/>
            </a:pPr>
            <a:r>
              <a:rPr lang="cs-CZ" sz="2200" dirty="0">
                <a:solidFill>
                  <a:srgbClr val="0000FF"/>
                </a:solidFill>
                <a:latin typeface="Arial" pitchFamily="18"/>
              </a:rPr>
              <a:t>Anotace</a:t>
            </a: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z="2000" dirty="0"/>
              <a:t>Prezentace</a:t>
            </a:r>
            <a:r>
              <a:rPr lang="cs-CZ" sz="1400" dirty="0"/>
              <a:t> je určena pro žáky </a:t>
            </a:r>
            <a:r>
              <a:rPr lang="cs-CZ" sz="1400" dirty="0" smtClean="0"/>
              <a:t>7. </a:t>
            </a:r>
            <a:r>
              <a:rPr lang="cs-CZ" sz="1400" dirty="0"/>
              <a:t>ročníku. </a:t>
            </a:r>
            <a:r>
              <a:rPr lang="cs-CZ" sz="1400" dirty="0" smtClean="0"/>
              <a:t>Slouží ke společnému zopakování učiva s využitím interaktivní tabule, nebo lze tento materiál </a:t>
            </a:r>
            <a:r>
              <a:rPr lang="cs-CZ" sz="1400" dirty="0"/>
              <a:t> </a:t>
            </a:r>
            <a:r>
              <a:rPr lang="cs-CZ" sz="1400" dirty="0" smtClean="0"/>
              <a:t>použít  v tištěné podobě  jako pracovní list k samostatné práci </a:t>
            </a:r>
            <a:r>
              <a:rPr lang="cs-CZ" sz="1400" dirty="0" smtClean="0">
                <a:solidFill>
                  <a:schemeClr val="tx1"/>
                </a:solidFill>
              </a:rPr>
              <a:t>žáků</a:t>
            </a:r>
            <a:r>
              <a:rPr lang="cs-CZ" sz="1400" dirty="0">
                <a:solidFill>
                  <a:schemeClr val="tx1"/>
                </a:solidFill>
              </a:rPr>
              <a:t>.</a:t>
            </a:r>
          </a:p>
          <a:p>
            <a:pPr lvl="0"/>
            <a:r>
              <a:rPr lang="cs-CZ" sz="1400" dirty="0"/>
              <a:t>Autor : </a:t>
            </a:r>
            <a:r>
              <a:rPr lang="cs-CZ" sz="1400" dirty="0" smtClean="0"/>
              <a:t> </a:t>
            </a:r>
            <a:r>
              <a:rPr lang="cs-CZ" sz="1400" dirty="0"/>
              <a:t>Jiří Toman</a:t>
            </a:r>
          </a:p>
          <a:p>
            <a:pPr lvl="0"/>
            <a:r>
              <a:rPr lang="cs-CZ" sz="1400" dirty="0"/>
              <a:t>Jazyk : čeština</a:t>
            </a:r>
          </a:p>
          <a:p>
            <a:pPr lvl="0"/>
            <a:r>
              <a:rPr lang="cs-CZ" sz="1400" dirty="0"/>
              <a:t>Očekávaný výstup : </a:t>
            </a:r>
            <a:r>
              <a:rPr lang="cs-CZ" sz="1400" dirty="0">
                <a:solidFill>
                  <a:schemeClr val="tx1"/>
                </a:solidFill>
              </a:rPr>
              <a:t>žáci </a:t>
            </a:r>
            <a:r>
              <a:rPr lang="cs-CZ" sz="1400" dirty="0" smtClean="0">
                <a:solidFill>
                  <a:schemeClr val="tx1"/>
                </a:solidFill>
              </a:rPr>
              <a:t>si zopakují formou testu a odpovědí učivo na téma </a:t>
            </a:r>
            <a:r>
              <a:rPr lang="cs-CZ" sz="1400" dirty="0" smtClean="0">
                <a:solidFill>
                  <a:schemeClr val="tx1"/>
                </a:solidFill>
              </a:rPr>
              <a:t>SÍLA  </a:t>
            </a:r>
            <a:r>
              <a:rPr lang="cs-CZ" sz="1400" dirty="0" smtClean="0">
                <a:solidFill>
                  <a:schemeClr val="tx1"/>
                </a:solidFill>
              </a:rPr>
              <a:t>A JEJÍ MĚŘENÍ, SKLÁDÁNÍ SIL.  </a:t>
            </a:r>
            <a:endParaRPr lang="cs-CZ" sz="1400" dirty="0">
              <a:solidFill>
                <a:schemeClr val="tx1"/>
              </a:solidFill>
            </a:endParaRPr>
          </a:p>
          <a:p>
            <a:pPr lvl="0"/>
            <a:r>
              <a:rPr lang="cs-CZ" sz="1400" dirty="0"/>
              <a:t>Speciální potřeby : žádné</a:t>
            </a:r>
          </a:p>
          <a:p>
            <a:pPr lvl="0"/>
            <a:r>
              <a:rPr lang="cs-CZ" sz="1400" dirty="0"/>
              <a:t>Druh učebního materiálu : prezentace </a:t>
            </a:r>
            <a:r>
              <a:rPr lang="cs-CZ" sz="1400" dirty="0" smtClean="0"/>
              <a:t>- test</a:t>
            </a:r>
            <a:endParaRPr lang="cs-CZ" sz="1400" dirty="0"/>
          </a:p>
          <a:p>
            <a:pPr lvl="0"/>
            <a:r>
              <a:rPr lang="cs-CZ" sz="1400" dirty="0"/>
              <a:t>Cílová skupina : žák</a:t>
            </a:r>
          </a:p>
          <a:p>
            <a:pPr lvl="0"/>
            <a:r>
              <a:rPr lang="cs-CZ" sz="1400" dirty="0"/>
              <a:t>Stupeň a typ vzdělávání : základní vzdělávání 2. stupeň 1.období, věková skupina : 12- 13 let</a:t>
            </a:r>
          </a:p>
        </p:txBody>
      </p:sp>
    </p:spTree>
    <p:extLst>
      <p:ext uri="{BB962C8B-B14F-4D97-AF65-F5344CB8AC3E}">
        <p14:creationId xmlns:p14="http://schemas.microsoft.com/office/powerpoint/2010/main" xmlns="" val="35955337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Síla a její měření, skládání sil, test – List 1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AutoNum type="arabicPeriod"/>
            </a:pPr>
            <a:r>
              <a:rPr lang="cs-CZ" sz="1800" dirty="0" smtClean="0">
                <a:latin typeface="Calibri"/>
              </a:rPr>
              <a:t>    Základní jednotkou síly je :                                              A  kg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</a:t>
            </a:r>
            <a:r>
              <a:rPr lang="cs-CZ" sz="1800" smtClean="0">
                <a:latin typeface="Calibri"/>
              </a:rPr>
              <a:t>B </a:t>
            </a:r>
            <a:r>
              <a:rPr lang="cs-CZ" sz="1800" smtClean="0">
                <a:latin typeface="Calibri"/>
              </a:rPr>
              <a:t> m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C </a:t>
            </a:r>
            <a:r>
              <a:rPr lang="cs-CZ" sz="1800" dirty="0" smtClean="0">
                <a:latin typeface="Calibri"/>
              </a:rPr>
              <a:t> N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D  N/kg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AutoNum type="arabicPeriod" startAt="2"/>
            </a:pPr>
            <a:r>
              <a:rPr lang="cs-CZ" sz="1800" dirty="0" smtClean="0">
                <a:latin typeface="Calibri"/>
              </a:rPr>
              <a:t>     Urči velikost výslednice sil                               A  4 N, výsledná síla směřuje vlevo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znázorněných na obrázku                                B  30 N, výsledná síla směřuje vlevo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F₁ = 40 N       0   F₂ = 10 N                               C  50 N, výsledná síla směřuje vpravo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D  30 N, výsledná síla směřuje vpravo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AutoNum type="arabicPeriod" startAt="3"/>
            </a:pPr>
            <a:r>
              <a:rPr lang="cs-CZ" sz="1800" dirty="0" smtClean="0">
                <a:latin typeface="Calibri"/>
              </a:rPr>
              <a:t>    Na pružinu bylo zavěšeno závaží jisté                        A  zkrátí o polovinu své délky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hmotnosti, pružina se prodloužila o 2 cm.                B  prodlouží o 4 cm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Přidáme- li k němu ještě dvě závaží,                          C  prodlouží o 6 cm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každé o stejné hmotnosti, pružina se                         D neprodlouží se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cxnSp>
        <p:nvCxnSpPr>
          <p:cNvPr id="8" name="Přímá spojovací šipka 7"/>
          <p:cNvCxnSpPr/>
          <p:nvPr/>
        </p:nvCxnSpPr>
        <p:spPr>
          <a:xfrm>
            <a:off x="1187624" y="4581128"/>
            <a:ext cx="1800200" cy="0"/>
          </a:xfrm>
          <a:prstGeom prst="straightConnector1">
            <a:avLst/>
          </a:prstGeom>
          <a:ln w="1905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>
            <a:off x="2483768" y="4509120"/>
            <a:ext cx="0" cy="216024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Síla a její měření, skládání sil, test – List 2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4.       Ve  kterém obrázku je správně                         A                            B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znázorněna síla, kterou působí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kulička při dotyku na provázek ?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C                           D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5.    Na stole leží kniha o hmotnosti 0,6 kg.                      A  :  6 kg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Kniha působí na podložku silou :                                B  :  6 N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C  :  0,6 N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D  :  0,6 kg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grpSp>
        <p:nvGrpSpPr>
          <p:cNvPr id="33" name="Skupina 13"/>
          <p:cNvGrpSpPr/>
          <p:nvPr/>
        </p:nvGrpSpPr>
        <p:grpSpPr>
          <a:xfrm>
            <a:off x="5436096" y="1772816"/>
            <a:ext cx="1037403" cy="1244884"/>
            <a:chOff x="755576" y="764704"/>
            <a:chExt cx="1800200" cy="2160240"/>
          </a:xfrm>
        </p:grpSpPr>
        <p:sp>
          <p:nvSpPr>
            <p:cNvPr id="49" name="Krychle 3"/>
            <p:cNvSpPr/>
            <p:nvPr/>
          </p:nvSpPr>
          <p:spPr>
            <a:xfrm>
              <a:off x="755576" y="764704"/>
              <a:ext cx="1800200" cy="432048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0" name="Elipsa 4"/>
            <p:cNvSpPr/>
            <p:nvPr/>
          </p:nvSpPr>
          <p:spPr>
            <a:xfrm>
              <a:off x="1259632" y="2204864"/>
              <a:ext cx="720080" cy="72008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51" name="Přímá spojovací čára 50"/>
            <p:cNvCxnSpPr/>
            <p:nvPr/>
          </p:nvCxnSpPr>
          <p:spPr>
            <a:xfrm>
              <a:off x="1601670" y="1196752"/>
              <a:ext cx="18002" cy="10081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ovací šipka 51"/>
            <p:cNvCxnSpPr/>
            <p:nvPr/>
          </p:nvCxnSpPr>
          <p:spPr>
            <a:xfrm>
              <a:off x="1619672" y="2204864"/>
              <a:ext cx="0" cy="504056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4" name="Skupina 32"/>
          <p:cNvGrpSpPr/>
          <p:nvPr/>
        </p:nvGrpSpPr>
        <p:grpSpPr>
          <a:xfrm>
            <a:off x="6846965" y="3225181"/>
            <a:ext cx="1037403" cy="1452365"/>
            <a:chOff x="5148064" y="3717032"/>
            <a:chExt cx="1800200" cy="2520280"/>
          </a:xfrm>
        </p:grpSpPr>
        <p:sp>
          <p:nvSpPr>
            <p:cNvPr id="45" name="Krychle 44"/>
            <p:cNvSpPr/>
            <p:nvPr/>
          </p:nvSpPr>
          <p:spPr>
            <a:xfrm>
              <a:off x="5148064" y="3717032"/>
              <a:ext cx="1800200" cy="432048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6" name="Elipsa 45"/>
            <p:cNvSpPr/>
            <p:nvPr/>
          </p:nvSpPr>
          <p:spPr>
            <a:xfrm>
              <a:off x="5652120" y="5157192"/>
              <a:ext cx="720080" cy="72008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47" name="Přímá spojovací čára 46"/>
            <p:cNvCxnSpPr>
              <a:stCxn id="45" idx="3"/>
              <a:endCxn id="46" idx="0"/>
            </p:cNvCxnSpPr>
            <p:nvPr/>
          </p:nvCxnSpPr>
          <p:spPr>
            <a:xfrm>
              <a:off x="5994158" y="4149080"/>
              <a:ext cx="18002" cy="1008112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ovací šipka 47"/>
            <p:cNvCxnSpPr/>
            <p:nvPr/>
          </p:nvCxnSpPr>
          <p:spPr>
            <a:xfrm>
              <a:off x="6012160" y="5517232"/>
              <a:ext cx="0" cy="720080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Skupina 37"/>
          <p:cNvGrpSpPr/>
          <p:nvPr/>
        </p:nvGrpSpPr>
        <p:grpSpPr>
          <a:xfrm>
            <a:off x="5436096" y="3225181"/>
            <a:ext cx="1037403" cy="1244884"/>
            <a:chOff x="827584" y="3933056"/>
            <a:chExt cx="1800200" cy="2160240"/>
          </a:xfrm>
        </p:grpSpPr>
        <p:sp>
          <p:nvSpPr>
            <p:cNvPr id="37" name="Krychle 36"/>
            <p:cNvSpPr/>
            <p:nvPr/>
          </p:nvSpPr>
          <p:spPr>
            <a:xfrm>
              <a:off x="827584" y="3933056"/>
              <a:ext cx="1800200" cy="432048"/>
            </a:xfrm>
            <a:prstGeom prst="cub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8" name="Elipsa 37"/>
            <p:cNvSpPr/>
            <p:nvPr/>
          </p:nvSpPr>
          <p:spPr>
            <a:xfrm>
              <a:off x="1331640" y="5373216"/>
              <a:ext cx="720080" cy="720080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solidFill>
                <a:schemeClr val="tx1"/>
              </a:solidFill>
            </a:ln>
            <a:effectLst>
              <a:innerShdw blurRad="63500" dist="508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9" name="Přímá spojovací čára 38"/>
            <p:cNvCxnSpPr>
              <a:stCxn id="37" idx="3"/>
            </p:cNvCxnSpPr>
            <p:nvPr/>
          </p:nvCxnSpPr>
          <p:spPr>
            <a:xfrm>
              <a:off x="1673678" y="4365104"/>
              <a:ext cx="18002" cy="5760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ovací šipka 39"/>
            <p:cNvCxnSpPr>
              <a:stCxn id="38" idx="0"/>
            </p:cNvCxnSpPr>
            <p:nvPr/>
          </p:nvCxnSpPr>
          <p:spPr>
            <a:xfrm flipV="1">
              <a:off x="1691680" y="4941168"/>
              <a:ext cx="0" cy="432048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Skupina 104"/>
          <p:cNvGrpSpPr/>
          <p:nvPr/>
        </p:nvGrpSpPr>
        <p:grpSpPr>
          <a:xfrm>
            <a:off x="6846965" y="1772816"/>
            <a:ext cx="1037403" cy="1244884"/>
            <a:chOff x="6846965" y="1772816"/>
            <a:chExt cx="1037403" cy="1244884"/>
          </a:xfrm>
        </p:grpSpPr>
        <p:grpSp>
          <p:nvGrpSpPr>
            <p:cNvPr id="104" name="Skupina 103"/>
            <p:cNvGrpSpPr/>
            <p:nvPr/>
          </p:nvGrpSpPr>
          <p:grpSpPr>
            <a:xfrm>
              <a:off x="6846965" y="1772816"/>
              <a:ext cx="1037403" cy="1244884"/>
              <a:chOff x="6846965" y="1772816"/>
              <a:chExt cx="1037403" cy="1244884"/>
            </a:xfrm>
          </p:grpSpPr>
          <p:sp>
            <p:nvSpPr>
              <p:cNvPr id="41" name="Krychle 40"/>
              <p:cNvSpPr/>
              <p:nvPr/>
            </p:nvSpPr>
            <p:spPr>
              <a:xfrm>
                <a:off x="6846965" y="1772816"/>
                <a:ext cx="1037403" cy="248977"/>
              </a:xfrm>
              <a:prstGeom prst="cube">
                <a:avLst/>
              </a:prstGeom>
              <a:solidFill>
                <a:srgbClr val="FFFF00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2" name="Elipsa 41"/>
              <p:cNvSpPr/>
              <p:nvPr/>
            </p:nvSpPr>
            <p:spPr>
              <a:xfrm>
                <a:off x="7137438" y="2602739"/>
                <a:ext cx="414961" cy="414961"/>
              </a:xfrm>
              <a:prstGeom prst="ellipse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solidFill>
                  <a:schemeClr val="tx1"/>
                </a:solidFill>
              </a:ln>
              <a:effectLst>
                <a:innerShdw blurRad="63500" dist="508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43" name="Přímá spojovací čára 42"/>
              <p:cNvCxnSpPr>
                <a:stCxn id="41" idx="3"/>
                <a:endCxn id="42" idx="0"/>
              </p:cNvCxnSpPr>
              <p:nvPr/>
            </p:nvCxnSpPr>
            <p:spPr>
              <a:xfrm>
                <a:off x="7334544" y="2021793"/>
                <a:ext cx="10374" cy="580946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03" name="Přímá spojovací šipka 102"/>
            <p:cNvCxnSpPr/>
            <p:nvPr/>
          </p:nvCxnSpPr>
          <p:spPr>
            <a:xfrm flipV="1">
              <a:off x="7344019" y="2617864"/>
              <a:ext cx="0" cy="216024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Síla a její měření, skládání sil, test – List 3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6.       Ve  kterém obrázku je správně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znázorněna síla, kterou působí                     A                               B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těleso při dotyku na podložku?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C                              D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7.    V témže bodě tělesa působí dvě síly                                                  A  :  4 N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F₁ = 4 N, F₂ = 7 N  stejného směru v téže                                         B  :   7 N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přímce. Výslednice sil je                                                                      C  :  11 N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              D  :  13 N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grpSp>
        <p:nvGrpSpPr>
          <p:cNvPr id="75" name="Skupina 74"/>
          <p:cNvGrpSpPr/>
          <p:nvPr/>
        </p:nvGrpSpPr>
        <p:grpSpPr>
          <a:xfrm>
            <a:off x="5148064" y="3053146"/>
            <a:ext cx="1472032" cy="699383"/>
            <a:chOff x="5148064" y="3053146"/>
            <a:chExt cx="1472032" cy="699383"/>
          </a:xfrm>
        </p:grpSpPr>
        <p:grpSp>
          <p:nvGrpSpPr>
            <p:cNvPr id="70" name="Skupina 69"/>
            <p:cNvGrpSpPr/>
            <p:nvPr/>
          </p:nvGrpSpPr>
          <p:grpSpPr>
            <a:xfrm>
              <a:off x="5148064" y="3053146"/>
              <a:ext cx="1472032" cy="452224"/>
              <a:chOff x="5148064" y="3053146"/>
              <a:chExt cx="1472032" cy="452224"/>
            </a:xfrm>
          </p:grpSpPr>
          <p:cxnSp>
            <p:nvCxnSpPr>
              <p:cNvPr id="66" name="Přímá spojovací čára 65"/>
              <p:cNvCxnSpPr/>
              <p:nvPr/>
            </p:nvCxnSpPr>
            <p:spPr>
              <a:xfrm>
                <a:off x="5148064" y="3495082"/>
                <a:ext cx="1472032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Obdélník 66"/>
              <p:cNvSpPr/>
              <p:nvPr/>
            </p:nvSpPr>
            <p:spPr>
              <a:xfrm>
                <a:off x="5503382" y="3053146"/>
                <a:ext cx="812156" cy="398616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8" name="TextovéPole 67"/>
              <p:cNvSpPr txBox="1"/>
              <p:nvPr/>
            </p:nvSpPr>
            <p:spPr>
              <a:xfrm>
                <a:off x="5909460" y="3096466"/>
                <a:ext cx="253799" cy="40890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F</a:t>
                </a:r>
                <a:endParaRPr lang="cs-CZ" dirty="0"/>
              </a:p>
            </p:txBody>
          </p:sp>
        </p:grpSp>
        <p:grpSp>
          <p:nvGrpSpPr>
            <p:cNvPr id="74" name="Skupina 73"/>
            <p:cNvGrpSpPr/>
            <p:nvPr/>
          </p:nvGrpSpPr>
          <p:grpSpPr>
            <a:xfrm>
              <a:off x="5882204" y="3196662"/>
              <a:ext cx="50760" cy="555867"/>
              <a:chOff x="5882204" y="3196662"/>
              <a:chExt cx="50760" cy="555867"/>
            </a:xfrm>
          </p:grpSpPr>
          <p:cxnSp>
            <p:nvCxnSpPr>
              <p:cNvPr id="64" name="Přímá spojovací šipka 63"/>
              <p:cNvCxnSpPr/>
              <p:nvPr/>
            </p:nvCxnSpPr>
            <p:spPr>
              <a:xfrm>
                <a:off x="5909461" y="3207832"/>
                <a:ext cx="0" cy="544697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5" name="Vývojový diagram: spojka 64"/>
              <p:cNvSpPr/>
              <p:nvPr/>
            </p:nvSpPr>
            <p:spPr>
              <a:xfrm flipH="1" flipV="1">
                <a:off x="5882204" y="3196662"/>
                <a:ext cx="50760" cy="79723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69" name="Skupina 68"/>
          <p:cNvGrpSpPr/>
          <p:nvPr/>
        </p:nvGrpSpPr>
        <p:grpSpPr>
          <a:xfrm>
            <a:off x="6772376" y="3053149"/>
            <a:ext cx="1472032" cy="951915"/>
            <a:chOff x="6772376" y="3053149"/>
            <a:chExt cx="1472032" cy="951915"/>
          </a:xfrm>
        </p:grpSpPr>
        <p:cxnSp>
          <p:nvCxnSpPr>
            <p:cNvPr id="58" name="Přímá spojovací šipka 57"/>
            <p:cNvCxnSpPr/>
            <p:nvPr/>
          </p:nvCxnSpPr>
          <p:spPr>
            <a:xfrm>
              <a:off x="7533772" y="3460368"/>
              <a:ext cx="0" cy="544696"/>
            </a:xfrm>
            <a:prstGeom prst="straightConnector1">
              <a:avLst/>
            </a:prstGeom>
            <a:ln w="2857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>
              <a:off x="6772376" y="3495085"/>
              <a:ext cx="1472032" cy="0"/>
            </a:xfrm>
            <a:prstGeom prst="line">
              <a:avLst/>
            </a:prstGeom>
            <a:ln w="5715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Obdélník 59"/>
            <p:cNvSpPr/>
            <p:nvPr/>
          </p:nvSpPr>
          <p:spPr>
            <a:xfrm>
              <a:off x="7127694" y="3053149"/>
              <a:ext cx="812156" cy="398615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1" name="TextovéPole 60"/>
            <p:cNvSpPr txBox="1"/>
            <p:nvPr/>
          </p:nvSpPr>
          <p:spPr>
            <a:xfrm>
              <a:off x="7533769" y="3526722"/>
              <a:ext cx="253799" cy="4089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F</a:t>
              </a:r>
              <a:endParaRPr lang="cs-CZ" dirty="0"/>
            </a:p>
          </p:txBody>
        </p:sp>
        <p:sp>
          <p:nvSpPr>
            <p:cNvPr id="62" name="Vývojový diagram: spojka 61"/>
            <p:cNvSpPr/>
            <p:nvPr/>
          </p:nvSpPr>
          <p:spPr>
            <a:xfrm flipH="1" flipV="1">
              <a:off x="7508121" y="3364479"/>
              <a:ext cx="50760" cy="79723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77" name="Skupina 76"/>
          <p:cNvGrpSpPr/>
          <p:nvPr/>
        </p:nvGrpSpPr>
        <p:grpSpPr>
          <a:xfrm>
            <a:off x="5148065" y="1777579"/>
            <a:ext cx="1472032" cy="633022"/>
            <a:chOff x="5148065" y="1777579"/>
            <a:chExt cx="1472032" cy="633022"/>
          </a:xfrm>
        </p:grpSpPr>
        <p:grpSp>
          <p:nvGrpSpPr>
            <p:cNvPr id="71" name="Skupina 70"/>
            <p:cNvGrpSpPr/>
            <p:nvPr/>
          </p:nvGrpSpPr>
          <p:grpSpPr>
            <a:xfrm>
              <a:off x="5148065" y="1932262"/>
              <a:ext cx="1472032" cy="478339"/>
              <a:chOff x="5148065" y="1932262"/>
              <a:chExt cx="1472032" cy="478339"/>
            </a:xfrm>
          </p:grpSpPr>
          <p:sp>
            <p:nvSpPr>
              <p:cNvPr id="55" name="Obdélník 54"/>
              <p:cNvSpPr/>
              <p:nvPr/>
            </p:nvSpPr>
            <p:spPr>
              <a:xfrm>
                <a:off x="5503383" y="1968665"/>
                <a:ext cx="812156" cy="398616"/>
              </a:xfrm>
              <a:prstGeom prst="rect">
                <a:avLst/>
              </a:prstGeom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56" name="Přímá spojovací čára 55"/>
              <p:cNvCxnSpPr/>
              <p:nvPr/>
            </p:nvCxnSpPr>
            <p:spPr>
              <a:xfrm>
                <a:off x="5148065" y="2410601"/>
                <a:ext cx="1472032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7" name="TextovéPole 56"/>
              <p:cNvSpPr txBox="1"/>
              <p:nvPr/>
            </p:nvSpPr>
            <p:spPr>
              <a:xfrm>
                <a:off x="5909461" y="1932262"/>
                <a:ext cx="253799" cy="4089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F</a:t>
                </a:r>
                <a:endParaRPr lang="cs-CZ" dirty="0"/>
              </a:p>
            </p:txBody>
          </p:sp>
        </p:grpSp>
        <p:grpSp>
          <p:nvGrpSpPr>
            <p:cNvPr id="76" name="Skupina 75"/>
            <p:cNvGrpSpPr/>
            <p:nvPr/>
          </p:nvGrpSpPr>
          <p:grpSpPr>
            <a:xfrm>
              <a:off x="5881999" y="1777579"/>
              <a:ext cx="50760" cy="589702"/>
              <a:chOff x="5881999" y="1777579"/>
              <a:chExt cx="50760" cy="589702"/>
            </a:xfrm>
          </p:grpSpPr>
          <p:cxnSp>
            <p:nvCxnSpPr>
              <p:cNvPr id="53" name="Přímá spojovací šipka 52"/>
              <p:cNvCxnSpPr>
                <a:stCxn id="55" idx="2"/>
              </p:cNvCxnSpPr>
              <p:nvPr/>
            </p:nvCxnSpPr>
            <p:spPr>
              <a:xfrm flipV="1">
                <a:off x="5909461" y="1777579"/>
                <a:ext cx="0" cy="589702"/>
              </a:xfrm>
              <a:prstGeom prst="straightConnector1">
                <a:avLst/>
              </a:prstGeom>
              <a:ln w="2857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4" name="Vývojový diagram: spojka 53"/>
              <p:cNvSpPr/>
              <p:nvPr/>
            </p:nvSpPr>
            <p:spPr>
              <a:xfrm flipH="1" flipV="1">
                <a:off x="5881999" y="2285926"/>
                <a:ext cx="50760" cy="79723"/>
              </a:xfrm>
              <a:prstGeom prst="flowChartConnector">
                <a:avLst/>
              </a:prstGeom>
              <a:solidFill>
                <a:srgbClr val="FF0000"/>
              </a:solidFill>
              <a:ln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</p:grpSp>
      <p:grpSp>
        <p:nvGrpSpPr>
          <p:cNvPr id="78" name="Skupina 77"/>
          <p:cNvGrpSpPr/>
          <p:nvPr/>
        </p:nvGrpSpPr>
        <p:grpSpPr>
          <a:xfrm>
            <a:off x="6772377" y="1932261"/>
            <a:ext cx="1472032" cy="691881"/>
            <a:chOff x="6772377" y="1932261"/>
            <a:chExt cx="1472032" cy="691881"/>
          </a:xfrm>
        </p:grpSpPr>
        <p:grpSp>
          <p:nvGrpSpPr>
            <p:cNvPr id="73" name="Skupina 72"/>
            <p:cNvGrpSpPr/>
            <p:nvPr/>
          </p:nvGrpSpPr>
          <p:grpSpPr>
            <a:xfrm>
              <a:off x="6772377" y="1938274"/>
              <a:ext cx="1472032" cy="685868"/>
              <a:chOff x="6772377" y="1938274"/>
              <a:chExt cx="1472032" cy="685868"/>
            </a:xfrm>
          </p:grpSpPr>
          <p:cxnSp>
            <p:nvCxnSpPr>
              <p:cNvPr id="33" name="Přímá spojovací čára 32"/>
              <p:cNvCxnSpPr/>
              <p:nvPr/>
            </p:nvCxnSpPr>
            <p:spPr>
              <a:xfrm>
                <a:off x="6772377" y="2380210"/>
                <a:ext cx="1472032" cy="0"/>
              </a:xfrm>
              <a:prstGeom prst="line">
                <a:avLst/>
              </a:prstGeom>
              <a:ln w="57150">
                <a:solidFill>
                  <a:schemeClr val="tx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2" name="Skupina 71"/>
              <p:cNvGrpSpPr/>
              <p:nvPr/>
            </p:nvGrpSpPr>
            <p:grpSpPr>
              <a:xfrm>
                <a:off x="7127695" y="1938274"/>
                <a:ext cx="812156" cy="685868"/>
                <a:chOff x="7127695" y="1938274"/>
                <a:chExt cx="812156" cy="685868"/>
              </a:xfrm>
            </p:grpSpPr>
            <p:sp>
              <p:nvSpPr>
                <p:cNvPr id="35" name="Obdélník 34"/>
                <p:cNvSpPr/>
                <p:nvPr/>
              </p:nvSpPr>
              <p:spPr>
                <a:xfrm>
                  <a:off x="7127695" y="1938274"/>
                  <a:ext cx="812156" cy="398616"/>
                </a:xfrm>
                <a:prstGeom prst="rect">
                  <a:avLst/>
                </a:prstGeom>
                <a:solidFill>
                  <a:schemeClr val="accent2">
                    <a:lumMod val="40000"/>
                    <a:lumOff val="6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cxnSp>
              <p:nvCxnSpPr>
                <p:cNvPr id="36" name="Přímá spojovací šipka 35"/>
                <p:cNvCxnSpPr>
                  <a:stCxn id="35" idx="0"/>
                </p:cNvCxnSpPr>
                <p:nvPr/>
              </p:nvCxnSpPr>
              <p:spPr>
                <a:xfrm>
                  <a:off x="7533773" y="1938274"/>
                  <a:ext cx="0" cy="685868"/>
                </a:xfrm>
                <a:prstGeom prst="straightConnector1">
                  <a:avLst/>
                </a:prstGeom>
                <a:ln w="28575">
                  <a:solidFill>
                    <a:srgbClr val="FF0000"/>
                  </a:solidFill>
                  <a:tailEnd type="arrow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  <p:sp>
            <p:nvSpPr>
              <p:cNvPr id="32" name="TextovéPole 31"/>
              <p:cNvSpPr txBox="1"/>
              <p:nvPr/>
            </p:nvSpPr>
            <p:spPr>
              <a:xfrm>
                <a:off x="7533773" y="1981594"/>
                <a:ext cx="253799" cy="40890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F</a:t>
                </a:r>
                <a:endParaRPr lang="cs-CZ" dirty="0"/>
              </a:p>
            </p:txBody>
          </p:sp>
        </p:grpSp>
        <p:sp>
          <p:nvSpPr>
            <p:cNvPr id="30" name="Vývojový diagram: spojka 29"/>
            <p:cNvSpPr/>
            <p:nvPr/>
          </p:nvSpPr>
          <p:spPr>
            <a:xfrm flipH="1" flipV="1">
              <a:off x="7506482" y="1932261"/>
              <a:ext cx="50760" cy="79723"/>
            </a:xfrm>
            <a:prstGeom prst="flowChartConnector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Síla a její měření, skládání sil, test – List 4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       Nabídka odpovědí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600" b="1" u="sng" dirty="0" smtClean="0">
              <a:latin typeface="Calibri"/>
            </a:endParaRP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8.    V  témže bodě tělesa působí dvě síly                          A  :  0 N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na stejné nositelce :  F₁ = 45,8 </a:t>
            </a:r>
            <a:r>
              <a:rPr lang="cs-CZ" sz="1800" dirty="0" err="1" smtClean="0">
                <a:latin typeface="Calibri"/>
              </a:rPr>
              <a:t>kN</a:t>
            </a:r>
            <a:r>
              <a:rPr lang="cs-CZ" sz="1800" dirty="0" smtClean="0">
                <a:latin typeface="Calibri"/>
              </a:rPr>
              <a:t>                               B  :  45845,8 N a působí vpravo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směrem  doprava, F₂ = 45,8 N směrem                      C  :  45845,8 N a působí vlevo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doleva. Výslednice je                                                    D  : 45754,2 N a působí vpravo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9.     Ve kterém případě je znázorněna síla                       A  -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o velikosti 15 N (1 cm  =  5 N )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přímce. Výslednice sil je                                              B -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C  -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D  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grpSp>
        <p:nvGrpSpPr>
          <p:cNvPr id="42" name="Skupina 41"/>
          <p:cNvGrpSpPr/>
          <p:nvPr/>
        </p:nvGrpSpPr>
        <p:grpSpPr>
          <a:xfrm>
            <a:off x="3165181" y="4096124"/>
            <a:ext cx="144016" cy="72008"/>
            <a:chOff x="3131840" y="3717032"/>
            <a:chExt cx="144016" cy="72008"/>
          </a:xfrm>
        </p:grpSpPr>
        <p:cxnSp>
          <p:nvCxnSpPr>
            <p:cNvPr id="39" name="Přímá spojovací čára 38"/>
            <p:cNvCxnSpPr/>
            <p:nvPr/>
          </p:nvCxnSpPr>
          <p:spPr>
            <a:xfrm flipV="1">
              <a:off x="3131840" y="3717032"/>
              <a:ext cx="72008" cy="7200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čára 40"/>
            <p:cNvCxnSpPr/>
            <p:nvPr/>
          </p:nvCxnSpPr>
          <p:spPr>
            <a:xfrm>
              <a:off x="3203848" y="3717032"/>
              <a:ext cx="72008" cy="7200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6" name="Přímá spojovací šipka 45"/>
          <p:cNvCxnSpPr/>
          <p:nvPr/>
        </p:nvCxnSpPr>
        <p:spPr>
          <a:xfrm flipH="1">
            <a:off x="6084168" y="4077072"/>
            <a:ext cx="2016224" cy="50405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Přímá spojovací šipka 48"/>
          <p:cNvCxnSpPr/>
          <p:nvPr/>
        </p:nvCxnSpPr>
        <p:spPr>
          <a:xfrm flipV="1">
            <a:off x="6228184" y="3717032"/>
            <a:ext cx="1368152" cy="7200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Přímá spojovací šipka 50"/>
          <p:cNvCxnSpPr/>
          <p:nvPr/>
        </p:nvCxnSpPr>
        <p:spPr>
          <a:xfrm flipH="1" flipV="1">
            <a:off x="6156176" y="5085184"/>
            <a:ext cx="792088" cy="432048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Přímá spojovací šipka 62"/>
          <p:cNvCxnSpPr/>
          <p:nvPr/>
        </p:nvCxnSpPr>
        <p:spPr>
          <a:xfrm flipV="1">
            <a:off x="6300192" y="5229200"/>
            <a:ext cx="1656184" cy="86409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Síla a její měření, skládání sil, test – List 4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</a:t>
            </a:r>
            <a:r>
              <a:rPr lang="cs-CZ" sz="1600" b="1" u="sng" dirty="0" smtClean="0">
                <a:latin typeface="Calibri"/>
              </a:rPr>
              <a:t>č.       Zadání                                                                                     Nabídka </a:t>
            </a:r>
            <a:r>
              <a:rPr lang="cs-CZ" sz="1600" b="1" u="sng" dirty="0" smtClean="0">
                <a:latin typeface="Calibri"/>
              </a:rPr>
              <a:t>odpovědí</a:t>
            </a:r>
            <a:endParaRPr lang="cs-CZ" sz="1600" b="1" u="sng" dirty="0" smtClean="0">
              <a:latin typeface="Calibri"/>
            </a:endParaRP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10.    Na nitích jsou zavěšena závaží.                                   </a:t>
            </a:r>
            <a:r>
              <a:rPr lang="cs-CZ" sz="1800" dirty="0" smtClean="0">
                <a:latin typeface="Calibri"/>
              </a:rPr>
              <a:t>             </a:t>
            </a:r>
            <a:r>
              <a:rPr lang="cs-CZ" sz="1800" dirty="0" smtClean="0">
                <a:latin typeface="Calibri"/>
              </a:rPr>
              <a:t>A  :  5 N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Jak velikou silou je napínána nit v bodě X ?               </a:t>
            </a:r>
            <a:r>
              <a:rPr lang="cs-CZ" sz="1800" dirty="0" smtClean="0">
                <a:latin typeface="Calibri"/>
              </a:rPr>
              <a:t>           </a:t>
            </a:r>
            <a:r>
              <a:rPr lang="cs-CZ" sz="1800" dirty="0" smtClean="0">
                <a:latin typeface="Calibri"/>
              </a:rPr>
              <a:t>B  :   24 N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                                                   </a:t>
            </a:r>
            <a:r>
              <a:rPr lang="cs-CZ" sz="1800" dirty="0" smtClean="0">
                <a:latin typeface="Calibri"/>
              </a:rPr>
              <a:t>C  </a:t>
            </a:r>
            <a:r>
              <a:rPr lang="cs-CZ" sz="1800" dirty="0" smtClean="0">
                <a:latin typeface="Calibri"/>
              </a:rPr>
              <a:t>:   29 N         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           </a:t>
            </a:r>
            <a:r>
              <a:rPr lang="cs-CZ" sz="1800" dirty="0" smtClean="0">
                <a:latin typeface="Calibri"/>
              </a:rPr>
              <a:t>D  :   34 N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</a:t>
            </a:r>
            <a:r>
              <a:rPr lang="cs-CZ" sz="1800" dirty="0" smtClean="0">
                <a:latin typeface="Calibri"/>
              </a:rPr>
              <a:t>5 </a:t>
            </a:r>
            <a:r>
              <a:rPr lang="cs-CZ" sz="1800" dirty="0" smtClean="0">
                <a:latin typeface="Calibri"/>
              </a:rPr>
              <a:t>N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X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15 N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6 N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8 N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   </a:t>
            </a:r>
            <a:endParaRPr lang="cs-CZ" sz="36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sp>
        <p:nvSpPr>
          <p:cNvPr id="11" name="Krychle 10"/>
          <p:cNvSpPr/>
          <p:nvPr/>
        </p:nvSpPr>
        <p:spPr>
          <a:xfrm>
            <a:off x="2051720" y="2492896"/>
            <a:ext cx="945868" cy="227008"/>
          </a:xfrm>
          <a:prstGeom prst="cub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3" name="Přímá spojovací čára 12"/>
          <p:cNvCxnSpPr/>
          <p:nvPr/>
        </p:nvCxnSpPr>
        <p:spPr>
          <a:xfrm flipH="1">
            <a:off x="2483768" y="2708920"/>
            <a:ext cx="12510" cy="421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Plechovka 13"/>
          <p:cNvSpPr/>
          <p:nvPr/>
        </p:nvSpPr>
        <p:spPr>
          <a:xfrm>
            <a:off x="2339752" y="2852936"/>
            <a:ext cx="360040" cy="360040"/>
          </a:xfrm>
          <a:prstGeom prst="can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Plechovka 14"/>
          <p:cNvSpPr/>
          <p:nvPr/>
        </p:nvSpPr>
        <p:spPr>
          <a:xfrm>
            <a:off x="2339752" y="3717032"/>
            <a:ext cx="360040" cy="576064"/>
          </a:xfrm>
          <a:prstGeom prst="can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Plechovka 15"/>
          <p:cNvSpPr/>
          <p:nvPr/>
        </p:nvSpPr>
        <p:spPr>
          <a:xfrm>
            <a:off x="2339752" y="4437112"/>
            <a:ext cx="360040" cy="360040"/>
          </a:xfrm>
          <a:prstGeom prst="can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Plechovka 16"/>
          <p:cNvSpPr/>
          <p:nvPr/>
        </p:nvSpPr>
        <p:spPr>
          <a:xfrm>
            <a:off x="2339752" y="5157192"/>
            <a:ext cx="360040" cy="360040"/>
          </a:xfrm>
          <a:prstGeom prst="can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9" name="Přímá spojovací čára 18"/>
          <p:cNvCxnSpPr>
            <a:stCxn id="14" idx="3"/>
            <a:endCxn id="15" idx="1"/>
          </p:cNvCxnSpPr>
          <p:nvPr/>
        </p:nvCxnSpPr>
        <p:spPr>
          <a:xfrm>
            <a:off x="2519772" y="3212976"/>
            <a:ext cx="0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>
            <a:stCxn id="15" idx="3"/>
            <a:endCxn id="16" idx="1"/>
          </p:cNvCxnSpPr>
          <p:nvPr/>
        </p:nvCxnSpPr>
        <p:spPr>
          <a:xfrm>
            <a:off x="2519772" y="4293096"/>
            <a:ext cx="0" cy="1440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ovací čára 22"/>
          <p:cNvCxnSpPr>
            <a:stCxn id="16" idx="3"/>
            <a:endCxn id="17" idx="1"/>
          </p:cNvCxnSpPr>
          <p:nvPr/>
        </p:nvCxnSpPr>
        <p:spPr>
          <a:xfrm>
            <a:off x="2519772" y="4797152"/>
            <a:ext cx="0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Vývojový diagram: spojka 34"/>
          <p:cNvSpPr/>
          <p:nvPr/>
        </p:nvSpPr>
        <p:spPr>
          <a:xfrm>
            <a:off x="2483768" y="3429000"/>
            <a:ext cx="72008" cy="72008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0000FF"/>
                </a:solidFill>
              </a:rPr>
              <a:t>Síla a její měření, skládání sil, test – List </a:t>
            </a:r>
            <a:r>
              <a:rPr lang="cs-CZ" sz="2000" b="1" u="sng" dirty="0" smtClean="0">
                <a:solidFill>
                  <a:srgbClr val="0000FF"/>
                </a:solidFill>
              </a:rPr>
              <a:t>5 </a:t>
            </a:r>
            <a:endParaRPr lang="cs-CZ" sz="2000" b="1" u="sng" dirty="0">
              <a:solidFill>
                <a:srgbClr val="0000FF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539552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600" b="1" u="sng" dirty="0" smtClean="0">
                <a:latin typeface="Calibri"/>
              </a:rPr>
              <a:t>Úkol č.       Zadání                                                                              </a:t>
            </a:r>
            <a:r>
              <a:rPr lang="cs-CZ" sz="1600" b="1" u="sng" dirty="0" smtClean="0">
                <a:latin typeface="Calibri"/>
              </a:rPr>
              <a:t>             </a:t>
            </a:r>
            <a:r>
              <a:rPr lang="cs-CZ" sz="1600" b="1" u="sng" dirty="0" smtClean="0">
                <a:latin typeface="Calibri"/>
              </a:rPr>
              <a:t>Nabídka odpovědí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11.    V témže bodě A tělesa působí současně                                A  :  11 N</a:t>
            </a:r>
            <a:endParaRPr lang="cs-CZ" sz="18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</a:t>
            </a:r>
            <a:r>
              <a:rPr lang="cs-CZ" sz="1800" dirty="0" smtClean="0">
                <a:latin typeface="Calibri"/>
              </a:rPr>
              <a:t>v jedné přímce síly </a:t>
            </a:r>
            <a:r>
              <a:rPr lang="cs-CZ" sz="1800" dirty="0" smtClean="0">
                <a:latin typeface="Calibri"/>
              </a:rPr>
              <a:t>:  </a:t>
            </a:r>
            <a:r>
              <a:rPr lang="cs-CZ" sz="1800" dirty="0" smtClean="0">
                <a:latin typeface="Calibri"/>
              </a:rPr>
              <a:t>F</a:t>
            </a:r>
            <a:r>
              <a:rPr lang="cs-CZ" sz="1800" dirty="0" smtClean="0">
                <a:latin typeface="Calibri"/>
              </a:rPr>
              <a:t>₁ = 3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N </a:t>
            </a:r>
            <a:r>
              <a:rPr lang="cs-CZ" sz="1800" dirty="0" smtClean="0">
                <a:latin typeface="Calibri"/>
              </a:rPr>
              <a:t>, F</a:t>
            </a:r>
            <a:r>
              <a:rPr lang="cs-CZ" sz="1800" dirty="0" smtClean="0">
                <a:latin typeface="Calibri"/>
              </a:rPr>
              <a:t>₂ = </a:t>
            </a:r>
            <a:r>
              <a:rPr lang="cs-CZ" sz="1800" dirty="0" smtClean="0">
                <a:latin typeface="Calibri"/>
              </a:rPr>
              <a:t>2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N,                                 B  :    1 N                                                      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</a:t>
            </a:r>
            <a:r>
              <a:rPr lang="cs-CZ" sz="1800" dirty="0" smtClean="0">
                <a:latin typeface="Calibri"/>
              </a:rPr>
              <a:t>F₃ = 6 N. </a:t>
            </a:r>
            <a:r>
              <a:rPr lang="cs-CZ" sz="1800" dirty="0" smtClean="0">
                <a:latin typeface="Calibri"/>
              </a:rPr>
              <a:t>Síly F₁ </a:t>
            </a:r>
            <a:r>
              <a:rPr lang="cs-CZ" sz="1800" dirty="0" smtClean="0">
                <a:latin typeface="Calibri"/>
              </a:rPr>
              <a:t>a F₂ mají stejný směr,                                     </a:t>
            </a:r>
            <a:r>
              <a:rPr lang="cs-CZ" sz="1800" dirty="0" smtClean="0">
                <a:latin typeface="Calibri"/>
              </a:rPr>
              <a:t>C </a:t>
            </a:r>
            <a:r>
              <a:rPr lang="cs-CZ" sz="1800" dirty="0" smtClean="0">
                <a:latin typeface="Calibri"/>
              </a:rPr>
              <a:t>  :   5 N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síla F₃ </a:t>
            </a:r>
            <a:r>
              <a:rPr lang="cs-CZ" sz="1800" dirty="0" smtClean="0">
                <a:latin typeface="Calibri"/>
              </a:rPr>
              <a:t> má vzhledem k nim směr opačný.                              D   :   7 N                                       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Velikost výsledné síly F je :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12.     Urči směr ( graficky) a velikost               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</a:t>
            </a:r>
            <a:r>
              <a:rPr lang="cs-CZ" sz="1800" dirty="0" smtClean="0">
                <a:latin typeface="Calibri"/>
              </a:rPr>
              <a:t>výsledné síly F.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 (</a:t>
            </a:r>
            <a:r>
              <a:rPr lang="cs-CZ" sz="1800" dirty="0" smtClean="0">
                <a:latin typeface="Calibri"/>
              </a:rPr>
              <a:t>1 cm  =  10 N )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                                             F =  …………………………   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                                                                </a:t>
            </a:r>
            <a:r>
              <a:rPr lang="cs-CZ" sz="1800" dirty="0" smtClean="0">
                <a:latin typeface="Calibri"/>
              </a:rPr>
              <a:t>F</a:t>
            </a:r>
            <a:r>
              <a:rPr lang="cs-CZ" sz="1800" dirty="0" smtClean="0">
                <a:latin typeface="Calibri"/>
              </a:rPr>
              <a:t>₂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                                    </a:t>
            </a:r>
            <a:r>
              <a:rPr lang="cs-CZ" sz="1800" dirty="0" smtClean="0">
                <a:latin typeface="Calibri"/>
              </a:rPr>
              <a:t>F₁     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------------------------------------------------------------------------------------------------------------------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3426433" y="4096124"/>
            <a:ext cx="144016" cy="72008"/>
            <a:chOff x="3131840" y="3717032"/>
            <a:chExt cx="144016" cy="72008"/>
          </a:xfrm>
        </p:grpSpPr>
        <p:cxnSp>
          <p:nvCxnSpPr>
            <p:cNvPr id="12" name="Přímá spojovací čára 11"/>
            <p:cNvCxnSpPr/>
            <p:nvPr/>
          </p:nvCxnSpPr>
          <p:spPr>
            <a:xfrm flipV="1">
              <a:off x="3131840" y="3717032"/>
              <a:ext cx="72008" cy="7200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>
              <a:off x="3203848" y="3717032"/>
              <a:ext cx="72008" cy="72008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" name="Přímá spojovací šipka 14"/>
          <p:cNvCxnSpPr/>
          <p:nvPr/>
        </p:nvCxnSpPr>
        <p:spPr>
          <a:xfrm flipH="1">
            <a:off x="2267744" y="5877272"/>
            <a:ext cx="259228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 flipH="1" flipV="1">
            <a:off x="3635896" y="4725144"/>
            <a:ext cx="1224136" cy="115212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dirty="0" smtClean="0">
                <a:solidFill>
                  <a:srgbClr val="FF0000"/>
                </a:solidFill>
              </a:rPr>
              <a:t>Síla a její měření, skládání </a:t>
            </a:r>
            <a:r>
              <a:rPr lang="cs-CZ" sz="2000" b="1" u="sng" dirty="0" smtClean="0">
                <a:solidFill>
                  <a:srgbClr val="FF0000"/>
                </a:solidFill>
              </a:rPr>
              <a:t>sil</a:t>
            </a:r>
            <a:r>
              <a:rPr lang="cs-CZ" sz="2000" b="1" u="sng" dirty="0" smtClean="0">
                <a:solidFill>
                  <a:srgbClr val="FF0000"/>
                </a:solidFill>
              </a:rPr>
              <a:t> </a:t>
            </a:r>
            <a:r>
              <a:rPr lang="cs-CZ" sz="2000" b="1" u="sng" dirty="0" smtClean="0">
                <a:solidFill>
                  <a:srgbClr val="FF0000"/>
                </a:solidFill>
              </a:rPr>
              <a:t>- test – řešení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1052736"/>
            <a:ext cx="8229600" cy="5616624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b="1" u="sng" dirty="0" smtClean="0">
                <a:latin typeface="Calibri"/>
              </a:rPr>
              <a:t>Úkol    Správná odpověď                                                                  </a:t>
            </a:r>
          </a:p>
          <a:p>
            <a:pPr marL="457200" lvl="0" indent="-45720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1.     </a:t>
            </a:r>
            <a:r>
              <a:rPr lang="cs-CZ" sz="1800" b="1" dirty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 b.                                                                    </a:t>
            </a:r>
            <a:endParaRPr lang="cs-CZ" sz="1800" b="1" u="sng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2.   </a:t>
            </a:r>
            <a:r>
              <a:rPr lang="cs-CZ" sz="1800" b="1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1 </a:t>
            </a:r>
            <a:r>
              <a:rPr lang="cs-CZ" sz="1800" dirty="0" smtClean="0">
                <a:latin typeface="Calibri"/>
              </a:rPr>
              <a:t>b.                                                                    </a:t>
            </a:r>
            <a:endParaRPr lang="cs-CZ" sz="1800" dirty="0" smtClean="0">
              <a:solidFill>
                <a:srgbClr val="00B0F0"/>
              </a:solidFill>
              <a:latin typeface="Calibri"/>
            </a:endParaRPr>
          </a:p>
          <a:p>
            <a:pPr marL="343082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3.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b. </a:t>
            </a:r>
            <a:r>
              <a:rPr lang="cs-CZ" sz="1800" dirty="0" smtClean="0">
                <a:latin typeface="Calibri"/>
              </a:rPr>
              <a:t>    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4.   </a:t>
            </a:r>
            <a:r>
              <a:rPr lang="cs-CZ" sz="1800" b="1" dirty="0" smtClean="0">
                <a:latin typeface="Calibri"/>
              </a:rPr>
              <a:t> A   </a:t>
            </a:r>
            <a:r>
              <a:rPr lang="cs-CZ" sz="1800" dirty="0" smtClean="0">
                <a:latin typeface="Calibri"/>
              </a:rPr>
              <a:t>1 b.</a:t>
            </a:r>
            <a:r>
              <a:rPr lang="cs-CZ" sz="1800" b="1" dirty="0" smtClean="0">
                <a:latin typeface="Calibri"/>
              </a:rPr>
              <a:t>            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5.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 b.</a:t>
            </a:r>
            <a:r>
              <a:rPr lang="cs-CZ" sz="1800" b="1" dirty="0" smtClean="0">
                <a:latin typeface="Calibri"/>
              </a:rPr>
              <a:t>         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6.    </a:t>
            </a:r>
            <a:r>
              <a:rPr lang="cs-CZ" sz="1800" b="1" dirty="0" smtClean="0">
                <a:latin typeface="Calibri"/>
              </a:rPr>
              <a:t>D</a:t>
            </a:r>
            <a:r>
              <a:rPr lang="cs-CZ" sz="1800" b="1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 b.</a:t>
            </a:r>
            <a:r>
              <a:rPr lang="cs-CZ" sz="1800" b="1" dirty="0" smtClean="0">
                <a:latin typeface="Calibri"/>
              </a:rPr>
              <a:t>                                                  </a:t>
            </a:r>
            <a:endParaRPr lang="cs-CZ" sz="1800" b="1" dirty="0" smtClean="0">
              <a:solidFill>
                <a:srgbClr val="00B0F0"/>
              </a:solidFill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7. 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b.</a:t>
            </a:r>
            <a:r>
              <a:rPr lang="cs-CZ" sz="1800" b="1" dirty="0" smtClean="0">
                <a:latin typeface="Calibri"/>
              </a:rPr>
              <a:t>  </a:t>
            </a:r>
            <a:endParaRPr lang="cs-CZ" sz="1800" dirty="0" smtClean="0"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8. 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b="1" dirty="0" smtClean="0">
                <a:latin typeface="Calibri"/>
              </a:rPr>
              <a:t>D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dirty="0" smtClean="0">
                <a:latin typeface="Calibri"/>
              </a:rPr>
              <a:t>1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b.  </a:t>
            </a:r>
            <a:r>
              <a:rPr lang="cs-CZ" sz="1800" dirty="0" smtClean="0">
                <a:latin typeface="Calibri"/>
              </a:rPr>
              <a:t>          </a:t>
            </a:r>
            <a:endParaRPr lang="cs-CZ" sz="18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</a:t>
            </a:r>
            <a:r>
              <a:rPr lang="cs-CZ" sz="1800" dirty="0" smtClean="0">
                <a:latin typeface="Calibri"/>
              </a:rPr>
              <a:t>  </a:t>
            </a:r>
            <a:r>
              <a:rPr lang="cs-CZ" sz="1800" dirty="0" smtClean="0">
                <a:latin typeface="Calibri"/>
              </a:rPr>
              <a:t>9.  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 1 </a:t>
            </a:r>
            <a:r>
              <a:rPr lang="cs-CZ" sz="1800" dirty="0" smtClean="0">
                <a:latin typeface="Calibri"/>
              </a:rPr>
              <a:t>b.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10. </a:t>
            </a:r>
            <a:r>
              <a:rPr lang="cs-CZ" sz="1800" dirty="0" smtClean="0">
                <a:latin typeface="Calibri"/>
              </a:rPr>
              <a:t>   </a:t>
            </a:r>
            <a:r>
              <a:rPr lang="cs-CZ" sz="1800" b="1" dirty="0" smtClean="0">
                <a:latin typeface="Calibri"/>
              </a:rPr>
              <a:t>C</a:t>
            </a:r>
            <a:r>
              <a:rPr lang="cs-CZ" sz="1800" dirty="0" smtClean="0">
                <a:latin typeface="Calibri"/>
              </a:rPr>
              <a:t>     1 b.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11.  </a:t>
            </a:r>
            <a:r>
              <a:rPr lang="cs-CZ" sz="1800" dirty="0" smtClean="0">
                <a:latin typeface="Calibri"/>
              </a:rPr>
              <a:t>  </a:t>
            </a:r>
            <a:r>
              <a:rPr lang="cs-CZ" sz="1800" b="1" dirty="0" smtClean="0">
                <a:latin typeface="Calibri"/>
              </a:rPr>
              <a:t>B</a:t>
            </a:r>
            <a:r>
              <a:rPr lang="cs-CZ" sz="1800" dirty="0" smtClean="0">
                <a:latin typeface="Calibri"/>
              </a:rPr>
              <a:t>     </a:t>
            </a:r>
            <a:r>
              <a:rPr lang="cs-CZ" sz="1800" dirty="0" smtClean="0">
                <a:latin typeface="Calibri"/>
              </a:rPr>
              <a:t>1 b.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</a:t>
            </a:r>
            <a:r>
              <a:rPr lang="cs-CZ" sz="1800" dirty="0" smtClean="0">
                <a:latin typeface="Calibri"/>
              </a:rPr>
              <a:t>12.  </a:t>
            </a:r>
            <a:r>
              <a:rPr lang="cs-CZ" sz="1800" dirty="0" smtClean="0">
                <a:latin typeface="Calibri"/>
              </a:rPr>
              <a:t> 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     </a:t>
            </a:r>
            <a:r>
              <a:rPr lang="cs-CZ" sz="1800" dirty="0" smtClean="0">
                <a:latin typeface="Calibri"/>
              </a:rPr>
              <a:t>2</a:t>
            </a:r>
            <a:r>
              <a:rPr lang="cs-CZ" sz="1800" dirty="0" smtClean="0">
                <a:latin typeface="Calibri"/>
              </a:rPr>
              <a:t> </a:t>
            </a:r>
            <a:r>
              <a:rPr lang="cs-CZ" sz="1800" dirty="0" smtClean="0">
                <a:latin typeface="Calibri"/>
              </a:rPr>
              <a:t>b.      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1800" dirty="0" smtClean="0">
                <a:latin typeface="Calibri"/>
              </a:rPr>
              <a:t>                 </a:t>
            </a:r>
            <a:r>
              <a:rPr lang="cs-CZ" sz="2000" dirty="0" smtClean="0">
                <a:latin typeface="Calibri"/>
              </a:rPr>
              <a:t>                                                 </a:t>
            </a:r>
            <a:endParaRPr lang="cs-CZ" sz="2000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90235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>
          <a:xfrm>
            <a:off x="410401" y="296997"/>
            <a:ext cx="8229600" cy="827747"/>
          </a:xfrm>
        </p:spPr>
        <p:txBody>
          <a:bodyPr/>
          <a:lstStyle/>
          <a:p>
            <a:pPr lvl="0">
              <a:buNone/>
            </a:pPr>
            <a:r>
              <a:rPr lang="cs-CZ" sz="2000" b="1" u="sng" smtClean="0">
                <a:solidFill>
                  <a:srgbClr val="FF0000"/>
                </a:solidFill>
              </a:rPr>
              <a:t>Měření délky a hmotnosti tělesa </a:t>
            </a:r>
            <a:r>
              <a:rPr lang="cs-CZ" sz="2000" b="1" u="sng" dirty="0" smtClean="0">
                <a:solidFill>
                  <a:srgbClr val="FF0000"/>
                </a:solidFill>
              </a:rPr>
              <a:t>- </a:t>
            </a:r>
            <a:r>
              <a:rPr lang="cs-CZ" sz="2000" b="1" u="sng" dirty="0" smtClean="0">
                <a:solidFill>
                  <a:srgbClr val="FF0000"/>
                </a:solidFill>
              </a:rPr>
              <a:t>test – návrh hodnocení</a:t>
            </a:r>
            <a:endParaRPr lang="cs-CZ" sz="2000" b="1" u="sng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 txBox="1">
            <a:spLocks noGrp="1"/>
          </p:cNvSpPr>
          <p:nvPr>
            <p:ph idx="1"/>
          </p:nvPr>
        </p:nvSpPr>
        <p:spPr>
          <a:xfrm>
            <a:off x="467544" y="1196752"/>
            <a:ext cx="8229600" cy="5472608"/>
          </a:xfrm>
        </p:spPr>
        <p:txBody>
          <a:bodyPr lIns="91440" tIns="45720" rIns="91440" bIns="45720"/>
          <a:lstStyle/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</a:t>
            </a:r>
            <a:endParaRPr lang="cs-CZ" sz="2000" b="1" u="sng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</a:t>
            </a:r>
            <a:r>
              <a:rPr lang="cs-CZ" sz="2000" dirty="0" smtClean="0">
                <a:latin typeface="Calibri"/>
              </a:rPr>
              <a:t>13</a:t>
            </a:r>
            <a:r>
              <a:rPr lang="cs-CZ" sz="2000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b. –  </a:t>
            </a:r>
            <a:r>
              <a:rPr lang="cs-CZ" sz="2000" dirty="0" smtClean="0">
                <a:latin typeface="Calibri"/>
              </a:rPr>
              <a:t>12</a:t>
            </a:r>
            <a:r>
              <a:rPr lang="cs-CZ" sz="2000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b.     </a:t>
            </a:r>
            <a:r>
              <a:rPr lang="cs-CZ" sz="2000" dirty="0" smtClean="0">
                <a:latin typeface="Calibri"/>
              </a:rPr>
              <a:t>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1</a:t>
            </a:r>
          </a:p>
          <a:p>
            <a:pPr marL="343082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</a:t>
            </a:r>
            <a:r>
              <a:rPr lang="cs-CZ" sz="2000" dirty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      </a:t>
            </a:r>
            <a:r>
              <a:rPr lang="cs-CZ" sz="2000" b="1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11 </a:t>
            </a:r>
            <a:r>
              <a:rPr lang="cs-CZ" sz="2000" dirty="0">
                <a:latin typeface="Calibri"/>
              </a:rPr>
              <a:t>b. </a:t>
            </a:r>
            <a:r>
              <a:rPr lang="cs-CZ" sz="2000" dirty="0" smtClean="0">
                <a:latin typeface="Calibri"/>
              </a:rPr>
              <a:t>–  </a:t>
            </a:r>
            <a:r>
              <a:rPr lang="cs-CZ" sz="2000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9</a:t>
            </a:r>
            <a:r>
              <a:rPr lang="cs-CZ" sz="2000" dirty="0" smtClean="0">
                <a:latin typeface="Calibri"/>
              </a:rPr>
              <a:t>  </a:t>
            </a:r>
            <a:r>
              <a:rPr lang="cs-CZ" sz="2000" dirty="0">
                <a:latin typeface="Calibri"/>
              </a:rPr>
              <a:t>b. </a:t>
            </a:r>
            <a:r>
              <a:rPr lang="cs-CZ" sz="2000" b="1" dirty="0">
                <a:latin typeface="Calibri"/>
              </a:rPr>
              <a:t>  </a:t>
            </a:r>
            <a:r>
              <a:rPr lang="cs-CZ" sz="2000" b="1" dirty="0" smtClean="0">
                <a:latin typeface="Calibri"/>
              </a:rPr>
              <a:t>    </a:t>
            </a:r>
            <a:r>
              <a:rPr lang="cs-CZ" sz="2000" b="1" dirty="0" smtClean="0">
                <a:latin typeface="Calibri"/>
              </a:rPr>
              <a:t>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2  </a:t>
            </a:r>
            <a:r>
              <a:rPr lang="cs-CZ" sz="2000" b="1" dirty="0" smtClean="0">
                <a:latin typeface="Calibri"/>
              </a:rPr>
              <a:t>             </a:t>
            </a:r>
            <a:endParaRPr lang="cs-CZ" sz="2000" dirty="0" smtClean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</a:t>
            </a:r>
            <a:r>
              <a:rPr lang="cs-CZ" sz="2000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  8</a:t>
            </a:r>
            <a:r>
              <a:rPr lang="cs-CZ" sz="2000" dirty="0" smtClean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b. –  </a:t>
            </a:r>
            <a:r>
              <a:rPr lang="cs-CZ" sz="2000" dirty="0" smtClean="0">
                <a:latin typeface="Calibri"/>
              </a:rPr>
              <a:t>5  </a:t>
            </a:r>
            <a:r>
              <a:rPr lang="cs-CZ" sz="2000" dirty="0" smtClean="0">
                <a:latin typeface="Calibri"/>
              </a:rPr>
              <a:t>b.</a:t>
            </a:r>
            <a:r>
              <a:rPr lang="cs-CZ" sz="2000" b="1" dirty="0" smtClean="0">
                <a:latin typeface="Calibri"/>
              </a:rPr>
              <a:t>       </a:t>
            </a:r>
            <a:r>
              <a:rPr lang="cs-CZ" sz="2000" b="1" dirty="0" smtClean="0">
                <a:latin typeface="Calibri"/>
              </a:rPr>
              <a:t>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3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</a:t>
            </a:r>
            <a:r>
              <a:rPr lang="cs-CZ" sz="2000" dirty="0" smtClean="0">
                <a:latin typeface="Calibri"/>
              </a:rPr>
              <a:t> 4 </a:t>
            </a:r>
            <a:r>
              <a:rPr lang="cs-CZ" sz="2000" dirty="0" smtClean="0">
                <a:latin typeface="Calibri"/>
              </a:rPr>
              <a:t>b. – </a:t>
            </a:r>
            <a:r>
              <a:rPr lang="cs-CZ" sz="2000" dirty="0" smtClean="0">
                <a:latin typeface="Calibri"/>
              </a:rPr>
              <a:t> 2  </a:t>
            </a:r>
            <a:r>
              <a:rPr lang="cs-CZ" sz="2000" dirty="0" err="1" smtClean="0">
                <a:latin typeface="Calibri"/>
              </a:rPr>
              <a:t>b</a:t>
            </a:r>
            <a:r>
              <a:rPr lang="cs-CZ" sz="2000" dirty="0" smtClean="0">
                <a:latin typeface="Calibri"/>
              </a:rPr>
              <a:t>.   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4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</a:t>
            </a:r>
            <a:r>
              <a:rPr lang="cs-CZ" sz="2000" dirty="0" smtClean="0">
                <a:latin typeface="Calibri"/>
              </a:rPr>
              <a:t> 1 </a:t>
            </a:r>
            <a:r>
              <a:rPr lang="cs-CZ" sz="2000" dirty="0" smtClean="0">
                <a:latin typeface="Calibri"/>
              </a:rPr>
              <a:t>b. –  </a:t>
            </a:r>
            <a:r>
              <a:rPr lang="cs-CZ" sz="2000" dirty="0" smtClean="0">
                <a:latin typeface="Calibri"/>
              </a:rPr>
              <a:t>0  </a:t>
            </a:r>
            <a:r>
              <a:rPr lang="cs-CZ" sz="2000" dirty="0" err="1" smtClean="0">
                <a:latin typeface="Calibri"/>
              </a:rPr>
              <a:t>b</a:t>
            </a:r>
            <a:r>
              <a:rPr lang="cs-CZ" sz="2000" dirty="0" smtClean="0">
                <a:latin typeface="Calibri"/>
              </a:rPr>
              <a:t>.  </a:t>
            </a:r>
            <a:r>
              <a:rPr lang="cs-CZ" sz="2000" b="1" dirty="0" smtClean="0">
                <a:latin typeface="Calibri"/>
              </a:rPr>
              <a:t>        </a:t>
            </a:r>
            <a:r>
              <a:rPr lang="cs-CZ" sz="2000" b="1" dirty="0" smtClean="0">
                <a:solidFill>
                  <a:srgbClr val="00B0F0"/>
                </a:solidFill>
                <a:latin typeface="Calibri"/>
              </a:rPr>
              <a:t>5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>
                <a:latin typeface="Calibri"/>
              </a:rPr>
              <a:t> </a:t>
            </a:r>
            <a:r>
              <a:rPr lang="cs-CZ" sz="2000" dirty="0" smtClean="0">
                <a:latin typeface="Calibri"/>
              </a:rPr>
              <a:t>                          </a:t>
            </a: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                                          </a:t>
            </a:r>
            <a:endParaRPr lang="cs-CZ" sz="2000" b="1" dirty="0" smtClean="0">
              <a:latin typeface="Calibri"/>
            </a:endParaRPr>
          </a:p>
          <a:p>
            <a:pPr marL="0" lvl="0" indent="0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</a:t>
            </a: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None/>
            </a:pPr>
            <a:r>
              <a:rPr lang="cs-CZ" sz="2000" dirty="0" smtClean="0">
                <a:latin typeface="Calibri"/>
              </a:rPr>
              <a:t>                                                                                                </a:t>
            </a:r>
            <a:endParaRPr lang="cs-CZ" sz="2000" dirty="0">
              <a:latin typeface="Calibri"/>
            </a:endParaRPr>
          </a:p>
          <a:p>
            <a:pPr marL="343082" lvl="0" indent="-343082" hangingPunct="1">
              <a:spcBef>
                <a:spcPts val="800"/>
              </a:spcBef>
              <a:spcAft>
                <a:spcPts val="0"/>
              </a:spcAft>
              <a:buSzPct val="100000"/>
              <a:buFont typeface="Arial" pitchFamily="34"/>
              <a:buChar char="•"/>
            </a:pPr>
            <a:endParaRPr lang="cs-CZ" dirty="0"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848168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108000" indent="0">
              <a:buNone/>
            </a:pPr>
            <a:r>
              <a:rPr lang="cs-CZ" dirty="0" smtClean="0"/>
              <a:t>   </a:t>
            </a:r>
          </a:p>
          <a:p>
            <a:r>
              <a:rPr lang="cs-CZ" sz="2800" dirty="0" smtClean="0"/>
              <a:t>Archiv autora</a:t>
            </a:r>
            <a:endParaRPr lang="cs-CZ" sz="2800" dirty="0"/>
          </a:p>
          <a:p>
            <a:endParaRPr lang="cs-CZ" sz="2800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138099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1001</TotalTime>
  <Words>973</Words>
  <Application>Microsoft Office PowerPoint</Application>
  <PresentationFormat>Předvádění na obrazovce (4:3)</PresentationFormat>
  <Paragraphs>155</Paragraphs>
  <Slides>11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Anotace</vt:lpstr>
      <vt:lpstr>Síla a její měření, skládání sil, test – List 1 </vt:lpstr>
      <vt:lpstr>Síla a její měření, skládání sil, test – List 2 </vt:lpstr>
      <vt:lpstr>Síla a její měření, skládání sil, test – List 3 </vt:lpstr>
      <vt:lpstr>Síla a její měření, skládání sil, test – List 4 </vt:lpstr>
      <vt:lpstr>Síla a její měření, skládání sil, test – List 4 </vt:lpstr>
      <vt:lpstr>Síla a její měření, skládání sil, test – List 5 </vt:lpstr>
      <vt:lpstr>Síla a její měření, skládání sil - test – řešení</vt:lpstr>
      <vt:lpstr>Měření délky a hmotnosti tělesa - test – návrh hodnocení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 A S</dc:title>
  <dc:creator>Škola</dc:creator>
  <cp:lastModifiedBy>Škola</cp:lastModifiedBy>
  <cp:revision>86</cp:revision>
  <dcterms:created xsi:type="dcterms:W3CDTF">2012-06-01T22:10:47Z</dcterms:created>
  <dcterms:modified xsi:type="dcterms:W3CDTF">2012-12-20T12:50:45Z</dcterms:modified>
</cp:coreProperties>
</file>