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layout1.xml" ContentType="application/vnd.openxmlformats-officedocument.drawingml.diagram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11"/>
  </p:notesMasterIdLst>
  <p:sldIdLst>
    <p:sldId id="265" r:id="rId2"/>
    <p:sldId id="263" r:id="rId3"/>
    <p:sldId id="256" r:id="rId4"/>
    <p:sldId id="257" r:id="rId5"/>
    <p:sldId id="258" r:id="rId6"/>
    <p:sldId id="259" r:id="rId7"/>
    <p:sldId id="260" r:id="rId8"/>
    <p:sldId id="261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2_3" csCatId="accent2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VY_32_INOVACE_13_Anglický jazyk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a praktická škola Arkadie o. p. s.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Dita Nerudová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smtClean="0"/>
            <a:t>TÉMA</a:t>
          </a:r>
          <a:r>
            <a:rPr lang="cs-CZ" sz="2000" dirty="0" smtClean="0"/>
            <a:t>: To have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CZ.1.07./1.4.00/21.2257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19685BBE-83B7-4FA5-8674-5157E244B581}" type="presOf" srcId="{B651F6E3-6281-48DB-9319-2AEAFDAE7572}" destId="{619D679B-A015-4ECF-8348-D1034C574F40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DDA8C95C-22D9-49C7-8BA2-196F931ADA35}" type="presOf" srcId="{D1D4F407-5343-4D3F-B5B9-D407B03CAEB4}" destId="{D005CE8C-CC26-4C3E-AC11-E15060ECD759}" srcOrd="0" destOrd="0" presId="urn:microsoft.com/office/officeart/2005/8/layout/target3"/>
    <dgm:cxn modelId="{47996E41-4A8A-4697-BF2D-03B02F3BE886}" type="presOf" srcId="{D1B46980-6531-4606-95E6-44980827E919}" destId="{2BE915AB-18AA-4053-B92C-3BFC9ED204BB}" srcOrd="1" destOrd="0" presId="urn:microsoft.com/office/officeart/2005/8/layout/target3"/>
    <dgm:cxn modelId="{620FDFFA-FB04-48EE-807C-ADBE0987D753}" type="presOf" srcId="{D1B46980-6531-4606-95E6-44980827E919}" destId="{6140AFEC-043D-4C43-A2F9-D0F5331DF3A3}" srcOrd="0" destOrd="0" presId="urn:microsoft.com/office/officeart/2005/8/layout/target3"/>
    <dgm:cxn modelId="{E2711C71-7E8C-48E7-B76D-F9E054393B07}" type="presOf" srcId="{B651F6E3-6281-48DB-9319-2AEAFDAE7572}" destId="{6BB5E863-4638-4E1D-BFDE-399D028AC4ED}" srcOrd="1" destOrd="0" presId="urn:microsoft.com/office/officeart/2005/8/layout/target3"/>
    <dgm:cxn modelId="{86A3DCF2-6484-47F3-847E-EF70B47DBBAE}" type="presOf" srcId="{D8197B8C-B260-4A16-BDF4-0947B075E274}" destId="{25B08C86-7E15-44DC-BE7F-FFB55DD49D12}" srcOrd="0" destOrd="0" presId="urn:microsoft.com/office/officeart/2005/8/layout/target3"/>
    <dgm:cxn modelId="{0FFD3288-57F4-45E8-BC60-A6241C7C377C}" type="presOf" srcId="{D8197B8C-B260-4A16-BDF4-0947B075E274}" destId="{5A5FFA88-C948-4069-8E93-59FA12366E83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38879DB0-82CE-4E0D-803A-0DA0B2BC9ACC}" type="presOf" srcId="{4C35D32F-0EAB-4CD7-82EE-45574DC2A586}" destId="{890E4F0B-2866-4A3F-A3C7-2A14B1797930}" srcOrd="1" destOrd="0" presId="urn:microsoft.com/office/officeart/2005/8/layout/target3"/>
    <dgm:cxn modelId="{CCD2F71F-D556-4DD2-BF9C-CF8CEEF32947}" type="presOf" srcId="{4C35D32F-0EAB-4CD7-82EE-45574DC2A586}" destId="{8BEBB6EC-1DAA-4CAC-8A25-BC0FCBD5DBD5}" srcOrd="0" destOrd="0" presId="urn:microsoft.com/office/officeart/2005/8/layout/target3"/>
    <dgm:cxn modelId="{19B16B5E-836B-4B6E-A17F-098FE25115CE}" type="presOf" srcId="{D1D4F407-5343-4D3F-B5B9-D407B03CAEB4}" destId="{AED2198E-93D5-4001-81B4-73124B309672}" srcOrd="1" destOrd="0" presId="urn:microsoft.com/office/officeart/2005/8/layout/target3"/>
    <dgm:cxn modelId="{75E43602-3978-4B69-A756-333B8CC9C264}" type="presOf" srcId="{757F3AB3-0718-4624-B441-E567A8F0AB56}" destId="{333A1088-737F-45CB-B68E-254E46348037}" srcOrd="0" destOrd="0" presId="urn:microsoft.com/office/officeart/2005/8/layout/target3"/>
    <dgm:cxn modelId="{CDC34C09-C528-465A-AA1E-8E9EA8B0E0DD}" type="presParOf" srcId="{333A1088-737F-45CB-B68E-254E46348037}" destId="{F5ABB229-8D3B-4694-996A-96F23CF14429}" srcOrd="0" destOrd="0" presId="urn:microsoft.com/office/officeart/2005/8/layout/target3"/>
    <dgm:cxn modelId="{BA13EC8A-A89F-48E5-9492-6B3B1E832F08}" type="presParOf" srcId="{333A1088-737F-45CB-B68E-254E46348037}" destId="{F41139FD-01EE-4571-8B17-4FB00FC51163}" srcOrd="1" destOrd="0" presId="urn:microsoft.com/office/officeart/2005/8/layout/target3"/>
    <dgm:cxn modelId="{86C485A1-027D-4CE0-9F62-F58949C87F49}" type="presParOf" srcId="{333A1088-737F-45CB-B68E-254E46348037}" destId="{D005CE8C-CC26-4C3E-AC11-E15060ECD759}" srcOrd="2" destOrd="0" presId="urn:microsoft.com/office/officeart/2005/8/layout/target3"/>
    <dgm:cxn modelId="{45252603-F108-4515-B23E-0708267838F9}" type="presParOf" srcId="{333A1088-737F-45CB-B68E-254E46348037}" destId="{2C702D82-9B77-49B7-9568-BB8EB47C3372}" srcOrd="3" destOrd="0" presId="urn:microsoft.com/office/officeart/2005/8/layout/target3"/>
    <dgm:cxn modelId="{39AAC335-B37C-49D7-94B6-9A3EF61AFF75}" type="presParOf" srcId="{333A1088-737F-45CB-B68E-254E46348037}" destId="{A52A0455-90FF-4808-ABD0-F02540D31D5A}" srcOrd="4" destOrd="0" presId="urn:microsoft.com/office/officeart/2005/8/layout/target3"/>
    <dgm:cxn modelId="{C788114F-B1AC-4959-B355-FE4A3FC92531}" type="presParOf" srcId="{333A1088-737F-45CB-B68E-254E46348037}" destId="{6140AFEC-043D-4C43-A2F9-D0F5331DF3A3}" srcOrd="5" destOrd="0" presId="urn:microsoft.com/office/officeart/2005/8/layout/target3"/>
    <dgm:cxn modelId="{D937BBF3-7C7C-429A-A671-EE6F1D63C7E9}" type="presParOf" srcId="{333A1088-737F-45CB-B68E-254E46348037}" destId="{9358AC05-5D7D-4327-9F80-1AD486AEA664}" srcOrd="6" destOrd="0" presId="urn:microsoft.com/office/officeart/2005/8/layout/target3"/>
    <dgm:cxn modelId="{5717B1F3-A084-448B-A716-F3B40548E4A9}" type="presParOf" srcId="{333A1088-737F-45CB-B68E-254E46348037}" destId="{313FC574-E1CD-4FB4-B054-0B805CE0447D}" srcOrd="7" destOrd="0" presId="urn:microsoft.com/office/officeart/2005/8/layout/target3"/>
    <dgm:cxn modelId="{A17A356A-46FD-49D7-A950-A1915E906B29}" type="presParOf" srcId="{333A1088-737F-45CB-B68E-254E46348037}" destId="{619D679B-A015-4ECF-8348-D1034C574F40}" srcOrd="8" destOrd="0" presId="urn:microsoft.com/office/officeart/2005/8/layout/target3"/>
    <dgm:cxn modelId="{2DCB0213-70E4-4FA2-99AE-09BB3CD12BBC}" type="presParOf" srcId="{333A1088-737F-45CB-B68E-254E46348037}" destId="{322283A8-4A27-4CDA-BAE3-F381106A9174}" srcOrd="9" destOrd="0" presId="urn:microsoft.com/office/officeart/2005/8/layout/target3"/>
    <dgm:cxn modelId="{50FB3BB3-D806-4AE6-88EF-8CEFBB05C639}" type="presParOf" srcId="{333A1088-737F-45CB-B68E-254E46348037}" destId="{FFC9F71D-1B4F-4AD9-A4A6-86ADEFC8AF5C}" srcOrd="10" destOrd="0" presId="urn:microsoft.com/office/officeart/2005/8/layout/target3"/>
    <dgm:cxn modelId="{D2B3CC93-0D7F-4691-8EEC-40DD76DC753C}" type="presParOf" srcId="{333A1088-737F-45CB-B68E-254E46348037}" destId="{25B08C86-7E15-44DC-BE7F-FFB55DD49D12}" srcOrd="11" destOrd="0" presId="urn:microsoft.com/office/officeart/2005/8/layout/target3"/>
    <dgm:cxn modelId="{192B99D0-23F4-44BB-A8C5-BD11ACE3029F}" type="presParOf" srcId="{333A1088-737F-45CB-B68E-254E46348037}" destId="{76644BE8-9D7C-4C09-B250-3D10AF48CBB7}" srcOrd="12" destOrd="0" presId="urn:microsoft.com/office/officeart/2005/8/layout/target3"/>
    <dgm:cxn modelId="{241E3709-9983-4313-8B0F-5441A9BDC6C7}" type="presParOf" srcId="{333A1088-737F-45CB-B68E-254E46348037}" destId="{EE85B701-7295-41C0-BA7A-34D3756A2AE6}" srcOrd="13" destOrd="0" presId="urn:microsoft.com/office/officeart/2005/8/layout/target3"/>
    <dgm:cxn modelId="{55CC1B2B-B03D-4C3A-844C-7A8E6C4EBF5E}" type="presParOf" srcId="{333A1088-737F-45CB-B68E-254E46348037}" destId="{8BEBB6EC-1DAA-4CAC-8A25-BC0FCBD5DBD5}" srcOrd="14" destOrd="0" presId="urn:microsoft.com/office/officeart/2005/8/layout/target3"/>
    <dgm:cxn modelId="{483FFDB4-0BD2-4D57-A705-69F6F393377C}" type="presParOf" srcId="{333A1088-737F-45CB-B68E-254E46348037}" destId="{AED2198E-93D5-4001-81B4-73124B309672}" srcOrd="15" destOrd="0" presId="urn:microsoft.com/office/officeart/2005/8/layout/target3"/>
    <dgm:cxn modelId="{1B02D62E-7ECA-42C2-997F-B3381FEDA508}" type="presParOf" srcId="{333A1088-737F-45CB-B68E-254E46348037}" destId="{2BE915AB-18AA-4053-B92C-3BFC9ED204BB}" srcOrd="16" destOrd="0" presId="urn:microsoft.com/office/officeart/2005/8/layout/target3"/>
    <dgm:cxn modelId="{297AB6BC-5473-4E80-B115-8BC2F0D5A289}" type="presParOf" srcId="{333A1088-737F-45CB-B68E-254E46348037}" destId="{6BB5E863-4638-4E1D-BFDE-399D028AC4ED}" srcOrd="17" destOrd="0" presId="urn:microsoft.com/office/officeart/2005/8/layout/target3"/>
    <dgm:cxn modelId="{DFAE7D53-1C75-4F64-A7BC-F132A62DD82D}" type="presParOf" srcId="{333A1088-737F-45CB-B68E-254E46348037}" destId="{5A5FFA88-C948-4069-8E93-59FA12366E83}" srcOrd="18" destOrd="0" presId="urn:microsoft.com/office/officeart/2005/8/layout/target3"/>
    <dgm:cxn modelId="{9D517089-E403-4BB8-A06C-D23CB23347D8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2">
                <a:shade val="8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shade val="8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shade val="8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a praktická škola Arkadie o. p. s.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2">
                <a:shade val="80000"/>
                <a:hueOff val="-8968"/>
                <a:satOff val="-1006"/>
                <a:lumOff val="6420"/>
                <a:alphaOff val="0"/>
                <a:shade val="51000"/>
                <a:satMod val="130000"/>
              </a:schemeClr>
            </a:gs>
            <a:gs pos="80000">
              <a:schemeClr val="accent2">
                <a:shade val="80000"/>
                <a:hueOff val="-8968"/>
                <a:satOff val="-1006"/>
                <a:lumOff val="6420"/>
                <a:alphaOff val="0"/>
                <a:shade val="93000"/>
                <a:satMod val="130000"/>
              </a:schemeClr>
            </a:gs>
            <a:gs pos="100000">
              <a:schemeClr val="accent2">
                <a:shade val="80000"/>
                <a:hueOff val="-8968"/>
                <a:satOff val="-1006"/>
                <a:lumOff val="642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shade val="80000"/>
              <a:hueOff val="-8968"/>
              <a:satOff val="-1006"/>
              <a:lumOff val="642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Dita Nerudová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2">
                <a:shade val="80000"/>
                <a:hueOff val="-17936"/>
                <a:satOff val="-2012"/>
                <a:lumOff val="12840"/>
                <a:alphaOff val="0"/>
                <a:shade val="51000"/>
                <a:satMod val="130000"/>
              </a:schemeClr>
            </a:gs>
            <a:gs pos="80000">
              <a:schemeClr val="accent2">
                <a:shade val="80000"/>
                <a:hueOff val="-17936"/>
                <a:satOff val="-2012"/>
                <a:lumOff val="12840"/>
                <a:alphaOff val="0"/>
                <a:shade val="93000"/>
                <a:satMod val="130000"/>
              </a:schemeClr>
            </a:gs>
            <a:gs pos="100000">
              <a:schemeClr val="accent2">
                <a:shade val="80000"/>
                <a:hueOff val="-17936"/>
                <a:satOff val="-2012"/>
                <a:lumOff val="1284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shade val="80000"/>
              <a:hueOff val="-17936"/>
              <a:satOff val="-2012"/>
              <a:lumOff val="1284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VY_32_INOVACE_13_Anglický jazyk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2">
                <a:shade val="80000"/>
                <a:hueOff val="-26904"/>
                <a:satOff val="-3018"/>
                <a:lumOff val="19260"/>
                <a:alphaOff val="0"/>
                <a:shade val="51000"/>
                <a:satMod val="130000"/>
              </a:schemeClr>
            </a:gs>
            <a:gs pos="80000">
              <a:schemeClr val="accent2">
                <a:shade val="80000"/>
                <a:hueOff val="-26904"/>
                <a:satOff val="-3018"/>
                <a:lumOff val="19260"/>
                <a:alphaOff val="0"/>
                <a:shade val="93000"/>
                <a:satMod val="130000"/>
              </a:schemeClr>
            </a:gs>
            <a:gs pos="100000">
              <a:schemeClr val="accent2">
                <a:shade val="80000"/>
                <a:hueOff val="-26904"/>
                <a:satOff val="-3018"/>
                <a:lumOff val="1926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shade val="80000"/>
              <a:hueOff val="-26904"/>
              <a:satOff val="-3018"/>
              <a:lumOff val="1926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smtClean="0"/>
            <a:t>TÉMA</a:t>
          </a:r>
          <a:r>
            <a:rPr lang="cs-CZ" sz="2000" kern="1200" dirty="0" smtClean="0"/>
            <a:t>: To have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2">
                <a:shade val="80000"/>
                <a:hueOff val="-35872"/>
                <a:satOff val="-4024"/>
                <a:lumOff val="25680"/>
                <a:alphaOff val="0"/>
                <a:shade val="51000"/>
                <a:satMod val="130000"/>
              </a:schemeClr>
            </a:gs>
            <a:gs pos="80000">
              <a:schemeClr val="accent2">
                <a:shade val="80000"/>
                <a:hueOff val="-35872"/>
                <a:satOff val="-4024"/>
                <a:lumOff val="25680"/>
                <a:alphaOff val="0"/>
                <a:shade val="93000"/>
                <a:satMod val="130000"/>
              </a:schemeClr>
            </a:gs>
            <a:gs pos="100000">
              <a:schemeClr val="accent2">
                <a:shade val="80000"/>
                <a:hueOff val="-35872"/>
                <a:satOff val="-4024"/>
                <a:lumOff val="2568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shade val="80000"/>
              <a:hueOff val="-35872"/>
              <a:satOff val="-4024"/>
              <a:lumOff val="2568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CZ.1.07./1.4.00/21.2257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C077C9-42B1-423A-B543-0E6C0A297C7F}" type="datetimeFigureOut">
              <a:rPr lang="en-US" smtClean="0"/>
              <a:t>12/10/2012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D820FA-191D-402A-A4C5-1D4996ACB9A6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D820FA-191D-402A-A4C5-1D4996ACB9A6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D820FA-191D-402A-A4C5-1D4996ACB9A6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D820FA-191D-402A-A4C5-1D4996ACB9A6}" type="slidenum">
              <a:rPr lang="en-US" smtClean="0"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D820FA-191D-402A-A4C5-1D4996ACB9A6}" type="slidenum">
              <a:rPr lang="en-US" smtClean="0"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D820FA-191D-402A-A4C5-1D4996ACB9A6}" type="slidenum">
              <a:rPr lang="en-US" smtClean="0"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D820FA-191D-402A-A4C5-1D4996ACB9A6}" type="slidenum">
              <a:rPr lang="en-US" smtClean="0"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D820FA-191D-402A-A4C5-1D4996ACB9A6}" type="slidenum">
              <a:rPr lang="en-US" smtClean="0"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D820FA-191D-402A-A4C5-1D4996ACB9A6}" type="slidenum">
              <a:rPr lang="en-US" smtClean="0"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D820FA-191D-402A-A4C5-1D4996ACB9A6}" type="slidenum">
              <a:rPr lang="en-US" smtClean="0"/>
              <a:t>9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9C18F-5E54-415B-8B0D-C5609F2B12DD}" type="datetimeFigureOut">
              <a:rPr lang="en-US" smtClean="0"/>
              <a:pPr/>
              <a:t>12/10/2012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759BE-F52A-4B6D-9966-4B557C5E9F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9C18F-5E54-415B-8B0D-C5609F2B12DD}" type="datetimeFigureOut">
              <a:rPr lang="en-US" smtClean="0"/>
              <a:pPr/>
              <a:t>12/10/2012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759BE-F52A-4B6D-9966-4B557C5E9F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9C18F-5E54-415B-8B0D-C5609F2B12DD}" type="datetimeFigureOut">
              <a:rPr lang="en-US" smtClean="0"/>
              <a:pPr/>
              <a:t>12/10/2012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759BE-F52A-4B6D-9966-4B557C5E9F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9C18F-5E54-415B-8B0D-C5609F2B12DD}" type="datetimeFigureOut">
              <a:rPr lang="en-US" smtClean="0"/>
              <a:pPr/>
              <a:t>12/10/2012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759BE-F52A-4B6D-9966-4B557C5E9F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9C18F-5E54-415B-8B0D-C5609F2B12DD}" type="datetimeFigureOut">
              <a:rPr lang="en-US" smtClean="0"/>
              <a:pPr/>
              <a:t>12/10/2012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759BE-F52A-4B6D-9966-4B557C5E9F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9C18F-5E54-415B-8B0D-C5609F2B12DD}" type="datetimeFigureOut">
              <a:rPr lang="en-US" smtClean="0"/>
              <a:pPr/>
              <a:t>12/10/2012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759BE-F52A-4B6D-9966-4B557C5E9F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9C18F-5E54-415B-8B0D-C5609F2B12DD}" type="datetimeFigureOut">
              <a:rPr lang="en-US" smtClean="0"/>
              <a:pPr/>
              <a:t>12/10/2012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759BE-F52A-4B6D-9966-4B557C5E9F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9C18F-5E54-415B-8B0D-C5609F2B12DD}" type="datetimeFigureOut">
              <a:rPr lang="en-US" smtClean="0"/>
              <a:pPr/>
              <a:t>12/10/2012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759BE-F52A-4B6D-9966-4B557C5E9F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9C18F-5E54-415B-8B0D-C5609F2B12DD}" type="datetimeFigureOut">
              <a:rPr lang="en-US" smtClean="0"/>
              <a:pPr/>
              <a:t>12/10/2012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759BE-F52A-4B6D-9966-4B557C5E9F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9C18F-5E54-415B-8B0D-C5609F2B12DD}" type="datetimeFigureOut">
              <a:rPr lang="en-US" smtClean="0"/>
              <a:pPr/>
              <a:t>12/10/2012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759BE-F52A-4B6D-9966-4B557C5E9F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9C18F-5E54-415B-8B0D-C5609F2B12DD}" type="datetimeFigureOut">
              <a:rPr lang="en-US" smtClean="0"/>
              <a:pPr/>
              <a:t>12/10/2012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759BE-F52A-4B6D-9966-4B557C5E9F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25000"/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09C18F-5E54-415B-8B0D-C5609F2B12DD}" type="datetimeFigureOut">
              <a:rPr lang="en-US" smtClean="0"/>
              <a:pPr/>
              <a:t>12/10/2012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5759BE-F52A-4B6D-9966-4B557C5E9FA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5.wav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4.wav"/><Relationship Id="rId5" Type="http://schemas.openxmlformats.org/officeDocument/2006/relationships/audio" Target="../media/audio3.wav"/><Relationship Id="rId4" Type="http://schemas.openxmlformats.org/officeDocument/2006/relationships/audio" Target="../media/audio2.wa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6.wav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7.wav"/><Relationship Id="rId4" Type="http://schemas.openxmlformats.org/officeDocument/2006/relationships/audio" Target="../media/audio2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8.wav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9.wav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8.wav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51720" y="4869160"/>
            <a:ext cx="5112568" cy="504056"/>
          </a:xfrm>
        </p:spPr>
        <p:txBody>
          <a:bodyPr>
            <a:normAutofit fontScale="92500" lnSpcReduction="10000"/>
          </a:bodyPr>
          <a:lstStyle/>
          <a:p>
            <a:endParaRPr lang="en-US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2712016832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cs-CZ" smtClean="0"/>
              <a:t>Anotace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/>
              <a:t>Materiál pro výuku předmětu Anglický jazyk v 6. a 7. třídě základní školy praktické</a:t>
            </a:r>
          </a:p>
          <a:p>
            <a:r>
              <a:rPr lang="cs-CZ" dirty="0" smtClean="0"/>
              <a:t>Určeno pro interaktivní tabuli</a:t>
            </a:r>
          </a:p>
          <a:p>
            <a:r>
              <a:rPr lang="cs-CZ" dirty="0" smtClean="0"/>
              <a:t>Prezentace slouží k seznámení a procvičováním slovesa to have a osobních zájmen</a:t>
            </a:r>
          </a:p>
          <a:p>
            <a:r>
              <a:rPr lang="cs-CZ" dirty="0"/>
              <a:t>Žák si může opakovaně klikat na jednotlivá slova a tím procvičovat </a:t>
            </a:r>
            <a:r>
              <a:rPr lang="cs-CZ" dirty="0" smtClean="0"/>
              <a:t>výslovnost</a:t>
            </a:r>
          </a:p>
          <a:p>
            <a:r>
              <a:rPr lang="cs-CZ" dirty="0" smtClean="0"/>
              <a:t>Na posledním listě (Vocabulary) žák spojuje slovíčka s překladem</a:t>
            </a:r>
          </a:p>
          <a:p>
            <a:r>
              <a:rPr lang="cs-CZ" dirty="0" smtClean="0"/>
              <a:t>Prezentace žáky zaujala, aktivně se zapojovali do práce na interaktivní tabuli</a:t>
            </a:r>
          </a:p>
          <a:p>
            <a:r>
              <a:rPr lang="cs-CZ" dirty="0" smtClean="0"/>
              <a:t>Vytvořeno  10. 9. 2011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7200" dirty="0" smtClean="0">
                <a:solidFill>
                  <a:schemeClr val="bg1"/>
                </a:solidFill>
              </a:rPr>
              <a:t>To have</a:t>
            </a:r>
            <a:endParaRPr lang="en-US" sz="7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Osobní zájmena – jednotné číslo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680520"/>
          </a:xfr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 lnSpcReduction="10000"/>
          </a:bodyPr>
          <a:lstStyle/>
          <a:p>
            <a:r>
              <a:rPr lang="cs-CZ" sz="5400" b="1" dirty="0" smtClean="0">
                <a:solidFill>
                  <a:schemeClr val="tx1"/>
                </a:solidFill>
              </a:rPr>
              <a:t>I      = já</a:t>
            </a:r>
          </a:p>
          <a:p>
            <a:r>
              <a:rPr lang="cs-CZ" sz="5400" b="1" dirty="0" smtClean="0">
                <a:solidFill>
                  <a:schemeClr val="tx1"/>
                </a:solidFill>
              </a:rPr>
              <a:t>You = ty</a:t>
            </a:r>
          </a:p>
          <a:p>
            <a:r>
              <a:rPr lang="cs-CZ" sz="5400" b="1" dirty="0" smtClean="0">
                <a:solidFill>
                  <a:schemeClr val="tx1"/>
                </a:solidFill>
              </a:rPr>
              <a:t>He   = on</a:t>
            </a:r>
          </a:p>
          <a:p>
            <a:pPr>
              <a:buNone/>
            </a:pPr>
            <a:r>
              <a:rPr lang="cs-CZ" sz="5400" b="1" dirty="0">
                <a:solidFill>
                  <a:schemeClr val="tx1"/>
                </a:solidFill>
              </a:rPr>
              <a:t> </a:t>
            </a:r>
            <a:r>
              <a:rPr lang="cs-CZ" sz="5400" b="1" dirty="0" smtClean="0">
                <a:solidFill>
                  <a:schemeClr val="tx1"/>
                </a:solidFill>
              </a:rPr>
              <a:t>        she = ona</a:t>
            </a:r>
          </a:p>
          <a:p>
            <a:pPr>
              <a:buNone/>
            </a:pPr>
            <a:r>
              <a:rPr lang="cs-CZ" sz="5400" b="1" dirty="0">
                <a:solidFill>
                  <a:schemeClr val="tx1"/>
                </a:solidFill>
              </a:rPr>
              <a:t> </a:t>
            </a:r>
            <a:r>
              <a:rPr lang="cs-CZ" sz="5400" b="1" dirty="0" smtClean="0">
                <a:solidFill>
                  <a:schemeClr val="tx1"/>
                </a:solidFill>
              </a:rPr>
              <a:t>                  it = ono </a:t>
            </a:r>
          </a:p>
          <a:p>
            <a:endParaRPr lang="en-US" sz="5400" b="1" dirty="0">
              <a:solidFill>
                <a:schemeClr val="tx1"/>
              </a:solidFill>
            </a:endParaRPr>
          </a:p>
        </p:txBody>
      </p:sp>
      <p:sp>
        <p:nvSpPr>
          <p:cNvPr id="5" name="TextBox 4">
            <a:hlinkClick r:id="" action="ppaction://noaction">
              <a:snd r:embed="rId3" name="i.wav"/>
            </a:hlinkClick>
          </p:cNvPr>
          <p:cNvSpPr txBox="1"/>
          <p:nvPr/>
        </p:nvSpPr>
        <p:spPr>
          <a:xfrm>
            <a:off x="899592" y="1772816"/>
            <a:ext cx="23042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600" dirty="0"/>
          </a:p>
        </p:txBody>
      </p:sp>
      <p:sp>
        <p:nvSpPr>
          <p:cNvPr id="7" name="TextBox 6">
            <a:hlinkClick r:id="" action="ppaction://noaction">
              <a:snd r:embed="rId4" name="you.wav"/>
            </a:hlinkClick>
          </p:cNvPr>
          <p:cNvSpPr txBox="1"/>
          <p:nvPr/>
        </p:nvSpPr>
        <p:spPr>
          <a:xfrm>
            <a:off x="899592" y="2636912"/>
            <a:ext cx="23762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600" dirty="0"/>
          </a:p>
        </p:txBody>
      </p:sp>
      <p:sp>
        <p:nvSpPr>
          <p:cNvPr id="8" name="TextBox 7">
            <a:hlinkClick r:id="" action="ppaction://noaction">
              <a:snd r:embed="rId5" name="he.wav"/>
            </a:hlinkClick>
          </p:cNvPr>
          <p:cNvSpPr txBox="1"/>
          <p:nvPr/>
        </p:nvSpPr>
        <p:spPr>
          <a:xfrm>
            <a:off x="827584" y="3645024"/>
            <a:ext cx="25922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200" dirty="0"/>
          </a:p>
        </p:txBody>
      </p:sp>
      <p:sp>
        <p:nvSpPr>
          <p:cNvPr id="9" name="TextBox 8">
            <a:hlinkClick r:id="" action="ppaction://noaction">
              <a:snd r:embed="rId6" name="she.wav"/>
            </a:hlinkClick>
          </p:cNvPr>
          <p:cNvSpPr txBox="1"/>
          <p:nvPr/>
        </p:nvSpPr>
        <p:spPr>
          <a:xfrm flipH="1" flipV="1">
            <a:off x="1907704" y="4581127"/>
            <a:ext cx="27363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200" dirty="0"/>
          </a:p>
        </p:txBody>
      </p:sp>
      <p:sp>
        <p:nvSpPr>
          <p:cNvPr id="11" name="TextBox 10">
            <a:hlinkClick r:id="" action="ppaction://noaction">
              <a:snd r:embed="rId7" name="it.wav"/>
            </a:hlinkClick>
          </p:cNvPr>
          <p:cNvSpPr txBox="1"/>
          <p:nvPr/>
        </p:nvSpPr>
        <p:spPr>
          <a:xfrm>
            <a:off x="3419872" y="5373216"/>
            <a:ext cx="23762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Osobní zájmena – množné číslo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19"/>
          </a:xfr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5400" b="1" dirty="0" smtClean="0"/>
              <a:t>We   = my</a:t>
            </a:r>
          </a:p>
          <a:p>
            <a:r>
              <a:rPr lang="cs-CZ" sz="5400" b="1" dirty="0" smtClean="0"/>
              <a:t>You   = vy</a:t>
            </a:r>
          </a:p>
          <a:p>
            <a:r>
              <a:rPr lang="cs-CZ" sz="5400" b="1" dirty="0" smtClean="0"/>
              <a:t>They = oni, ony, ona</a:t>
            </a:r>
            <a:endParaRPr lang="en-US" sz="5400" b="1" dirty="0"/>
          </a:p>
        </p:txBody>
      </p:sp>
      <p:sp>
        <p:nvSpPr>
          <p:cNvPr id="4" name="TextBox 3">
            <a:hlinkClick r:id="" action="ppaction://noaction">
              <a:snd r:embed="rId3" name="we.wav"/>
            </a:hlinkClick>
          </p:cNvPr>
          <p:cNvSpPr txBox="1"/>
          <p:nvPr/>
        </p:nvSpPr>
        <p:spPr>
          <a:xfrm>
            <a:off x="539552" y="1772816"/>
            <a:ext cx="29523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600" dirty="0"/>
          </a:p>
        </p:txBody>
      </p:sp>
      <p:sp>
        <p:nvSpPr>
          <p:cNvPr id="5" name="TextBox 4">
            <a:hlinkClick r:id="" action="ppaction://noaction">
              <a:snd r:embed="rId4" name="you.wav"/>
            </a:hlinkClick>
          </p:cNvPr>
          <p:cNvSpPr txBox="1"/>
          <p:nvPr/>
        </p:nvSpPr>
        <p:spPr>
          <a:xfrm>
            <a:off x="827584" y="2780928"/>
            <a:ext cx="31683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200" dirty="0"/>
          </a:p>
        </p:txBody>
      </p:sp>
      <p:sp>
        <p:nvSpPr>
          <p:cNvPr id="6" name="TextBox 5">
            <a:hlinkClick r:id="" action="ppaction://noaction">
              <a:snd r:embed="rId5" name="they.wav"/>
            </a:hlinkClick>
          </p:cNvPr>
          <p:cNvSpPr txBox="1"/>
          <p:nvPr/>
        </p:nvSpPr>
        <p:spPr>
          <a:xfrm>
            <a:off x="827584" y="3789040"/>
            <a:ext cx="5724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cs-CZ" sz="7200" dirty="0" smtClean="0"/>
              <a:t>To have = mít</a:t>
            </a:r>
            <a:endParaRPr lang="en-US" sz="7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5040560"/>
          </a:xfr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/>
          </a:bodyPr>
          <a:lstStyle/>
          <a:p>
            <a:r>
              <a:rPr lang="cs-CZ" sz="5400" b="1" dirty="0" smtClean="0"/>
              <a:t>I         </a:t>
            </a:r>
            <a:r>
              <a:rPr lang="cs-CZ" sz="5400" b="1" dirty="0" smtClean="0">
                <a:solidFill>
                  <a:srgbClr val="002060"/>
                </a:solidFill>
              </a:rPr>
              <a:t>have</a:t>
            </a:r>
            <a:r>
              <a:rPr lang="cs-CZ" sz="5400" b="1" dirty="0" smtClean="0"/>
              <a:t>             já mám</a:t>
            </a:r>
          </a:p>
          <a:p>
            <a:r>
              <a:rPr lang="cs-CZ" sz="5400" b="1" dirty="0" smtClean="0"/>
              <a:t>You    </a:t>
            </a:r>
            <a:r>
              <a:rPr lang="cs-CZ" sz="5400" b="1" dirty="0" smtClean="0">
                <a:solidFill>
                  <a:srgbClr val="002060"/>
                </a:solidFill>
              </a:rPr>
              <a:t>have</a:t>
            </a:r>
            <a:r>
              <a:rPr lang="cs-CZ" sz="5400" b="1" dirty="0" smtClean="0"/>
              <a:t>            ty máš</a:t>
            </a:r>
          </a:p>
          <a:p>
            <a:pPr marL="324000"/>
            <a:r>
              <a:rPr lang="cs-CZ" sz="5400" b="1" dirty="0" smtClean="0"/>
              <a:t>He                           on</a:t>
            </a:r>
          </a:p>
          <a:p>
            <a:pPr marL="324000">
              <a:buNone/>
            </a:pPr>
            <a:r>
              <a:rPr lang="cs-CZ" sz="5400" b="1" dirty="0" smtClean="0"/>
              <a:t>  she        </a:t>
            </a:r>
            <a:r>
              <a:rPr lang="cs-CZ" sz="5400" b="1" dirty="0" smtClean="0">
                <a:solidFill>
                  <a:srgbClr val="C00000"/>
                </a:solidFill>
              </a:rPr>
              <a:t> </a:t>
            </a:r>
            <a:r>
              <a:rPr lang="cs-CZ" sz="7200" b="1" dirty="0" smtClean="0">
                <a:solidFill>
                  <a:srgbClr val="C00000"/>
                </a:solidFill>
              </a:rPr>
              <a:t>has </a:t>
            </a:r>
            <a:r>
              <a:rPr lang="cs-CZ" sz="7200" b="1" dirty="0" smtClean="0">
                <a:solidFill>
                  <a:srgbClr val="FF3300"/>
                </a:solidFill>
              </a:rPr>
              <a:t>     </a:t>
            </a:r>
            <a:r>
              <a:rPr lang="cs-CZ" sz="5400" b="1" dirty="0" smtClean="0">
                <a:solidFill>
                  <a:schemeClr val="tx1"/>
                </a:solidFill>
              </a:rPr>
              <a:t>ona         má</a:t>
            </a:r>
          </a:p>
          <a:p>
            <a:pPr marL="0">
              <a:buNone/>
            </a:pPr>
            <a:r>
              <a:rPr lang="cs-CZ" sz="5400" b="1" dirty="0" smtClean="0"/>
              <a:t>  it                             ono</a:t>
            </a:r>
          </a:p>
          <a:p>
            <a:pPr>
              <a:buNone/>
            </a:pPr>
            <a:endParaRPr lang="en-US" sz="5400" b="1" dirty="0"/>
          </a:p>
        </p:txBody>
      </p:sp>
      <p:sp>
        <p:nvSpPr>
          <p:cNvPr id="4" name="Right Brace 3"/>
          <p:cNvSpPr/>
          <p:nvPr/>
        </p:nvSpPr>
        <p:spPr>
          <a:xfrm>
            <a:off x="1979712" y="4005064"/>
            <a:ext cx="864096" cy="2088232"/>
          </a:xfrm>
          <a:prstGeom prst="rightBrace">
            <a:avLst>
              <a:gd name="adj1" fmla="val 37167"/>
              <a:gd name="adj2" fmla="val 49336"/>
            </a:avLst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hlinkClick r:id="" action="ppaction://noaction">
              <a:snd r:embed="rId3" name="have.wav"/>
            </a:hlinkClick>
          </p:cNvPr>
          <p:cNvSpPr txBox="1"/>
          <p:nvPr/>
        </p:nvSpPr>
        <p:spPr>
          <a:xfrm>
            <a:off x="3059832" y="548680"/>
            <a:ext cx="19442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600" dirty="0"/>
          </a:p>
        </p:txBody>
      </p:sp>
      <p:sp>
        <p:nvSpPr>
          <p:cNvPr id="6" name="TextBox 5">
            <a:hlinkClick r:id="" action="ppaction://noaction">
              <a:snd r:embed="rId3" name="have.wav"/>
            </a:hlinkClick>
          </p:cNvPr>
          <p:cNvSpPr txBox="1"/>
          <p:nvPr/>
        </p:nvSpPr>
        <p:spPr>
          <a:xfrm>
            <a:off x="1043608" y="1700808"/>
            <a:ext cx="18722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600" dirty="0"/>
          </a:p>
        </p:txBody>
      </p:sp>
      <p:sp>
        <p:nvSpPr>
          <p:cNvPr id="7" name="TextBox 6">
            <a:hlinkClick r:id="" action="ppaction://noaction">
              <a:snd r:embed="rId3" name="have.wav"/>
            </a:hlinkClick>
          </p:cNvPr>
          <p:cNvSpPr txBox="1"/>
          <p:nvPr/>
        </p:nvSpPr>
        <p:spPr>
          <a:xfrm>
            <a:off x="1979712" y="2564904"/>
            <a:ext cx="18722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600" dirty="0"/>
          </a:p>
        </p:txBody>
      </p:sp>
      <p:sp>
        <p:nvSpPr>
          <p:cNvPr id="8" name="TextBox 7">
            <a:hlinkClick r:id="" action="ppaction://noaction">
              <a:snd r:embed="rId4" name="has.wav"/>
            </a:hlinkClick>
          </p:cNvPr>
          <p:cNvSpPr txBox="1"/>
          <p:nvPr/>
        </p:nvSpPr>
        <p:spPr>
          <a:xfrm>
            <a:off x="2915816" y="4581128"/>
            <a:ext cx="129614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4400" dirty="0"/>
          </a:p>
        </p:txBody>
      </p:sp>
      <p:sp>
        <p:nvSpPr>
          <p:cNvPr id="9" name="Right Brace 8"/>
          <p:cNvSpPr/>
          <p:nvPr/>
        </p:nvSpPr>
        <p:spPr>
          <a:xfrm>
            <a:off x="6516216" y="4005064"/>
            <a:ext cx="864096" cy="2088232"/>
          </a:xfrm>
          <a:prstGeom prst="rightBrace">
            <a:avLst>
              <a:gd name="adj1" fmla="val 37167"/>
              <a:gd name="adj2" fmla="val 49336"/>
            </a:avLst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cs-CZ" sz="7200" dirty="0" smtClean="0"/>
              <a:t>To have = mít</a:t>
            </a:r>
            <a:endParaRPr lang="en-US" sz="7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5400" b="1" dirty="0" smtClean="0">
                <a:solidFill>
                  <a:schemeClr val="tx1"/>
                </a:solidFill>
              </a:rPr>
              <a:t>We                         my máme</a:t>
            </a:r>
          </a:p>
          <a:p>
            <a:r>
              <a:rPr lang="cs-CZ" sz="5400" b="1" dirty="0" smtClean="0">
                <a:solidFill>
                  <a:schemeClr val="tx1"/>
                </a:solidFill>
              </a:rPr>
              <a:t>You           </a:t>
            </a:r>
            <a:r>
              <a:rPr lang="cs-CZ" sz="5400" b="1" dirty="0" smtClean="0">
                <a:solidFill>
                  <a:srgbClr val="002060"/>
                </a:solidFill>
              </a:rPr>
              <a:t>have</a:t>
            </a:r>
            <a:r>
              <a:rPr lang="cs-CZ" sz="5400" b="1" dirty="0" smtClean="0">
                <a:solidFill>
                  <a:schemeClr val="tx1"/>
                </a:solidFill>
              </a:rPr>
              <a:t>     vy máte</a:t>
            </a:r>
          </a:p>
          <a:p>
            <a:r>
              <a:rPr lang="cs-CZ" sz="5400" b="1" dirty="0" smtClean="0">
                <a:solidFill>
                  <a:schemeClr val="tx1"/>
                </a:solidFill>
              </a:rPr>
              <a:t>They                      oni mají</a:t>
            </a:r>
            <a:endParaRPr lang="en-US" sz="5400" b="1" dirty="0">
              <a:solidFill>
                <a:schemeClr val="tx1"/>
              </a:solidFill>
            </a:endParaRPr>
          </a:p>
        </p:txBody>
      </p:sp>
      <p:sp>
        <p:nvSpPr>
          <p:cNvPr id="6" name="Right Brace 5"/>
          <p:cNvSpPr/>
          <p:nvPr/>
        </p:nvSpPr>
        <p:spPr>
          <a:xfrm>
            <a:off x="2411760" y="1844824"/>
            <a:ext cx="864096" cy="2304256"/>
          </a:xfrm>
          <a:prstGeom prst="rightBrace">
            <a:avLst>
              <a:gd name="adj1" fmla="val 37167"/>
              <a:gd name="adj2" fmla="val 49336"/>
            </a:avLst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hlinkClick r:id="" action="ppaction://noaction">
              <a:snd r:embed="rId3" name="have.wav"/>
            </a:hlinkClick>
          </p:cNvPr>
          <p:cNvSpPr txBox="1"/>
          <p:nvPr/>
        </p:nvSpPr>
        <p:spPr>
          <a:xfrm>
            <a:off x="3419872" y="2708920"/>
            <a:ext cx="18722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0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cs-CZ" sz="4800" dirty="0" smtClean="0">
                <a:solidFill>
                  <a:schemeClr val="bg1"/>
                </a:solidFill>
              </a:rPr>
              <a:t>Vocabulary </a:t>
            </a:r>
            <a:br>
              <a:rPr lang="cs-CZ" sz="4800" dirty="0" smtClean="0">
                <a:solidFill>
                  <a:schemeClr val="bg1"/>
                </a:solidFill>
              </a:rPr>
            </a:br>
            <a:r>
              <a:rPr lang="cs-CZ" sz="3200" dirty="0" smtClean="0">
                <a:solidFill>
                  <a:schemeClr val="bg1"/>
                </a:solidFill>
              </a:rPr>
              <a:t>Spoj slova s překladem: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chemeClr val="accent1"/>
            </a:solidFill>
          </a:ln>
        </p:spPr>
        <p:txBody>
          <a:bodyPr>
            <a:normAutofit lnSpcReduction="10000"/>
          </a:bodyPr>
          <a:lstStyle/>
          <a:p>
            <a:r>
              <a:rPr lang="cs-CZ" dirty="0"/>
              <a:t>y</a:t>
            </a:r>
            <a:r>
              <a:rPr lang="cs-CZ" dirty="0" smtClean="0"/>
              <a:t>ou have                        já mám     </a:t>
            </a:r>
          </a:p>
          <a:p>
            <a:r>
              <a:rPr lang="cs-CZ" dirty="0"/>
              <a:t>t</a:t>
            </a:r>
            <a:r>
              <a:rPr lang="cs-CZ" dirty="0" smtClean="0"/>
              <a:t>hey have                       ty máš</a:t>
            </a:r>
          </a:p>
          <a:p>
            <a:r>
              <a:rPr lang="cs-CZ" dirty="0"/>
              <a:t>s</a:t>
            </a:r>
            <a:r>
              <a:rPr lang="cs-CZ" dirty="0" smtClean="0"/>
              <a:t>he has                           my máme</a:t>
            </a:r>
          </a:p>
          <a:p>
            <a:r>
              <a:rPr lang="cs-CZ" dirty="0" smtClean="0"/>
              <a:t>I have                              on má</a:t>
            </a:r>
          </a:p>
          <a:p>
            <a:r>
              <a:rPr lang="cs-CZ" dirty="0"/>
              <a:t>h</a:t>
            </a:r>
            <a:r>
              <a:rPr lang="cs-CZ" dirty="0" smtClean="0"/>
              <a:t>e has                             oni mají</a:t>
            </a:r>
          </a:p>
          <a:p>
            <a:r>
              <a:rPr lang="cs-CZ" dirty="0"/>
              <a:t>w</a:t>
            </a:r>
            <a:r>
              <a:rPr lang="cs-CZ" dirty="0" smtClean="0"/>
              <a:t>e have                          ona má</a:t>
            </a:r>
          </a:p>
          <a:p>
            <a:r>
              <a:rPr lang="cs-CZ" dirty="0"/>
              <a:t>y</a:t>
            </a:r>
            <a:r>
              <a:rPr lang="cs-CZ" dirty="0" smtClean="0"/>
              <a:t>ou have                        ono má</a:t>
            </a:r>
          </a:p>
          <a:p>
            <a:r>
              <a:rPr lang="cs-CZ" dirty="0"/>
              <a:t>i</a:t>
            </a:r>
            <a:r>
              <a:rPr lang="cs-CZ" dirty="0" smtClean="0"/>
              <a:t>t has                               vy máte</a:t>
            </a:r>
          </a:p>
          <a:p>
            <a:pPr>
              <a:buNone/>
            </a:pP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60848"/>
            <a:ext cx="8229600" cy="4065315"/>
          </a:xfrm>
        </p:spPr>
        <p:txBody>
          <a:bodyPr/>
          <a:lstStyle/>
          <a:p>
            <a:r>
              <a:rPr lang="cs-CZ" dirty="0" smtClean="0"/>
              <a:t>Všechny uveřejněné odkazy [cit. 2011-09-10].</a:t>
            </a:r>
          </a:p>
          <a:p>
            <a:endParaRPr lang="cs-CZ" dirty="0" smtClean="0"/>
          </a:p>
          <a:p>
            <a:r>
              <a:rPr lang="cs-CZ" dirty="0" smtClean="0"/>
              <a:t>Pozadí - http://www.shutterstock.com/pic-98513609/stock-photo-english-flag-butterflies-isolated-on-white-background.html</a:t>
            </a:r>
          </a:p>
          <a:p>
            <a:endParaRPr lang="en-US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800" dirty="0" smtClean="0">
                <a:solidFill>
                  <a:schemeClr val="bg1"/>
                </a:solidFill>
              </a:rPr>
              <a:t>Citace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243</Words>
  <Application>Microsoft Office PowerPoint</Application>
  <PresentationFormat>On-screen Show (4:3)</PresentationFormat>
  <Paragraphs>57</Paragraphs>
  <Slides>9</Slides>
  <Notes>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 </vt:lpstr>
      <vt:lpstr>Anotace</vt:lpstr>
      <vt:lpstr>To have</vt:lpstr>
      <vt:lpstr>Osobní zájmena – jednotné číslo</vt:lpstr>
      <vt:lpstr>Osobní zájmena – množné číslo</vt:lpstr>
      <vt:lpstr>To have = mít</vt:lpstr>
      <vt:lpstr>To have = mít</vt:lpstr>
      <vt:lpstr>Vocabulary  Spoj slova s překladem:</vt:lpstr>
      <vt:lpstr>Slide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2012-12-10T19:25:08Z</dcterms:created>
  <dcterms:modified xsi:type="dcterms:W3CDTF">2012-12-10T19:25:19Z</dcterms:modified>
</cp:coreProperties>
</file>