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82" r:id="rId6"/>
    <p:sldId id="276" r:id="rId7"/>
    <p:sldId id="277" r:id="rId8"/>
    <p:sldId id="278" r:id="rId9"/>
    <p:sldId id="279" r:id="rId10"/>
    <p:sldId id="280" r:id="rId11"/>
    <p:sldId id="281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82"/>
            <p14:sldId id="276"/>
            <p14:sldId id="277"/>
            <p14:sldId id="278"/>
            <p14:sldId id="279"/>
            <p14:sldId id="280"/>
            <p14:sldId id="281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>
            <a:normAutofit/>
          </a:bodyPr>
          <a:lstStyle/>
          <a:p>
            <a:r>
              <a:rPr lang="cs-CZ" dirty="0" smtClean="0"/>
              <a:t>Postnatální období – </a:t>
            </a:r>
            <a:r>
              <a:rPr lang="cs-CZ" dirty="0" smtClean="0"/>
              <a:t>mladší školní </a:t>
            </a:r>
            <a:r>
              <a:rPr lang="cs-CZ" dirty="0" smtClean="0"/>
              <a:t>věk 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Ontogenetický vývoj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Postnatální období </a:t>
            </a:r>
            <a:r>
              <a:rPr lang="cs-CZ" dirty="0" smtClean="0"/>
              <a:t>- mladší </a:t>
            </a:r>
            <a:r>
              <a:rPr lang="cs-CZ" dirty="0" smtClean="0"/>
              <a:t>školní věk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</a:t>
            </a:r>
            <a:r>
              <a:rPr lang="cs-CZ" smtClean="0"/>
              <a:t>období mladšího školního </a:t>
            </a:r>
            <a:r>
              <a:rPr lang="cs-CZ" dirty="0" smtClean="0"/>
              <a:t>věku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školní práce, bisexuální dětství, první vytáhlost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znaky zralosti pro školu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začátku sedmého roku do konce čtrnáctého  věku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bdobí povinné školní docházky – povinnost učení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36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3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 sedmého 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roku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do konce 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jedenáctého 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roku</a:t>
            </a:r>
          </a:p>
          <a:p>
            <a:pPr marL="0" indent="0">
              <a:buNone/>
            </a:pP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3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vstup do školy </a:t>
            </a:r>
            <a:r>
              <a:rPr lang="cs-CZ" sz="3300" dirty="0" smtClean="0">
                <a:latin typeface="Arial" pitchFamily="34" charset="0"/>
                <a:cs typeface="Arial" pitchFamily="34" charset="0"/>
              </a:rPr>
              <a:t>– velká změna v životě – </a:t>
            </a:r>
            <a:r>
              <a:rPr lang="cs-CZ" sz="3300" b="1" dirty="0" smtClean="0">
                <a:latin typeface="Arial" pitchFamily="34" charset="0"/>
                <a:cs typeface="Arial" pitchFamily="34" charset="0"/>
              </a:rPr>
              <a:t>ZÁTĚŽ</a:t>
            </a:r>
          </a:p>
          <a:p>
            <a:pPr marL="0" indent="0">
              <a:buNone/>
            </a:pPr>
            <a:endParaRPr lang="cs-CZ" sz="33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300" b="1" dirty="0">
                <a:latin typeface="Arial" pitchFamily="34" charset="0"/>
                <a:cs typeface="Arial" pitchFamily="34" charset="0"/>
              </a:rPr>
              <a:t>	</a:t>
            </a:r>
            <a:endParaRPr lang="cs-CZ" sz="33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79644"/>
            <a:ext cx="1743075" cy="2330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30624"/>
            <a:ext cx="204787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341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omezení pohybu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>
                <a:latin typeface="Arial" pitchFamily="34" charset="0"/>
                <a:cs typeface="Arial" pitchFamily="34" charset="0"/>
              </a:rPr>
              <a:t>dlouhá doba klidného sezení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omezení pohybu na čerstvém vzduchu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vadné držení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těla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6912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69120"/>
            <a:ext cx="2886075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167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š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kolní práce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začátky psaní, čtení, počítání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počátku namáhavé – velké nároky na nevyzrálou nervovou soustavu → únava  význam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spánku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7-mi letech – 12 hodin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10-ti letech – 10 hodin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411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 kolektivu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 větší pravděpodobnost onemocnění infekční chorobou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68960"/>
            <a:ext cx="2466975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1656184" cy="1991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49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832648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ěti s obtížnější adaptací na školní prostředí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→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větší únava, vyčerpanost, menší odolnost vůči infekčním nemocem, těžší průběh chorob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→ neurózy dítěte – bolesti hlavy, břicha, zvracení, nechutenství, poruchy spánku, koktavost ….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85184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926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období první vytáhlosti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dítě je štíhlé, břicho již nevystupuje 	 	dopředu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dojem vytáhlosti a hubenosti je způsoben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 prodloužením končetin po skončení </a:t>
            </a: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první vytáhlosti ( 6,5 roku ) pokračuje 	období pomalého růstu a vývoje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0768"/>
            <a:ext cx="276100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11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bdobí „ bisexuálního dětství “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pohlavní rozlišování těla – pohlavní 	rozdíly pouze ženské a mužské kostry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tvar pánve, lebky, ramen, ukládání tuků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33056"/>
            <a:ext cx="1838325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923095"/>
            <a:ext cx="2143125" cy="2495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324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školní 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stoupající tendenci v tomto období má vznik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vadného držení těla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skoliózy, kulatá záda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36204"/>
            <a:ext cx="288032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825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6288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http://www.google.cz/search?hl=cs&amp;q=mlad%C5%A1%C3%AD+%C5%A1koln%C3%AD+v%C4%9Bk&amp;rlz=1R2AURU_csCZ501&amp;bav=on.2,or.r_gc.r_pw.r_qf.&amp;</a:t>
            </a:r>
            <a:r>
              <a:rPr lang="cs-CZ" sz="900" dirty="0" smtClean="0"/>
              <a:t>bvm=bv.1355534169,d.d2k&amp;bpcl=40096503&amp;biw=1280&amp;bih=641&amp;wrapid=tlif135601224924410&amp;um=1&amp;ie=UTF-8&amp;tbm=isch&amp;source=og&amp;sa=N&amp;tab=wi&amp;ei=mhzTUNPFEY3FtAbW4YCABA</a:t>
            </a:r>
          </a:p>
          <a:p>
            <a:pPr marL="0" indent="0">
              <a:buNone/>
            </a:pPr>
            <a:r>
              <a:rPr lang="cs-CZ" sz="900" dirty="0"/>
              <a:t>http://www.google.cz/search?hl=cs&amp;rlz=1R2AURU_csCZ501&amp;q=vadn%C3%A9+dr%C5%BEen%C3%AD+t%C4%9Bla+u+d%C4%9Bt%C3%AD&amp;bav=on.2,or.r_gc.r_pw.r_qf.&amp;</a:t>
            </a:r>
            <a:r>
              <a:rPr lang="cs-CZ" sz="900" dirty="0" smtClean="0"/>
              <a:t>bpcl=40096503&amp;biw=1280&amp;bih=641&amp;wrapid=tlif135601308207610&amp;um=1&amp;ie=UTF-8&amp;tbm=isch&amp;source=og&amp;sa=N&amp;tab=wi&amp;ei=3h_TUKPQKsXUtAbhpIDYCA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8&amp;gs_id=u&amp;xhr=t&amp;q=mlad%C5%A1%C3%AD+%C5%A1koln%C3%AD+v%C4%9Bk&amp;rlz=1R2AURU_csCZ501&amp;bav=on.2,or.r_gc.r_pw.r_qf.&amp;bvm=bv.1355534169,d.d2k&amp;bpcl=40096503&amp;biw=1280&amp;bih=641&amp;wrapid=tljp1356013602027014&amp;um=1&amp;ie=UTF-8&amp;tbm=isch&amp;source=og&amp;sa=N&amp;tab=wi&amp;ei=3CHTUJv3H87OsgajyIDwAg</a:t>
            </a:r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1111</TotalTime>
  <Words>273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Postnatální období – mladší školní věk </vt:lpstr>
      <vt:lpstr>Postnatální období - mladší školní věk </vt:lpstr>
      <vt:lpstr>Školní věk</vt:lpstr>
      <vt:lpstr>Mladší školní věk</vt:lpstr>
      <vt:lpstr>Mladší školní věk</vt:lpstr>
      <vt:lpstr>Mladší školní věk</vt:lpstr>
      <vt:lpstr>Mladší školní věk</vt:lpstr>
      <vt:lpstr>Mladší školní věk</vt:lpstr>
      <vt:lpstr>Mladší školní věk</vt:lpstr>
      <vt:lpstr>Mladší školní věk</vt:lpstr>
      <vt:lpstr>Mladší školní věk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143</cp:revision>
  <dcterms:created xsi:type="dcterms:W3CDTF">2012-10-08T12:35:50Z</dcterms:created>
  <dcterms:modified xsi:type="dcterms:W3CDTF">2012-12-20T14:33:44Z</dcterms:modified>
</cp:coreProperties>
</file>