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handoutMasterIdLst>
    <p:handoutMasterId r:id="rId12"/>
  </p:handoutMasterIdLst>
  <p:sldIdLst>
    <p:sldId id="256" r:id="rId2"/>
    <p:sldId id="257" r:id="rId3"/>
    <p:sldId id="269" r:id="rId4"/>
    <p:sldId id="258" r:id="rId5"/>
    <p:sldId id="259" r:id="rId6"/>
    <p:sldId id="260" r:id="rId7"/>
    <p:sldId id="267" r:id="rId8"/>
    <p:sldId id="263" r:id="rId9"/>
    <p:sldId id="266" r:id="rId10"/>
  </p:sldIdLst>
  <p:sldSz cx="9144000" cy="6858000" type="screen4x3"/>
  <p:notesSz cx="7559675" cy="10691813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95" d="100"/>
          <a:sy n="95" d="100"/>
        </p:scale>
        <p:origin x="-120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 txBox="1">
            <a:spLocks noGrp="1"/>
          </p:cNvSpPr>
          <p:nvPr>
            <p:ph type="hdr" sz="quarter"/>
          </p:nvPr>
        </p:nvSpPr>
        <p:spPr>
          <a:xfrm>
            <a:off x="0" y="0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4997" rIns="90004" bIns="44997" anchor="t" anchorCtr="0" compatLnSpc="0"/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4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4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Arial Unicode MS" pitchFamily="2"/>
              <a:cs typeface="Mangal" pitchFamily="2"/>
            </a:endParaRPr>
          </a:p>
        </p:txBody>
      </p:sp>
      <p:sp>
        <p:nvSpPr>
          <p:cNvPr id="3" name="Zástupný symbol pro datum 2"/>
          <p:cNvSpPr txBox="1">
            <a:spLocks noGrp="1"/>
          </p:cNvSpPr>
          <p:nvPr>
            <p:ph type="dt" sz="quarter" idx="1"/>
          </p:nvPr>
        </p:nvSpPr>
        <p:spPr>
          <a:xfrm>
            <a:off x="4278962" y="0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4997" rIns="90004" bIns="44997" anchor="t" anchorCtr="0" compatLnSpc="0"/>
          <a:lstStyle/>
          <a:p>
            <a:pPr marL="0" marR="0" lvl="0" indent="0" algn="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4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4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Arial Unicode MS" pitchFamily="2"/>
              <a:cs typeface="Mangal" pitchFamily="2"/>
            </a:endParaRPr>
          </a:p>
        </p:txBody>
      </p:sp>
      <p:sp>
        <p:nvSpPr>
          <p:cNvPr id="4" name="Zástupný symbol pro zápatí 3"/>
          <p:cNvSpPr txBox="1">
            <a:spLocks noGrp="1"/>
          </p:cNvSpPr>
          <p:nvPr>
            <p:ph type="ftr" sz="quarter" idx="2"/>
          </p:nvPr>
        </p:nvSpPr>
        <p:spPr>
          <a:xfrm>
            <a:off x="0" y="10157402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4997" rIns="90004" bIns="44997" anchor="b" anchorCtr="0" compatLnSpc="0"/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4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4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Arial Unicode MS" pitchFamily="2"/>
              <a:cs typeface="Mangal" pitchFamily="2"/>
            </a:endParaRPr>
          </a:p>
        </p:txBody>
      </p:sp>
      <p:sp>
        <p:nvSpPr>
          <p:cNvPr id="5" name="Zástupný symbol pro číslo snímku 4"/>
          <p:cNvSpPr txBox="1">
            <a:spLocks noGrp="1"/>
          </p:cNvSpPr>
          <p:nvPr>
            <p:ph type="sldNum" sz="quarter" idx="3"/>
          </p:nvPr>
        </p:nvSpPr>
        <p:spPr>
          <a:xfrm>
            <a:off x="4278962" y="10157402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4997" rIns="90004" bIns="44997" anchor="b" anchorCtr="0" compatLnSpc="0"/>
          <a:lstStyle/>
          <a:p>
            <a:pPr marL="0" marR="0" lvl="0" indent="0" algn="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4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B969B375-91A0-4B61-B463-FCE0F189ED59}" type="slidenum">
              <a:rPr/>
              <a:pPr marL="0" marR="0" lvl="0" indent="0" algn="r" defTabSz="914400" rtl="0" fontAlgn="auto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4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t>‹#›</a:t>
            </a:fld>
            <a:endParaRPr lang="cs-CZ" sz="14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Arial Unicode MS" pitchFamily="2"/>
              <a:cs typeface="Mangal" pitchFamily="2"/>
            </a:endParaRPr>
          </a:p>
        </p:txBody>
      </p:sp>
    </p:spTree>
    <p:extLst>
      <p:ext uri="{BB962C8B-B14F-4D97-AF65-F5344CB8AC3E}">
        <p14:creationId xmlns:p14="http://schemas.microsoft.com/office/powerpoint/2010/main" val="22332475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 idx="2"/>
          </p:nvPr>
        </p:nvSpPr>
        <p:spPr>
          <a:xfrm>
            <a:off x="1107000" y="812517"/>
            <a:ext cx="5345280" cy="4008958"/>
          </a:xfrm>
          <a:prstGeom prst="rect">
            <a:avLst/>
          </a:prstGeom>
          <a:noFill/>
          <a:ln>
            <a:noFill/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3"/>
          </p:nvPr>
        </p:nvSpPr>
        <p:spPr>
          <a:xfrm>
            <a:off x="755998" y="5078522"/>
            <a:ext cx="6047640" cy="4811042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t" anchorCtr="0" compatLnSpc="1"/>
          <a:lstStyle/>
          <a:p>
            <a:pPr lvl="0"/>
            <a:endParaRPr lang="cs-CZ"/>
          </a:p>
        </p:txBody>
      </p:sp>
      <p:sp>
        <p:nvSpPr>
          <p:cNvPr id="4" name="Zástupný symbol pro záhlaví 3"/>
          <p:cNvSpPr txBox="1">
            <a:spLocks noGrp="1"/>
          </p:cNvSpPr>
          <p:nvPr>
            <p:ph type="hdr" sz="quarter"/>
          </p:nvPr>
        </p:nvSpPr>
        <p:spPr>
          <a:xfrm>
            <a:off x="0" y="0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t" anchorCtr="0" compatLnSpc="1"/>
          <a:lstStyle>
            <a:lvl1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14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endParaRPr lang="cs-CZ"/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idx="1"/>
          </p:nvPr>
        </p:nvSpPr>
        <p:spPr>
          <a:xfrm>
            <a:off x="4278962" y="0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t" anchorCtr="0" compatLnSpc="1"/>
          <a:lstStyle>
            <a:lvl1pPr marL="0" marR="0" lvl="0" indent="0" algn="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14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endParaRPr lang="cs-CZ"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4"/>
          </p:nvPr>
        </p:nvSpPr>
        <p:spPr>
          <a:xfrm>
            <a:off x="0" y="10157402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b" anchorCtr="0" compatLnSpc="1"/>
          <a:lstStyle>
            <a:lvl1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14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endParaRPr lang="cs-CZ"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5"/>
          </p:nvPr>
        </p:nvSpPr>
        <p:spPr>
          <a:xfrm>
            <a:off x="4278962" y="10157402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b" anchorCtr="0" compatLnSpc="1"/>
          <a:lstStyle>
            <a:lvl1pPr marL="0" marR="0" lvl="0" indent="0" algn="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14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fld id="{75FCABF5-2ED5-4B28-8828-F5153BE7672C}" type="slidenum">
              <a:rPr/>
              <a:pPr lvl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8300495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215999" marR="0" lvl="0" indent="-215999" defTabSz="914400" rtl="0" fontAlgn="auto" hangingPunct="0">
      <a:lnSpc>
        <a:spcPct val="100000"/>
      </a:lnSpc>
      <a:spcBef>
        <a:spcPts val="0"/>
      </a:spcBef>
      <a:spcAft>
        <a:spcPts val="0"/>
      </a:spcAft>
      <a:buNone/>
      <a:tabLst/>
      <a:defRPr lang="cs-CZ" sz="2000" b="0" i="0" u="none" strike="noStrike" kern="1200" cap="none" spc="0" baseline="0">
        <a:solidFill>
          <a:srgbClr val="000000"/>
        </a:solidFill>
        <a:uFillTx/>
        <a:latin typeface="Arial" pitchFamily="18"/>
        <a:ea typeface="Arial Unicode MS" pitchFamily="2"/>
        <a:cs typeface="Mangal" pitchFamily="2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0"/>
            <a:ext cx="5345112" cy="4008438"/>
          </a:xfrm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pPr marL="0" lvl="0" indent="0" algn="l" defTabSz="1042873" hangingPunct="1"/>
            <a:r>
              <a:rPr lang="cs-CZ"/>
              <a:t>Styl výše uvedené tabulky pro doplnění informací k materiálu si můžete zvolit sami. Důležité je dodržet náležitosti v ní uvedené.</a:t>
            </a:r>
          </a:p>
          <a:p>
            <a:pPr lvl="0"/>
            <a:endParaRPr lang="cs-CZ"/>
          </a:p>
        </p:txBody>
      </p:sp>
      <p:sp>
        <p:nvSpPr>
          <p:cNvPr id="4" name="Zástupný symbol pro číslo snímku 3"/>
          <p:cNvSpPr txBox="1"/>
          <p:nvPr/>
        </p:nvSpPr>
        <p:spPr>
          <a:xfrm>
            <a:off x="4278962" y="10157402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b" anchorCtr="0" compatLnSpc="1"/>
          <a:lstStyle/>
          <a:p>
            <a:pPr marL="0" marR="0" lvl="0" indent="0" algn="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3868E618-AAC1-4C14-B6FE-91998972C494}" type="slidenum">
              <a:rPr/>
              <a:pPr marL="0" marR="0" lvl="0" indent="0" algn="r" defTabSz="914400" rtl="0" fontAlgn="auto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t>1</a:t>
            </a:fld>
            <a:endParaRPr lang="cs-CZ" sz="1400" b="0" i="0" u="none" strike="noStrike" kern="1200" cap="none" spc="0" baseline="0">
              <a:solidFill>
                <a:srgbClr val="000000"/>
              </a:solidFill>
              <a:uFillTx/>
              <a:latin typeface="Times New Roman" pitchFamily="18"/>
              <a:ea typeface="Arial Unicode MS" pitchFamily="2"/>
              <a:cs typeface="Tahoma" pitchFamily="2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0" y="812800"/>
            <a:ext cx="0" cy="0"/>
          </a:xfrm>
          <a:solidFill>
            <a:srgbClr val="4F81BD"/>
          </a:solidFill>
          <a:ln w="25557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4F81BD"/>
          </a:solidFill>
          <a:ln w="25557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4F81BD"/>
          </a:solidFill>
          <a:ln w="25557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0" y="812800"/>
            <a:ext cx="0" cy="0"/>
          </a:xfrm>
          <a:solidFill>
            <a:srgbClr val="4F81BD"/>
          </a:solidFill>
          <a:ln w="25557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588" y="0"/>
            <a:ext cx="0" cy="0"/>
          </a:xfrm>
          <a:solidFill>
            <a:srgbClr val="4F81BD"/>
          </a:solidFill>
          <a:ln w="25557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0" y="812800"/>
            <a:ext cx="0" cy="0"/>
          </a:xfrm>
          <a:solidFill>
            <a:srgbClr val="4F81BD"/>
          </a:solidFill>
          <a:ln w="25557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0" y="812800"/>
            <a:ext cx="0" cy="0"/>
          </a:xfrm>
          <a:solidFill>
            <a:srgbClr val="4F81BD"/>
          </a:solidFill>
          <a:ln w="25557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ctrTitle"/>
          </p:nvPr>
        </p:nvSpPr>
        <p:spPr>
          <a:xfrm>
            <a:off x="685800" y="2130478"/>
            <a:ext cx="7772400" cy="1469879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Podnadpis 2"/>
          <p:cNvSpPr txBox="1"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475"/>
          </a:xfrm>
        </p:spPr>
        <p:txBody>
          <a:bodyPr anchorCtr="1"/>
          <a:lstStyle>
            <a:lvl1pPr marL="0" indent="0" algn="ctr">
              <a:buNone/>
              <a:defRPr>
                <a:solidFill>
                  <a:srgbClr val="898989"/>
                </a:solidFill>
                <a:latin typeface="Calibri" pitchFamily="18"/>
              </a:defRPr>
            </a:lvl1pPr>
          </a:lstStyle>
          <a:p>
            <a:pPr lvl="0"/>
            <a:r>
              <a:rPr lang="cs-CZ"/>
              <a:t>Kliknutím lze upravit styl předlohy.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5DE49E0-BBBD-433D-8744-CD602FA3E4ED}" type="datetime1">
              <a:rPr lang="cs-CZ"/>
              <a:pPr lvl="0"/>
              <a:t>20.12.2012</a:t>
            </a:fld>
            <a:endParaRPr lang="cs-CZ"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A3F16C1-1C7D-4E22-B28F-3A27661C2888}" type="slidenum">
              <a:rPr/>
              <a:pPr lvl="0"/>
              <a:t>‹#›</a:t>
            </a:fld>
            <a:endParaRPr lang="cs-CZ"/>
          </a:p>
        </p:txBody>
      </p:sp>
    </p:spTree>
  </p:cSld>
  <p:clrMapOvr>
    <a:masterClrMapping/>
  </p:clrMapOvr>
  <p:transition/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type="title" idx="4294967295"/>
          </p:nvPr>
        </p:nvSpPr>
        <p:spPr>
          <a:xfrm>
            <a:off x="457200" y="1600200"/>
            <a:ext cx="8229600" cy="4525923"/>
          </a:xfrm>
        </p:spPr>
        <p:txBody>
          <a:bodyPr anchor="t" anchorCtr="0"/>
          <a:lstStyle>
            <a:lvl1pPr marL="343082" indent="-343082" algn="l">
              <a:spcBef>
                <a:spcPts val="800"/>
              </a:spcBef>
              <a:buSzPct val="100000"/>
              <a:buFont typeface="Arial" pitchFamily="34"/>
              <a:buChar char="•"/>
              <a:defRPr sz="3200"/>
            </a:lvl1pPr>
          </a:lstStyle>
          <a:p>
            <a:pPr lvl="0"/>
            <a:r>
              <a:rPr lang="cs-CZ"/>
              <a:t>Kliknutím lze upravit styly předlohy textu.</a:t>
            </a:r>
            <a:br>
              <a:rPr lang="cs-CZ"/>
            </a:br>
            <a:r>
              <a:rPr lang="cs-CZ"/>
              <a:t>Druhá úroveň</a:t>
            </a:r>
            <a:br>
              <a:rPr lang="cs-CZ"/>
            </a:br>
            <a:r>
              <a:rPr lang="cs-CZ"/>
              <a:t>Třetí úroveň</a:t>
            </a:r>
            <a:br>
              <a:rPr lang="cs-CZ"/>
            </a:br>
            <a:r>
              <a:rPr lang="cs-CZ"/>
              <a:t>Čtvrtá úroveň</a:t>
            </a:r>
            <a:br>
              <a:rPr lang="cs-CZ"/>
            </a:br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C4D1D5D-3149-4F21-A7D5-C733E9DF35D9}" type="datetime1">
              <a:rPr lang="cs-CZ"/>
              <a:pPr lvl="0"/>
              <a:t>20.12.2012</a:t>
            </a:fld>
            <a:endParaRPr lang="cs-CZ"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4B83950-9A12-4A56-8706-62AB30BCB353}" type="slidenum">
              <a:rPr/>
              <a:pPr lvl="0"/>
              <a:t>‹#›</a:t>
            </a:fld>
            <a:endParaRPr lang="cs-CZ"/>
          </a:p>
        </p:txBody>
      </p:sp>
      <p:sp>
        <p:nvSpPr>
          <p:cNvPr id="7" name="Zástupný symbol pro obsah 6"/>
          <p:cNvSpPr txBox="1">
            <a:spLocks noGrp="1"/>
          </p:cNvSpPr>
          <p:nvPr>
            <p:ph idx="1"/>
          </p:nvPr>
        </p:nvSpPr>
        <p:spPr>
          <a:xfrm>
            <a:off x="457200" y="1604515"/>
            <a:ext cx="8229243" cy="4525923"/>
          </a:xfrm>
        </p:spPr>
        <p:txBody>
          <a:bodyPr lIns="0" tIns="0" rIns="0" bIns="0"/>
          <a:lstStyle>
            <a:lvl1pPr hangingPunct="0">
              <a:defRPr/>
            </a:lvl1pPr>
          </a:lstStyle>
          <a:p>
            <a:pPr lvl="0"/>
            <a:endParaRPr lang="cs-CZ"/>
          </a:p>
        </p:txBody>
      </p:sp>
    </p:spTree>
  </p:cSld>
  <p:clrMapOvr>
    <a:masterClrMapping/>
  </p:clrMapOvr>
  <p:transition/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722156" y="4406758"/>
            <a:ext cx="7772400" cy="1362236"/>
          </a:xfrm>
        </p:spPr>
        <p:txBody>
          <a:bodyPr anchor="t" anchorCtr="0"/>
          <a:lstStyle>
            <a:lvl1pPr algn="l">
              <a:defRPr sz="4000" b="1"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1"/>
          </p:nvPr>
        </p:nvSpPr>
        <p:spPr>
          <a:xfrm>
            <a:off x="722156" y="2906639"/>
            <a:ext cx="7772400" cy="1500118"/>
          </a:xfrm>
        </p:spPr>
        <p:txBody>
          <a:bodyPr anchor="b"/>
          <a:lstStyle>
            <a:lvl1pPr marL="0" indent="0">
              <a:spcBef>
                <a:spcPts val="500"/>
              </a:spcBef>
              <a:buNone/>
              <a:defRPr sz="2000">
                <a:solidFill>
                  <a:srgbClr val="898989"/>
                </a:solidFill>
              </a:defRPr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CBB2C9E8-7490-4B7F-9539-A5775F141249}" type="datetime1">
              <a:rPr lang="cs-CZ"/>
              <a:pPr lvl="0"/>
              <a:t>20.12.2012</a:t>
            </a:fld>
            <a:endParaRPr lang="cs-CZ"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EBD56ED-0BAA-49E0-97D4-AC0858C89E07}" type="slidenum">
              <a:rPr/>
              <a:pPr lvl="0"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type="title" idx="4294967295"/>
          </p:nvPr>
        </p:nvSpPr>
        <p:spPr>
          <a:xfrm>
            <a:off x="457200" y="1600200"/>
            <a:ext cx="4038475" cy="4525923"/>
          </a:xfrm>
        </p:spPr>
        <p:txBody>
          <a:bodyPr anchor="t" anchorCtr="0"/>
          <a:lstStyle>
            <a:lvl1pPr marL="343082" indent="-343082" algn="l">
              <a:spcBef>
                <a:spcPts val="700"/>
              </a:spcBef>
              <a:buSzPct val="100000"/>
              <a:buFont typeface="Arial" pitchFamily="34"/>
              <a:buChar char="•"/>
              <a:defRPr sz="2800"/>
            </a:lvl1pPr>
          </a:lstStyle>
          <a:p>
            <a:pPr lvl="0"/>
            <a:r>
              <a:rPr lang="cs-CZ"/>
              <a:t>Kliknutím lze upravit styly předlohy textu.</a:t>
            </a:r>
            <a:br>
              <a:rPr lang="cs-CZ"/>
            </a:br>
            <a:r>
              <a:rPr lang="cs-CZ"/>
              <a:t>Druhá úroveň</a:t>
            </a:r>
            <a:br>
              <a:rPr lang="cs-CZ"/>
            </a:br>
            <a:r>
              <a:rPr lang="cs-CZ"/>
              <a:t>Třetí úroveň</a:t>
            </a:r>
            <a:br>
              <a:rPr lang="cs-CZ"/>
            </a:br>
            <a:r>
              <a:rPr lang="cs-CZ"/>
              <a:t>Čtvrtá úroveň</a:t>
            </a:r>
            <a:br>
              <a:rPr lang="cs-CZ"/>
            </a:br>
            <a:r>
              <a:rPr lang="cs-CZ"/>
              <a:t>Pátá úroveň</a:t>
            </a:r>
          </a:p>
        </p:txBody>
      </p:sp>
      <p:sp>
        <p:nvSpPr>
          <p:cNvPr id="4" name="Zástupný symbol pro obsah 3"/>
          <p:cNvSpPr txBox="1">
            <a:spLocks noGrp="1"/>
          </p:cNvSpPr>
          <p:nvPr>
            <p:ph type="title" idx="4294967295"/>
          </p:nvPr>
        </p:nvSpPr>
        <p:spPr>
          <a:xfrm>
            <a:off x="4648315" y="1600200"/>
            <a:ext cx="4038475" cy="4525923"/>
          </a:xfrm>
        </p:spPr>
        <p:txBody>
          <a:bodyPr anchor="t" anchorCtr="0"/>
          <a:lstStyle>
            <a:lvl1pPr marL="343082" indent="-343082" algn="l">
              <a:spcBef>
                <a:spcPts val="700"/>
              </a:spcBef>
              <a:buSzPct val="100000"/>
              <a:buFont typeface="Arial" pitchFamily="34"/>
              <a:buChar char="•"/>
              <a:defRPr sz="2800"/>
            </a:lvl1pPr>
          </a:lstStyle>
          <a:p>
            <a:pPr lvl="0"/>
            <a:r>
              <a:rPr lang="cs-CZ"/>
              <a:t>Kliknutím lze upravit styly předlohy textu.</a:t>
            </a:r>
            <a:br>
              <a:rPr lang="cs-CZ"/>
            </a:br>
            <a:r>
              <a:rPr lang="cs-CZ"/>
              <a:t>Druhá úroveň</a:t>
            </a:r>
            <a:br>
              <a:rPr lang="cs-CZ"/>
            </a:br>
            <a:r>
              <a:rPr lang="cs-CZ"/>
              <a:t>Třetí úroveň</a:t>
            </a:r>
            <a:br>
              <a:rPr lang="cs-CZ"/>
            </a:br>
            <a:r>
              <a:rPr lang="cs-CZ"/>
              <a:t>Čtvrtá úroveň</a:t>
            </a:r>
            <a:br>
              <a:rPr lang="cs-CZ"/>
            </a:br>
            <a:r>
              <a:rPr lang="cs-CZ"/>
              <a:t>Pátá úroveň</a:t>
            </a:r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94404BD-7CC8-42C9-9EC3-C1FA6B8C5C54}" type="datetime1">
              <a:rPr lang="cs-CZ"/>
              <a:pPr lvl="0"/>
              <a:t>20.12.2012</a:t>
            </a:fld>
            <a:endParaRPr lang="cs-CZ"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3408678-48CD-47C8-9807-B9716ABD4B5A}" type="slidenum">
              <a:rPr/>
              <a:pPr lvl="0"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1"/>
          </p:nvPr>
        </p:nvSpPr>
        <p:spPr>
          <a:xfrm>
            <a:off x="457200" y="1535039"/>
            <a:ext cx="4040276" cy="639723"/>
          </a:xfrm>
        </p:spPr>
        <p:txBody>
          <a:bodyPr anchor="b"/>
          <a:lstStyle>
            <a:lvl1pPr marL="0" indent="0">
              <a:spcBef>
                <a:spcPts val="600"/>
              </a:spcBef>
              <a:buNone/>
              <a:defRPr sz="2400" b="1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4" name="Zástupný symbol pro obsah 3"/>
          <p:cNvSpPr txBox="1">
            <a:spLocks noGrp="1"/>
          </p:cNvSpPr>
          <p:nvPr>
            <p:ph type="title" idx="4294967295"/>
          </p:nvPr>
        </p:nvSpPr>
        <p:spPr>
          <a:xfrm>
            <a:off x="457200" y="2174763"/>
            <a:ext cx="4040276" cy="3951360"/>
          </a:xfrm>
        </p:spPr>
        <p:txBody>
          <a:bodyPr anchor="t" anchorCtr="0"/>
          <a:lstStyle>
            <a:lvl1pPr marL="343082" indent="-343082" algn="l">
              <a:spcBef>
                <a:spcPts val="600"/>
              </a:spcBef>
              <a:buSzPct val="100000"/>
              <a:buFont typeface="Arial" pitchFamily="34"/>
              <a:buChar char="•"/>
              <a:defRPr sz="2400"/>
            </a:lvl1pPr>
          </a:lstStyle>
          <a:p>
            <a:pPr lvl="0"/>
            <a:r>
              <a:rPr lang="cs-CZ"/>
              <a:t>Kliknutím lze upravit styly předlohy textu.</a:t>
            </a:r>
            <a:br>
              <a:rPr lang="cs-CZ"/>
            </a:br>
            <a:r>
              <a:rPr lang="cs-CZ"/>
              <a:t>Druhá úroveň</a:t>
            </a:r>
            <a:br>
              <a:rPr lang="cs-CZ"/>
            </a:br>
            <a:r>
              <a:rPr lang="cs-CZ"/>
              <a:t>Třetí úroveň</a:t>
            </a:r>
            <a:br>
              <a:rPr lang="cs-CZ"/>
            </a:br>
            <a:r>
              <a:rPr lang="cs-CZ"/>
              <a:t>Čtvrtá úroveň</a:t>
            </a:r>
            <a:br>
              <a:rPr lang="cs-CZ"/>
            </a:br>
            <a:r>
              <a:rPr lang="cs-CZ"/>
              <a:t>Pátá úroveň</a:t>
            </a:r>
          </a:p>
        </p:txBody>
      </p:sp>
      <p:sp>
        <p:nvSpPr>
          <p:cNvPr id="5" name="Zástupný symbol pro text 4"/>
          <p:cNvSpPr txBox="1">
            <a:spLocks noGrp="1"/>
          </p:cNvSpPr>
          <p:nvPr>
            <p:ph type="body" idx="3"/>
          </p:nvPr>
        </p:nvSpPr>
        <p:spPr>
          <a:xfrm>
            <a:off x="4645078" y="1535039"/>
            <a:ext cx="4041721" cy="639723"/>
          </a:xfrm>
        </p:spPr>
        <p:txBody>
          <a:bodyPr anchor="b"/>
          <a:lstStyle>
            <a:lvl1pPr marL="0" indent="0">
              <a:spcBef>
                <a:spcPts val="600"/>
              </a:spcBef>
              <a:buNone/>
              <a:defRPr sz="2400" b="1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6" name="Zástupný symbol pro obsah 5"/>
          <p:cNvSpPr txBox="1">
            <a:spLocks noGrp="1"/>
          </p:cNvSpPr>
          <p:nvPr>
            <p:ph type="title" idx="4294967295"/>
          </p:nvPr>
        </p:nvSpPr>
        <p:spPr>
          <a:xfrm>
            <a:off x="4645078" y="2174763"/>
            <a:ext cx="4041721" cy="3951360"/>
          </a:xfrm>
        </p:spPr>
        <p:txBody>
          <a:bodyPr anchor="t" anchorCtr="0"/>
          <a:lstStyle>
            <a:lvl1pPr marL="343082" indent="-343082" algn="l">
              <a:spcBef>
                <a:spcPts val="600"/>
              </a:spcBef>
              <a:buSzPct val="100000"/>
              <a:buFont typeface="Arial" pitchFamily="34"/>
              <a:buChar char="•"/>
              <a:defRPr sz="2400"/>
            </a:lvl1pPr>
          </a:lstStyle>
          <a:p>
            <a:pPr lvl="0"/>
            <a:r>
              <a:rPr lang="cs-CZ"/>
              <a:t>Kliknutím lze upravit styly předlohy textu.</a:t>
            </a:r>
            <a:br>
              <a:rPr lang="cs-CZ"/>
            </a:br>
            <a:r>
              <a:rPr lang="cs-CZ"/>
              <a:t>Druhá úroveň</a:t>
            </a:r>
            <a:br>
              <a:rPr lang="cs-CZ"/>
            </a:br>
            <a:r>
              <a:rPr lang="cs-CZ"/>
              <a:t>Třetí úroveň</a:t>
            </a:r>
            <a:br>
              <a:rPr lang="cs-CZ"/>
            </a:br>
            <a:r>
              <a:rPr lang="cs-CZ"/>
              <a:t>Čtvrtá úroveň</a:t>
            </a:r>
            <a:br>
              <a:rPr lang="cs-CZ"/>
            </a:br>
            <a:r>
              <a:rPr lang="cs-CZ"/>
              <a:t>Pátá úroveň</a:t>
            </a:r>
          </a:p>
        </p:txBody>
      </p:sp>
      <p:sp>
        <p:nvSpPr>
          <p:cNvPr id="7" name="Zástupný symbol pro datum 6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086B777-FA0B-4E62-824A-0763E79338CC}" type="datetime1">
              <a:rPr lang="cs-CZ"/>
              <a:pPr lvl="0"/>
              <a:t>20.12.2012</a:t>
            </a:fld>
            <a:endParaRPr lang="cs-CZ"/>
          </a:p>
        </p:txBody>
      </p:sp>
      <p:sp>
        <p:nvSpPr>
          <p:cNvPr id="8" name="Zástupný symbol pro zápatí 7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9" name="Zástupný symbol pro číslo snímku 8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826B734-0F38-407B-BA82-3436DAF025CE}" type="slidenum">
              <a:rPr/>
              <a:pPr lvl="0"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datum 2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F47F808-6E57-4471-B096-5585CAB52406}" type="datetime1">
              <a:rPr lang="cs-CZ"/>
              <a:pPr lvl="0"/>
              <a:t>20.12.2012</a:t>
            </a:fld>
            <a:endParaRPr lang="cs-CZ"/>
          </a:p>
        </p:txBody>
      </p:sp>
      <p:sp>
        <p:nvSpPr>
          <p:cNvPr id="4" name="Zástupný symbol pro zápatí 3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5" name="Zástupný symbol pro číslo snímku 4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1794A5A-43AE-45A4-A8D4-CC33CFA8F305}" type="slidenum">
              <a:rPr/>
              <a:pPr lvl="0"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07DDF4E-4E65-4F26-930F-662977369148}" type="datetime1">
              <a:rPr lang="cs-CZ"/>
              <a:pPr lvl="0"/>
              <a:t>20.12.2012</a:t>
            </a:fld>
            <a:endParaRPr lang="cs-CZ"/>
          </a:p>
        </p:txBody>
      </p:sp>
      <p:sp>
        <p:nvSpPr>
          <p:cNvPr id="3" name="Zástupný symbol pro zápatí 2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4" name="Zástupný symbol pro číslo snímku 3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FEFCD94-D1D6-4070-B076-D87175088B88}" type="slidenum">
              <a:rPr/>
              <a:pPr lvl="0"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457200" y="272884"/>
            <a:ext cx="3008156" cy="1162083"/>
          </a:xfrm>
        </p:spPr>
        <p:txBody>
          <a:bodyPr anchor="b" anchorCtr="0"/>
          <a:lstStyle>
            <a:lvl1pPr algn="l">
              <a:defRPr sz="2000" b="1"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type="title" idx="4294967295"/>
          </p:nvPr>
        </p:nvSpPr>
        <p:spPr>
          <a:xfrm>
            <a:off x="3575157" y="272884"/>
            <a:ext cx="5111642" cy="5853238"/>
          </a:xfrm>
        </p:spPr>
        <p:txBody>
          <a:bodyPr anchor="t" anchorCtr="0"/>
          <a:lstStyle>
            <a:lvl1pPr marL="343082" indent="-343082" algn="l">
              <a:spcBef>
                <a:spcPts val="800"/>
              </a:spcBef>
              <a:buSzPct val="100000"/>
              <a:buFont typeface="Arial" pitchFamily="34"/>
              <a:buChar char="•"/>
              <a:defRPr sz="3200"/>
            </a:lvl1pPr>
          </a:lstStyle>
          <a:p>
            <a:pPr lvl="0"/>
            <a:r>
              <a:rPr lang="cs-CZ"/>
              <a:t>Kliknutím lze upravit styly předlohy textu.</a:t>
            </a:r>
            <a:br>
              <a:rPr lang="cs-CZ"/>
            </a:br>
            <a:r>
              <a:rPr lang="cs-CZ"/>
              <a:t>Druhá úroveň</a:t>
            </a:r>
            <a:br>
              <a:rPr lang="cs-CZ"/>
            </a:br>
            <a:r>
              <a:rPr lang="cs-CZ"/>
              <a:t>Třetí úroveň</a:t>
            </a:r>
            <a:br>
              <a:rPr lang="cs-CZ"/>
            </a:br>
            <a:r>
              <a:rPr lang="cs-CZ"/>
              <a:t>Čtvrtá úroveň</a:t>
            </a:r>
            <a:br>
              <a:rPr lang="cs-CZ"/>
            </a:br>
            <a:r>
              <a:rPr lang="cs-CZ"/>
              <a:t>Pátá úroveň</a:t>
            </a:r>
          </a:p>
        </p:txBody>
      </p:sp>
      <p:sp>
        <p:nvSpPr>
          <p:cNvPr id="4" name="Zástupný symbol pro text 3"/>
          <p:cNvSpPr txBox="1">
            <a:spLocks noGrp="1"/>
          </p:cNvSpPr>
          <p:nvPr>
            <p:ph type="body" idx="2"/>
          </p:nvPr>
        </p:nvSpPr>
        <p:spPr>
          <a:xfrm>
            <a:off x="457200" y="1434958"/>
            <a:ext cx="3008156" cy="4691155"/>
          </a:xfrm>
        </p:spPr>
        <p:txBody>
          <a:bodyPr/>
          <a:lstStyle>
            <a:lvl1pPr marL="0" indent="0">
              <a:spcBef>
                <a:spcPts val="300"/>
              </a:spcBef>
              <a:buNone/>
              <a:defRPr sz="1400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61AF448-70E9-43C3-AF7E-C8D51C1EC583}" type="datetime1">
              <a:rPr lang="cs-CZ"/>
              <a:pPr lvl="0"/>
              <a:t>20.12.2012</a:t>
            </a:fld>
            <a:endParaRPr lang="cs-CZ"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58BD6545-945A-4F45-B242-6816318E7B75}" type="slidenum">
              <a:rPr/>
              <a:pPr lvl="0"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1792443" y="4800600"/>
            <a:ext cx="5486400" cy="566644"/>
          </a:xfrm>
        </p:spPr>
        <p:txBody>
          <a:bodyPr anchor="b" anchorCtr="0"/>
          <a:lstStyle>
            <a:lvl1pPr algn="l">
              <a:defRPr sz="2000" b="1"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rázek 2"/>
          <p:cNvSpPr txBox="1">
            <a:spLocks noGrp="1"/>
          </p:cNvSpPr>
          <p:nvPr>
            <p:ph type="title" idx="4294967295"/>
          </p:nvPr>
        </p:nvSpPr>
        <p:spPr>
          <a:xfrm>
            <a:off x="1792443" y="612721"/>
            <a:ext cx="5486400" cy="4114800"/>
          </a:xfrm>
        </p:spPr>
        <p:txBody>
          <a:bodyPr anchor="t"/>
          <a:lstStyle>
            <a:lvl1pPr hangingPunct="0">
              <a:defRPr>
                <a:latin typeface="Arial" pitchFamily="18"/>
              </a:defRPr>
            </a:lvl1pPr>
          </a:lstStyle>
          <a:p>
            <a:pPr lvl="0"/>
            <a:endParaRPr lang="cs-CZ"/>
          </a:p>
        </p:txBody>
      </p:sp>
      <p:sp>
        <p:nvSpPr>
          <p:cNvPr id="4" name="Zástupný symbol pro text 3"/>
          <p:cNvSpPr txBox="1">
            <a:spLocks noGrp="1"/>
          </p:cNvSpPr>
          <p:nvPr>
            <p:ph type="body" idx="2"/>
          </p:nvPr>
        </p:nvSpPr>
        <p:spPr>
          <a:xfrm>
            <a:off x="1792443" y="5367244"/>
            <a:ext cx="5486400" cy="804955"/>
          </a:xfrm>
        </p:spPr>
        <p:txBody>
          <a:bodyPr/>
          <a:lstStyle>
            <a:lvl1pPr marL="0" indent="0">
              <a:spcBef>
                <a:spcPts val="300"/>
              </a:spcBef>
              <a:buNone/>
              <a:defRPr sz="1400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BE3FC89-5158-4DC9-95EB-52E38A5A78BC}" type="datetime1">
              <a:rPr lang="cs-CZ"/>
              <a:pPr lvl="0"/>
              <a:t>20.12.2012</a:t>
            </a:fld>
            <a:endParaRPr lang="cs-CZ"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5A1B15B-0C6D-4DA8-B484-4E1FE8D22F03}" type="slidenum">
              <a:rPr/>
              <a:pPr lvl="0"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/>
          <p:cNvSpPr txBox="1"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E91838B-A3AC-43DE-83ED-4D9E51A99D05}" type="datetime1">
              <a:rPr lang="cs-CZ"/>
              <a:pPr lvl="0"/>
              <a:t>20.12.2012</a:t>
            </a:fld>
            <a:endParaRPr lang="cs-CZ"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7426098-43A5-4296-89F0-31D48ED20585}" type="slidenum">
              <a:rPr/>
              <a:pPr lvl="0"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 txBox="1">
            <a:spLocks noGrp="1"/>
          </p:cNvSpPr>
          <p:nvPr>
            <p:ph type="title" orient="vert"/>
          </p:nvPr>
        </p:nvSpPr>
        <p:spPr>
          <a:xfrm>
            <a:off x="6629400" y="274676"/>
            <a:ext cx="2057400" cy="5851437"/>
          </a:xfrm>
        </p:spPr>
        <p:txBody>
          <a:bodyPr vert="eaVert"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/>
          <p:cNvSpPr txBox="1">
            <a:spLocks noGrp="1"/>
          </p:cNvSpPr>
          <p:nvPr>
            <p:ph type="body" orient="vert" idx="1"/>
          </p:nvPr>
        </p:nvSpPr>
        <p:spPr>
          <a:xfrm>
            <a:off x="457200" y="274676"/>
            <a:ext cx="6019915" cy="5851437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BEADA67-A6EE-4E47-86CE-F14FB94F09D1}" type="datetime1">
              <a:rPr lang="cs-CZ"/>
              <a:pPr lvl="0"/>
              <a:t>20.12.2012</a:t>
            </a:fld>
            <a:endParaRPr lang="cs-CZ"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11CAB57-0EA0-4F68-8DB0-486603FF5A96}" type="slidenum">
              <a:rPr/>
              <a:pPr lvl="0"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 txBox="1">
            <a:spLocks noGrp="1"/>
          </p:cNvSpPr>
          <p:nvPr>
            <p:ph type="title"/>
          </p:nvPr>
        </p:nvSpPr>
        <p:spPr>
          <a:xfrm>
            <a:off x="457200" y="274676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1" compatLnSpc="1"/>
          <a:lstStyle/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23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/>
          <a:lstStyle/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2"/>
          </p:nvPr>
        </p:nvSpPr>
        <p:spPr>
          <a:xfrm>
            <a:off x="457200" y="6356515"/>
            <a:ext cx="2133715" cy="365037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/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1200" b="0" i="0" u="none" strike="noStrike" kern="1200" cap="none" spc="0" baseline="0">
                <a:solidFill>
                  <a:srgbClr val="898989"/>
                </a:solidFill>
                <a:uFillTx/>
                <a:latin typeface="Calibri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fld id="{82629752-C00F-4E55-8200-D90BE4D8F7A2}" type="datetime1">
              <a:rPr lang="cs-CZ"/>
              <a:pPr lvl="0"/>
              <a:t>20.12.2012</a:t>
            </a:fld>
            <a:endParaRPr lang="cs-CZ"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3"/>
          </p:nvPr>
        </p:nvSpPr>
        <p:spPr>
          <a:xfrm>
            <a:off x="3124075" y="6356515"/>
            <a:ext cx="2895475" cy="365037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1" compatLnSpc="1"/>
          <a:lstStyle>
            <a:lvl1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24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endParaRPr lang="cs-CZ"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4"/>
          </p:nvPr>
        </p:nvSpPr>
        <p:spPr>
          <a:xfrm>
            <a:off x="6553084" y="6356515"/>
            <a:ext cx="2133715" cy="365037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/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1200" b="0" i="0" u="none" strike="noStrike" kern="1200" cap="none" spc="0" baseline="0">
                <a:solidFill>
                  <a:srgbClr val="898989"/>
                </a:solidFill>
                <a:uFillTx/>
                <a:latin typeface="Calibri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fld id="{813969A5-9439-4194-BC25-502EA433F71A}" type="slidenum">
              <a:rPr/>
              <a:pPr lvl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ransition/>
  <p:txStyles>
    <p:titleStyle>
      <a:lvl1pPr marL="0" marR="0" lvl="0" indent="0" algn="ctr" defTabSz="914400" rtl="0" fontAlgn="auto" hangingPunct="1">
        <a:lnSpc>
          <a:spcPct val="100000"/>
        </a:lnSpc>
        <a:spcBef>
          <a:spcPts val="0"/>
        </a:spcBef>
        <a:spcAft>
          <a:spcPts val="0"/>
        </a:spcAft>
        <a:buSzPct val="45000"/>
        <a:buFont typeface="StarSymbol"/>
        <a:buChar char="●"/>
        <a:tabLst/>
        <a:defRPr lang="cs-CZ" sz="4400" b="0" i="0" u="none" strike="noStrike" kern="1200" cap="none" spc="0" baseline="0">
          <a:solidFill>
            <a:srgbClr val="000000"/>
          </a:solidFill>
          <a:uFillTx/>
          <a:latin typeface="Calibri" pitchFamily="18"/>
          <a:ea typeface="Arial Unicode MS" pitchFamily="2"/>
          <a:cs typeface="Mangal" pitchFamily="2"/>
        </a:defRPr>
      </a:lvl1pPr>
    </p:titleStyle>
    <p:bodyStyle>
      <a:lvl1pPr marL="431999" marR="0" lvl="0" indent="-323999" algn="l" defTabSz="914400" rtl="0" fontAlgn="auto" hangingPunct="1">
        <a:lnSpc>
          <a:spcPct val="100000"/>
        </a:lnSpc>
        <a:spcBef>
          <a:spcPts val="0"/>
        </a:spcBef>
        <a:spcAft>
          <a:spcPts val="1415"/>
        </a:spcAft>
        <a:buSzPct val="45000"/>
        <a:buFont typeface="StarSymbol"/>
        <a:buChar char="●"/>
        <a:tabLst/>
        <a:defRPr lang="cs-CZ" sz="3200" b="0" i="0" u="none" strike="noStrike" kern="1200" cap="none" spc="0" baseline="0">
          <a:solidFill>
            <a:srgbClr val="000000"/>
          </a:solidFill>
          <a:uFillTx/>
          <a:latin typeface="Arial" pitchFamily="18"/>
          <a:ea typeface="Arial Unicode MS" pitchFamily="2"/>
          <a:cs typeface="Mangal" pitchFamily="2"/>
        </a:defRPr>
      </a:lvl1pPr>
      <a:lvl2pPr marL="863998" marR="0" lvl="1" indent="-323999" algn="l" defTabSz="914400" rtl="0" fontAlgn="auto" hangingPunct="1">
        <a:lnSpc>
          <a:spcPct val="100000"/>
        </a:lnSpc>
        <a:spcBef>
          <a:spcPts val="0"/>
        </a:spcBef>
        <a:spcAft>
          <a:spcPts val="1135"/>
        </a:spcAft>
        <a:buSzPct val="45000"/>
        <a:buFont typeface="StarSymbol"/>
        <a:buChar char="●"/>
        <a:tabLst/>
        <a:defRPr lang="cs-CZ" sz="2800" b="0" i="0" u="none" strike="noStrike" kern="1200" cap="none" spc="0" baseline="0">
          <a:solidFill>
            <a:srgbClr val="000000"/>
          </a:solidFill>
          <a:uFillTx/>
          <a:latin typeface="Arial" pitchFamily="18"/>
          <a:ea typeface="Arial Unicode MS" pitchFamily="2"/>
          <a:cs typeface="Mangal" pitchFamily="2"/>
        </a:defRPr>
      </a:lvl2pPr>
      <a:lvl3pPr marL="1295997" marR="0" lvl="2" indent="-287999" algn="l" defTabSz="914400" rtl="0" fontAlgn="auto" hangingPunct="1">
        <a:lnSpc>
          <a:spcPct val="100000"/>
        </a:lnSpc>
        <a:spcBef>
          <a:spcPts val="0"/>
        </a:spcBef>
        <a:spcAft>
          <a:spcPts val="850"/>
        </a:spcAft>
        <a:buSzPct val="75000"/>
        <a:buFont typeface="StarSymbol"/>
        <a:buChar char="–"/>
        <a:tabLst/>
        <a:defRPr lang="cs-CZ" sz="2400" b="0" i="0" u="none" strike="noStrike" kern="1200" cap="none" spc="0" baseline="0">
          <a:solidFill>
            <a:srgbClr val="000000"/>
          </a:solidFill>
          <a:uFillTx/>
          <a:latin typeface="Arial" pitchFamily="18"/>
          <a:ea typeface="Arial Unicode MS" pitchFamily="2"/>
          <a:cs typeface="Mangal" pitchFamily="2"/>
        </a:defRPr>
      </a:lvl3pPr>
      <a:lvl4pPr marL="1727996" marR="0" lvl="3" indent="-215999" algn="l" defTabSz="914400" rtl="0" fontAlgn="auto" hangingPunct="1">
        <a:lnSpc>
          <a:spcPct val="100000"/>
        </a:lnSpc>
        <a:spcBef>
          <a:spcPts val="0"/>
        </a:spcBef>
        <a:spcAft>
          <a:spcPts val="565"/>
        </a:spcAft>
        <a:buSzPct val="45000"/>
        <a:buFont typeface="StarSymbol"/>
        <a:buChar char="●"/>
        <a:tabLst/>
        <a:defRPr lang="cs-CZ" sz="2000" b="0" i="0" u="none" strike="noStrike" kern="1200" cap="none" spc="0" baseline="0">
          <a:solidFill>
            <a:srgbClr val="000000"/>
          </a:solidFill>
          <a:uFillTx/>
          <a:latin typeface="Arial" pitchFamily="18"/>
          <a:ea typeface="Arial Unicode MS" pitchFamily="2"/>
          <a:cs typeface="Mangal" pitchFamily="2"/>
        </a:defRPr>
      </a:lvl4pPr>
      <a:lvl5pPr marL="2159995" marR="0" lvl="4" indent="-215999" algn="l" defTabSz="914400" rtl="0" fontAlgn="auto" hangingPunct="1">
        <a:lnSpc>
          <a:spcPct val="100000"/>
        </a:lnSpc>
        <a:spcBef>
          <a:spcPts val="0"/>
        </a:spcBef>
        <a:spcAft>
          <a:spcPts val="285"/>
        </a:spcAft>
        <a:buSzPct val="75000"/>
        <a:buFont typeface="StarSymbol"/>
        <a:buChar char="–"/>
        <a:tabLst/>
        <a:defRPr lang="cs-CZ" sz="2000" b="0" i="0" u="none" strike="noStrike" kern="1200" cap="none" spc="0" baseline="0">
          <a:solidFill>
            <a:srgbClr val="000000"/>
          </a:solidFill>
          <a:uFillTx/>
          <a:latin typeface="Arial" pitchFamily="18"/>
          <a:ea typeface="Arial Unicode MS" pitchFamily="2"/>
          <a:cs typeface="Mangal" pitchFamily="2"/>
        </a:defRPr>
      </a:lvl5pPr>
    </p:bodyStyle>
    <p:otherStyle/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eg"/><Relationship Id="rId3" Type="http://schemas.openxmlformats.org/officeDocument/2006/relationships/image" Target="../media/image3.emf"/><Relationship Id="rId7" Type="http://schemas.openxmlformats.org/officeDocument/2006/relationships/image" Target="../media/image7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image" Target="../media/image4.emf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thumb/1/17/2_pesons.jpg/260px-2_pesons.jpg" TargetMode="External"/><Relationship Id="rId2" Type="http://schemas.openxmlformats.org/officeDocument/2006/relationships/hyperlink" Target="http://upload.wikimedia.org/wikipedia/commons/thumb/4/4e/Balance_romaine.jpg/290px-Balance_romaine.jpg" TargetMode="External"/><Relationship Id="rId1" Type="http://schemas.openxmlformats.org/officeDocument/2006/relationships/slideLayout" Target="../slideLayouts/slideLayout12.xml"/><Relationship Id="rId4" Type="http://schemas.openxmlformats.org/officeDocument/2006/relationships/hyperlink" Target="http://upload.wikimedia.org/wikipedia/commons/thumb/0/04/Vaha_KERN_-_PEJ_2200-2M_-_03.jpg/220px-Vaha_KERN_-_PEJ_2200-2M_-_03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Diagram 3"/>
          <p:cNvGrpSpPr/>
          <p:nvPr/>
        </p:nvGrpSpPr>
        <p:grpSpPr>
          <a:xfrm>
            <a:off x="685800" y="908721"/>
            <a:ext cx="7702621" cy="2016224"/>
            <a:chOff x="685800" y="908721"/>
            <a:chExt cx="7702621" cy="2016224"/>
          </a:xfrm>
        </p:grpSpPr>
        <p:sp>
          <p:nvSpPr>
            <p:cNvPr id="3" name="Volný tvar 2"/>
            <p:cNvSpPr/>
            <p:nvPr/>
          </p:nvSpPr>
          <p:spPr>
            <a:xfrm>
              <a:off x="685800" y="908721"/>
              <a:ext cx="2016224" cy="2016224"/>
            </a:xfrm>
            <a:custGeom>
              <a:avLst>
                <a:gd name="f11" fmla="val 0"/>
                <a:gd name="f12" fmla="val 180"/>
              </a:avLst>
              <a:gdLst>
                <a:gd name="f2" fmla="val 10800000"/>
                <a:gd name="f3" fmla="val 5400000"/>
                <a:gd name="f4" fmla="val 180"/>
                <a:gd name="f5" fmla="val w"/>
                <a:gd name="f6" fmla="val h"/>
                <a:gd name="f7" fmla="val ss"/>
                <a:gd name="f8" fmla="val 0"/>
                <a:gd name="f9" fmla="*/ 5419351 1 1725033"/>
                <a:gd name="f10" fmla="+- 0 0 1"/>
                <a:gd name="f11" fmla="val 0"/>
                <a:gd name="f12" fmla="val 180"/>
                <a:gd name="f13" fmla="abs f5"/>
                <a:gd name="f14" fmla="abs f6"/>
                <a:gd name="f15" fmla="abs f7"/>
                <a:gd name="f16" fmla="val f8"/>
                <a:gd name="f17" fmla="+- 2700000 f3 0"/>
                <a:gd name="f18" fmla="+- 0 0 f11"/>
                <a:gd name="f19" fmla="+- 0 0 f12"/>
                <a:gd name="f20" fmla="?: f13 f5 1"/>
                <a:gd name="f21" fmla="?: f14 f6 1"/>
                <a:gd name="f22" fmla="?: f15 f7 1"/>
                <a:gd name="f23" fmla="*/ f17 f9 1"/>
                <a:gd name="f24" fmla="*/ f18 f2 1"/>
                <a:gd name="f25" fmla="*/ f19 f2 1"/>
                <a:gd name="f26" fmla="*/ f20 1 21600"/>
                <a:gd name="f27" fmla="*/ f21 1 21600"/>
                <a:gd name="f28" fmla="*/ 21600 f20 1"/>
                <a:gd name="f29" fmla="*/ 21600 f21 1"/>
                <a:gd name="f30" fmla="*/ f23 1 f2"/>
                <a:gd name="f31" fmla="*/ f24 1 f4"/>
                <a:gd name="f32" fmla="*/ f25 1 f4"/>
                <a:gd name="f33" fmla="min f27 f26"/>
                <a:gd name="f34" fmla="*/ f28 1 f22"/>
                <a:gd name="f35" fmla="*/ f29 1 f22"/>
                <a:gd name="f36" fmla="+- 0 0 f30"/>
                <a:gd name="f37" fmla="+- f31 0 f3"/>
                <a:gd name="f38" fmla="+- f32 0 f3"/>
                <a:gd name="f39" fmla="val f34"/>
                <a:gd name="f40" fmla="val f35"/>
                <a:gd name="f41" fmla="+- 0 0 f36"/>
                <a:gd name="f42" fmla="+- 0 0 f37"/>
                <a:gd name="f43" fmla="+- 0 0 f38"/>
                <a:gd name="f44" fmla="+- f40 0 f16"/>
                <a:gd name="f45" fmla="+- f39 0 f16"/>
                <a:gd name="f46" fmla="val f42"/>
                <a:gd name="f47" fmla="val f43"/>
                <a:gd name="f48" fmla="*/ f41 f2 1"/>
                <a:gd name="f49" fmla="*/ f44 1 2"/>
                <a:gd name="f50" fmla="*/ f45 1 2"/>
                <a:gd name="f51" fmla="+- f47 0 f46"/>
                <a:gd name="f52" fmla="+- f46 f3 0"/>
                <a:gd name="f53" fmla="*/ f48 1 f9"/>
                <a:gd name="f54" fmla="+- f16 f49 0"/>
                <a:gd name="f55" fmla="+- f16 f50 0"/>
                <a:gd name="f56" fmla="+- f51 21600000 0"/>
                <a:gd name="f57" fmla="*/ f52 f9 1"/>
                <a:gd name="f58" fmla="+- f53 0 f3"/>
                <a:gd name="f59" fmla="*/ f50 f33 1"/>
                <a:gd name="f60" fmla="*/ f49 f33 1"/>
                <a:gd name="f61" fmla="?: f51 f51 f56"/>
                <a:gd name="f62" fmla="*/ f57 1 f2"/>
                <a:gd name="f63" fmla="cos 1 f58"/>
                <a:gd name="f64" fmla="sin 1 f58"/>
                <a:gd name="f65" fmla="*/ f55 f33 1"/>
                <a:gd name="f66" fmla="*/ f54 f33 1"/>
                <a:gd name="f67" fmla="+- 0 0 f62"/>
                <a:gd name="f68" fmla="+- 0 0 f63"/>
                <a:gd name="f69" fmla="+- 0 0 f64"/>
                <a:gd name="f70" fmla="+- 0 0 f67"/>
                <a:gd name="f71" fmla="+- 0 0 f68"/>
                <a:gd name="f72" fmla="+- 0 0 f69"/>
                <a:gd name="f73" fmla="*/ f70 f2 1"/>
                <a:gd name="f74" fmla="*/ f71 f50 1"/>
                <a:gd name="f75" fmla="*/ f72 f49 1"/>
                <a:gd name="f76" fmla="*/ f73 1 f9"/>
                <a:gd name="f77" fmla="+- f55 0 f74"/>
                <a:gd name="f78" fmla="+- f55 f74 0"/>
                <a:gd name="f79" fmla="+- f54 0 f75"/>
                <a:gd name="f80" fmla="+- f54 f75 0"/>
                <a:gd name="f81" fmla="+- f76 0 f3"/>
                <a:gd name="f82" fmla="*/ f77 f33 1"/>
                <a:gd name="f83" fmla="*/ f79 f33 1"/>
                <a:gd name="f84" fmla="*/ f78 f33 1"/>
                <a:gd name="f85" fmla="*/ f80 f33 1"/>
                <a:gd name="f86" fmla="sin 1 f81"/>
                <a:gd name="f87" fmla="cos 1 f81"/>
                <a:gd name="f88" fmla="+- 0 0 f86"/>
                <a:gd name="f89" fmla="+- 0 0 f87"/>
                <a:gd name="f90" fmla="+- 0 0 f88"/>
                <a:gd name="f91" fmla="+- 0 0 f89"/>
                <a:gd name="f92" fmla="*/ f90 f50 1"/>
                <a:gd name="f93" fmla="*/ f91 f49 1"/>
                <a:gd name="f94" fmla="+- 0 0 f93"/>
                <a:gd name="f95" fmla="+- 0 0 f92"/>
                <a:gd name="f96" fmla="+- 0 0 f94"/>
                <a:gd name="f97" fmla="+- 0 0 f95"/>
                <a:gd name="f98" fmla="at2 f96 f97"/>
                <a:gd name="f99" fmla="+- f98 f3 0"/>
                <a:gd name="f100" fmla="*/ f99 f9 1"/>
                <a:gd name="f101" fmla="*/ f100 1 f2"/>
                <a:gd name="f102" fmla="+- 0 0 f101"/>
                <a:gd name="f103" fmla="val f102"/>
                <a:gd name="f104" fmla="+- 0 0 f103"/>
                <a:gd name="f105" fmla="*/ f104 f2 1"/>
                <a:gd name="f106" fmla="*/ f105 1 f9"/>
                <a:gd name="f107" fmla="+- f106 0 f3"/>
                <a:gd name="f108" fmla="cos 1 f107"/>
                <a:gd name="f109" fmla="sin 1 f107"/>
                <a:gd name="f110" fmla="+- 0 0 f108"/>
                <a:gd name="f111" fmla="+- 0 0 f109"/>
                <a:gd name="f112" fmla="*/ f10 f110 1"/>
                <a:gd name="f113" fmla="*/ f10 f111 1"/>
                <a:gd name="f114" fmla="*/ f112 f50 1"/>
                <a:gd name="f115" fmla="*/ f113 f49 1"/>
                <a:gd name="f116" fmla="+- f55 f114 0"/>
                <a:gd name="f117" fmla="+- f54 f115 0"/>
                <a:gd name="f118" fmla="*/ f116 f33 1"/>
                <a:gd name="f119" fmla="*/ f117 f33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82" t="f83" r="f84" b="f85"/>
              <a:pathLst>
                <a:path>
                  <a:moveTo>
                    <a:pt x="f118" y="f119"/>
                  </a:moveTo>
                  <a:arcTo wR="f59" hR="f60" stAng="f46" swAng="f61"/>
                  <a:lnTo>
                    <a:pt x="f65" y="f66"/>
                  </a:lnTo>
                  <a:close/>
                </a:path>
              </a:pathLst>
            </a:custGeom>
            <a:solidFill>
              <a:srgbClr val="4F81BD"/>
            </a:solidFill>
            <a:ln w="25402">
              <a:solidFill>
                <a:srgbClr val="FFFFFF"/>
              </a:solidFill>
              <a:prstDash val="solid"/>
            </a:ln>
          </p:spPr>
          <p:txBody>
            <a:bodyPr lIns="0" tIns="0" rIns="0" bIns="0"/>
            <a:lstStyle/>
            <a:p>
              <a:endParaRPr lang="cs-CZ"/>
            </a:p>
          </p:txBody>
        </p:sp>
        <p:sp>
          <p:nvSpPr>
            <p:cNvPr id="4" name="Volný tvar 3"/>
            <p:cNvSpPr/>
            <p:nvPr/>
          </p:nvSpPr>
          <p:spPr>
            <a:xfrm>
              <a:off x="1693907" y="908721"/>
              <a:ext cx="6694514" cy="2016224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6694512"/>
                <a:gd name="f7" fmla="val 2016223"/>
                <a:gd name="f8" fmla="+- 0 0 -90"/>
                <a:gd name="f9" fmla="*/ f3 1 6694512"/>
                <a:gd name="f10" fmla="*/ f4 1 2016223"/>
                <a:gd name="f11" fmla="val f5"/>
                <a:gd name="f12" fmla="val f6"/>
                <a:gd name="f13" fmla="val f7"/>
                <a:gd name="f14" fmla="*/ f8 f0 1"/>
                <a:gd name="f15" fmla="+- f13 0 f11"/>
                <a:gd name="f16" fmla="+- f12 0 f11"/>
                <a:gd name="f17" fmla="*/ f14 1 f2"/>
                <a:gd name="f18" fmla="*/ f16 1 6694512"/>
                <a:gd name="f19" fmla="*/ f15 1 2016223"/>
                <a:gd name="f20" fmla="*/ 0 f16 1"/>
                <a:gd name="f21" fmla="*/ 0 f15 1"/>
                <a:gd name="f22" fmla="*/ 6694512 f16 1"/>
                <a:gd name="f23" fmla="*/ 2016223 f15 1"/>
                <a:gd name="f24" fmla="+- f17 0 f1"/>
                <a:gd name="f25" fmla="*/ f20 1 6694512"/>
                <a:gd name="f26" fmla="*/ f21 1 2016223"/>
                <a:gd name="f27" fmla="*/ f22 1 6694512"/>
                <a:gd name="f28" fmla="*/ f23 1 2016223"/>
                <a:gd name="f29" fmla="*/ f11 1 f18"/>
                <a:gd name="f30" fmla="*/ f12 1 f18"/>
                <a:gd name="f31" fmla="*/ f11 1 f19"/>
                <a:gd name="f32" fmla="*/ f13 1 f19"/>
                <a:gd name="f33" fmla="*/ f25 1 f18"/>
                <a:gd name="f34" fmla="*/ f26 1 f19"/>
                <a:gd name="f35" fmla="*/ f27 1 f18"/>
                <a:gd name="f36" fmla="*/ f28 1 f19"/>
                <a:gd name="f37" fmla="*/ f29 f9 1"/>
                <a:gd name="f38" fmla="*/ f30 f9 1"/>
                <a:gd name="f39" fmla="*/ f32 f10 1"/>
                <a:gd name="f40" fmla="*/ f31 f10 1"/>
                <a:gd name="f41" fmla="*/ f33 f9 1"/>
                <a:gd name="f42" fmla="*/ f34 f10 1"/>
                <a:gd name="f43" fmla="*/ f35 f9 1"/>
                <a:gd name="f44" fmla="*/ f36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41" y="f42"/>
                </a:cxn>
                <a:cxn ang="f24">
                  <a:pos x="f43" y="f42"/>
                </a:cxn>
                <a:cxn ang="f24">
                  <a:pos x="f43" y="f44"/>
                </a:cxn>
                <a:cxn ang="f24">
                  <a:pos x="f41" y="f44"/>
                </a:cxn>
                <a:cxn ang="f24">
                  <a:pos x="f41" y="f42"/>
                </a:cxn>
              </a:cxnLst>
              <a:rect l="f37" t="f40" r="f38" b="f39"/>
              <a:pathLst>
                <a:path w="6694512" h="2016223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solidFill>
              <a:srgbClr val="FFFFFF">
                <a:alpha val="90000"/>
              </a:srgbClr>
            </a:solidFill>
            <a:ln w="25402">
              <a:solidFill>
                <a:srgbClr val="4F81BD"/>
              </a:solidFill>
              <a:prstDash val="solid"/>
            </a:ln>
          </p:spPr>
          <p:txBody>
            <a:bodyPr vert="horz" wrap="square" lIns="45720" tIns="45720" rIns="45720" bIns="1739344" anchor="ctr" anchorCtr="0" compatLnSpc="1"/>
            <a:lstStyle/>
            <a:p>
              <a:pPr marL="0" marR="0" lvl="0" indent="0" algn="l" defTabSz="533396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5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cs-CZ" sz="1200" b="0" i="0" u="none" strike="noStrike" kern="1200" cap="none" spc="0" baseline="0">
                  <a:solidFill>
                    <a:srgbClr val="000000"/>
                  </a:solidFill>
                  <a:uFillTx/>
                  <a:latin typeface="Calibri"/>
                </a:rPr>
                <a:t>NÁZEV ŠKOLY: Základní škola a Mateřská škola Nedvědice, okres Brno – venkov, příspěvková organizace </a:t>
              </a:r>
            </a:p>
          </p:txBody>
        </p:sp>
        <p:sp>
          <p:nvSpPr>
            <p:cNvPr id="5" name="Volný tvar 4"/>
            <p:cNvSpPr/>
            <p:nvPr/>
          </p:nvSpPr>
          <p:spPr>
            <a:xfrm>
              <a:off x="897501" y="1231312"/>
              <a:ext cx="1592811" cy="1592811"/>
            </a:xfrm>
            <a:custGeom>
              <a:avLst>
                <a:gd name="f11" fmla="val 0"/>
                <a:gd name="f12" fmla="val 180"/>
              </a:avLst>
              <a:gdLst>
                <a:gd name="f2" fmla="val 10800000"/>
                <a:gd name="f3" fmla="val 5400000"/>
                <a:gd name="f4" fmla="val 180"/>
                <a:gd name="f5" fmla="val w"/>
                <a:gd name="f6" fmla="val h"/>
                <a:gd name="f7" fmla="val ss"/>
                <a:gd name="f8" fmla="val 0"/>
                <a:gd name="f9" fmla="*/ 5419351 1 1725033"/>
                <a:gd name="f10" fmla="+- 0 0 1"/>
                <a:gd name="f11" fmla="val 0"/>
                <a:gd name="f12" fmla="val 180"/>
                <a:gd name="f13" fmla="abs f5"/>
                <a:gd name="f14" fmla="abs f6"/>
                <a:gd name="f15" fmla="abs f7"/>
                <a:gd name="f16" fmla="val f8"/>
                <a:gd name="f17" fmla="+- 2700000 f3 0"/>
                <a:gd name="f18" fmla="+- 0 0 f11"/>
                <a:gd name="f19" fmla="+- 0 0 f12"/>
                <a:gd name="f20" fmla="?: f13 f5 1"/>
                <a:gd name="f21" fmla="?: f14 f6 1"/>
                <a:gd name="f22" fmla="?: f15 f7 1"/>
                <a:gd name="f23" fmla="*/ f17 f9 1"/>
                <a:gd name="f24" fmla="*/ f18 f2 1"/>
                <a:gd name="f25" fmla="*/ f19 f2 1"/>
                <a:gd name="f26" fmla="*/ f20 1 21600"/>
                <a:gd name="f27" fmla="*/ f21 1 21600"/>
                <a:gd name="f28" fmla="*/ 21600 f20 1"/>
                <a:gd name="f29" fmla="*/ 21600 f21 1"/>
                <a:gd name="f30" fmla="*/ f23 1 f2"/>
                <a:gd name="f31" fmla="*/ f24 1 f4"/>
                <a:gd name="f32" fmla="*/ f25 1 f4"/>
                <a:gd name="f33" fmla="min f27 f26"/>
                <a:gd name="f34" fmla="*/ f28 1 f22"/>
                <a:gd name="f35" fmla="*/ f29 1 f22"/>
                <a:gd name="f36" fmla="+- 0 0 f30"/>
                <a:gd name="f37" fmla="+- f31 0 f3"/>
                <a:gd name="f38" fmla="+- f32 0 f3"/>
                <a:gd name="f39" fmla="val f34"/>
                <a:gd name="f40" fmla="val f35"/>
                <a:gd name="f41" fmla="+- 0 0 f36"/>
                <a:gd name="f42" fmla="+- 0 0 f37"/>
                <a:gd name="f43" fmla="+- 0 0 f38"/>
                <a:gd name="f44" fmla="+- f40 0 f16"/>
                <a:gd name="f45" fmla="+- f39 0 f16"/>
                <a:gd name="f46" fmla="val f42"/>
                <a:gd name="f47" fmla="val f43"/>
                <a:gd name="f48" fmla="*/ f41 f2 1"/>
                <a:gd name="f49" fmla="*/ f44 1 2"/>
                <a:gd name="f50" fmla="*/ f45 1 2"/>
                <a:gd name="f51" fmla="+- f47 0 f46"/>
                <a:gd name="f52" fmla="+- f46 f3 0"/>
                <a:gd name="f53" fmla="*/ f48 1 f9"/>
                <a:gd name="f54" fmla="+- f16 f49 0"/>
                <a:gd name="f55" fmla="+- f16 f50 0"/>
                <a:gd name="f56" fmla="+- f51 21600000 0"/>
                <a:gd name="f57" fmla="*/ f52 f9 1"/>
                <a:gd name="f58" fmla="+- f53 0 f3"/>
                <a:gd name="f59" fmla="*/ f50 f33 1"/>
                <a:gd name="f60" fmla="*/ f49 f33 1"/>
                <a:gd name="f61" fmla="?: f51 f51 f56"/>
                <a:gd name="f62" fmla="*/ f57 1 f2"/>
                <a:gd name="f63" fmla="cos 1 f58"/>
                <a:gd name="f64" fmla="sin 1 f58"/>
                <a:gd name="f65" fmla="*/ f55 f33 1"/>
                <a:gd name="f66" fmla="*/ f54 f33 1"/>
                <a:gd name="f67" fmla="+- 0 0 f62"/>
                <a:gd name="f68" fmla="+- 0 0 f63"/>
                <a:gd name="f69" fmla="+- 0 0 f64"/>
                <a:gd name="f70" fmla="+- 0 0 f67"/>
                <a:gd name="f71" fmla="+- 0 0 f68"/>
                <a:gd name="f72" fmla="+- 0 0 f69"/>
                <a:gd name="f73" fmla="*/ f70 f2 1"/>
                <a:gd name="f74" fmla="*/ f71 f50 1"/>
                <a:gd name="f75" fmla="*/ f72 f49 1"/>
                <a:gd name="f76" fmla="*/ f73 1 f9"/>
                <a:gd name="f77" fmla="+- f55 0 f74"/>
                <a:gd name="f78" fmla="+- f55 f74 0"/>
                <a:gd name="f79" fmla="+- f54 0 f75"/>
                <a:gd name="f80" fmla="+- f54 f75 0"/>
                <a:gd name="f81" fmla="+- f76 0 f3"/>
                <a:gd name="f82" fmla="*/ f77 f33 1"/>
                <a:gd name="f83" fmla="*/ f79 f33 1"/>
                <a:gd name="f84" fmla="*/ f78 f33 1"/>
                <a:gd name="f85" fmla="*/ f80 f33 1"/>
                <a:gd name="f86" fmla="sin 1 f81"/>
                <a:gd name="f87" fmla="cos 1 f81"/>
                <a:gd name="f88" fmla="+- 0 0 f86"/>
                <a:gd name="f89" fmla="+- 0 0 f87"/>
                <a:gd name="f90" fmla="+- 0 0 f88"/>
                <a:gd name="f91" fmla="+- 0 0 f89"/>
                <a:gd name="f92" fmla="*/ f90 f50 1"/>
                <a:gd name="f93" fmla="*/ f91 f49 1"/>
                <a:gd name="f94" fmla="+- 0 0 f93"/>
                <a:gd name="f95" fmla="+- 0 0 f92"/>
                <a:gd name="f96" fmla="+- 0 0 f94"/>
                <a:gd name="f97" fmla="+- 0 0 f95"/>
                <a:gd name="f98" fmla="at2 f96 f97"/>
                <a:gd name="f99" fmla="+- f98 f3 0"/>
                <a:gd name="f100" fmla="*/ f99 f9 1"/>
                <a:gd name="f101" fmla="*/ f100 1 f2"/>
                <a:gd name="f102" fmla="+- 0 0 f101"/>
                <a:gd name="f103" fmla="val f102"/>
                <a:gd name="f104" fmla="+- 0 0 f103"/>
                <a:gd name="f105" fmla="*/ f104 f2 1"/>
                <a:gd name="f106" fmla="*/ f105 1 f9"/>
                <a:gd name="f107" fmla="+- f106 0 f3"/>
                <a:gd name="f108" fmla="cos 1 f107"/>
                <a:gd name="f109" fmla="sin 1 f107"/>
                <a:gd name="f110" fmla="+- 0 0 f108"/>
                <a:gd name="f111" fmla="+- 0 0 f109"/>
                <a:gd name="f112" fmla="*/ f10 f110 1"/>
                <a:gd name="f113" fmla="*/ f10 f111 1"/>
                <a:gd name="f114" fmla="*/ f112 f50 1"/>
                <a:gd name="f115" fmla="*/ f113 f49 1"/>
                <a:gd name="f116" fmla="+- f55 f114 0"/>
                <a:gd name="f117" fmla="+- f54 f115 0"/>
                <a:gd name="f118" fmla="*/ f116 f33 1"/>
                <a:gd name="f119" fmla="*/ f117 f33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82" t="f83" r="f84" b="f85"/>
              <a:pathLst>
                <a:path>
                  <a:moveTo>
                    <a:pt x="f118" y="f119"/>
                  </a:moveTo>
                  <a:arcTo wR="f59" hR="f60" stAng="f46" swAng="f61"/>
                  <a:lnTo>
                    <a:pt x="f65" y="f66"/>
                  </a:lnTo>
                  <a:close/>
                </a:path>
              </a:pathLst>
            </a:custGeom>
            <a:solidFill>
              <a:srgbClr val="4F81BD"/>
            </a:solidFill>
            <a:ln w="25402">
              <a:solidFill>
                <a:srgbClr val="FFFFFF"/>
              </a:solidFill>
              <a:prstDash val="solid"/>
            </a:ln>
          </p:spPr>
          <p:txBody>
            <a:bodyPr lIns="0" tIns="0" rIns="0" bIns="0"/>
            <a:lstStyle/>
            <a:p>
              <a:endParaRPr lang="cs-CZ"/>
            </a:p>
          </p:txBody>
        </p:sp>
        <p:sp>
          <p:nvSpPr>
            <p:cNvPr id="6" name="Volný tvar 5"/>
            <p:cNvSpPr/>
            <p:nvPr/>
          </p:nvSpPr>
          <p:spPr>
            <a:xfrm>
              <a:off x="1693907" y="1231312"/>
              <a:ext cx="6694514" cy="1592811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6694512"/>
                <a:gd name="f7" fmla="val 1592816"/>
                <a:gd name="f8" fmla="+- 0 0 -90"/>
                <a:gd name="f9" fmla="*/ f3 1 6694512"/>
                <a:gd name="f10" fmla="*/ f4 1 1592816"/>
                <a:gd name="f11" fmla="val f5"/>
                <a:gd name="f12" fmla="val f6"/>
                <a:gd name="f13" fmla="val f7"/>
                <a:gd name="f14" fmla="*/ f8 f0 1"/>
                <a:gd name="f15" fmla="+- f13 0 f11"/>
                <a:gd name="f16" fmla="+- f12 0 f11"/>
                <a:gd name="f17" fmla="*/ f14 1 f2"/>
                <a:gd name="f18" fmla="*/ f16 1 6694512"/>
                <a:gd name="f19" fmla="*/ f15 1 1592816"/>
                <a:gd name="f20" fmla="*/ 0 f16 1"/>
                <a:gd name="f21" fmla="*/ 0 f15 1"/>
                <a:gd name="f22" fmla="*/ 6694512 f16 1"/>
                <a:gd name="f23" fmla="*/ 1592816 f15 1"/>
                <a:gd name="f24" fmla="+- f17 0 f1"/>
                <a:gd name="f25" fmla="*/ f20 1 6694512"/>
                <a:gd name="f26" fmla="*/ f21 1 1592816"/>
                <a:gd name="f27" fmla="*/ f22 1 6694512"/>
                <a:gd name="f28" fmla="*/ f23 1 1592816"/>
                <a:gd name="f29" fmla="*/ f11 1 f18"/>
                <a:gd name="f30" fmla="*/ f12 1 f18"/>
                <a:gd name="f31" fmla="*/ f11 1 f19"/>
                <a:gd name="f32" fmla="*/ f13 1 f19"/>
                <a:gd name="f33" fmla="*/ f25 1 f18"/>
                <a:gd name="f34" fmla="*/ f26 1 f19"/>
                <a:gd name="f35" fmla="*/ f27 1 f18"/>
                <a:gd name="f36" fmla="*/ f28 1 f19"/>
                <a:gd name="f37" fmla="*/ f29 f9 1"/>
                <a:gd name="f38" fmla="*/ f30 f9 1"/>
                <a:gd name="f39" fmla="*/ f32 f10 1"/>
                <a:gd name="f40" fmla="*/ f31 f10 1"/>
                <a:gd name="f41" fmla="*/ f33 f9 1"/>
                <a:gd name="f42" fmla="*/ f34 f10 1"/>
                <a:gd name="f43" fmla="*/ f35 f9 1"/>
                <a:gd name="f44" fmla="*/ f36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41" y="f42"/>
                </a:cxn>
                <a:cxn ang="f24">
                  <a:pos x="f43" y="f42"/>
                </a:cxn>
                <a:cxn ang="f24">
                  <a:pos x="f43" y="f44"/>
                </a:cxn>
                <a:cxn ang="f24">
                  <a:pos x="f41" y="f44"/>
                </a:cxn>
                <a:cxn ang="f24">
                  <a:pos x="f41" y="f42"/>
                </a:cxn>
              </a:cxnLst>
              <a:rect l="f37" t="f40" r="f38" b="f39"/>
              <a:pathLst>
                <a:path w="6694512" h="1592816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solidFill>
              <a:srgbClr val="FFFFFF">
                <a:alpha val="90000"/>
              </a:srgbClr>
            </a:solidFill>
            <a:ln w="25402">
              <a:solidFill>
                <a:srgbClr val="4F81BD"/>
              </a:solidFill>
              <a:prstDash val="solid"/>
            </a:ln>
          </p:spPr>
          <p:txBody>
            <a:bodyPr vert="horz" wrap="square" lIns="45720" tIns="45720" rIns="45720" bIns="1315940" anchor="ctr" anchorCtr="0" compatLnSpc="1"/>
            <a:lstStyle/>
            <a:p>
              <a:pPr marL="0" marR="0" lvl="0" indent="0" algn="l" defTabSz="533396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5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cs-CZ" sz="1200" b="0" i="0" u="none" strike="noStrike" kern="1200" cap="none" spc="0" baseline="0" dirty="0">
                  <a:solidFill>
                    <a:srgbClr val="000000"/>
                  </a:solidFill>
                  <a:uFillTx/>
                  <a:latin typeface="Calibri"/>
                </a:rPr>
                <a:t>AUTOR: </a:t>
              </a:r>
              <a:r>
                <a:rPr lang="cs-CZ" sz="1200" b="0" i="0" u="none" strike="noStrike" kern="1200" cap="none" spc="0" baseline="0" dirty="0" smtClean="0">
                  <a:solidFill>
                    <a:srgbClr val="000000"/>
                  </a:solidFill>
                  <a:uFillTx/>
                  <a:latin typeface="Calibri"/>
                </a:rPr>
                <a:t> </a:t>
              </a:r>
              <a:r>
                <a:rPr lang="cs-CZ" sz="1200" b="0" i="0" u="none" strike="noStrike" kern="1200" cap="none" spc="0" baseline="0" dirty="0">
                  <a:solidFill>
                    <a:srgbClr val="000000"/>
                  </a:solidFill>
                  <a:uFillTx/>
                  <a:latin typeface="Calibri"/>
                </a:rPr>
                <a:t>Jiří Toman </a:t>
              </a:r>
            </a:p>
          </p:txBody>
        </p:sp>
        <p:sp>
          <p:nvSpPr>
            <p:cNvPr id="7" name="Volný tvar 6"/>
            <p:cNvSpPr/>
            <p:nvPr/>
          </p:nvSpPr>
          <p:spPr>
            <a:xfrm>
              <a:off x="1109203" y="1553913"/>
              <a:ext cx="1169407" cy="1169407"/>
            </a:xfrm>
            <a:custGeom>
              <a:avLst>
                <a:gd name="f11" fmla="val 0"/>
                <a:gd name="f12" fmla="val 180"/>
              </a:avLst>
              <a:gdLst>
                <a:gd name="f2" fmla="val 10800000"/>
                <a:gd name="f3" fmla="val 5400000"/>
                <a:gd name="f4" fmla="val 180"/>
                <a:gd name="f5" fmla="val w"/>
                <a:gd name="f6" fmla="val h"/>
                <a:gd name="f7" fmla="val ss"/>
                <a:gd name="f8" fmla="val 0"/>
                <a:gd name="f9" fmla="*/ 5419351 1 1725033"/>
                <a:gd name="f10" fmla="+- 0 0 1"/>
                <a:gd name="f11" fmla="val 0"/>
                <a:gd name="f12" fmla="val 180"/>
                <a:gd name="f13" fmla="abs f5"/>
                <a:gd name="f14" fmla="abs f6"/>
                <a:gd name="f15" fmla="abs f7"/>
                <a:gd name="f16" fmla="val f8"/>
                <a:gd name="f17" fmla="+- 2700000 f3 0"/>
                <a:gd name="f18" fmla="+- 0 0 f11"/>
                <a:gd name="f19" fmla="+- 0 0 f12"/>
                <a:gd name="f20" fmla="?: f13 f5 1"/>
                <a:gd name="f21" fmla="?: f14 f6 1"/>
                <a:gd name="f22" fmla="?: f15 f7 1"/>
                <a:gd name="f23" fmla="*/ f17 f9 1"/>
                <a:gd name="f24" fmla="*/ f18 f2 1"/>
                <a:gd name="f25" fmla="*/ f19 f2 1"/>
                <a:gd name="f26" fmla="*/ f20 1 21600"/>
                <a:gd name="f27" fmla="*/ f21 1 21600"/>
                <a:gd name="f28" fmla="*/ 21600 f20 1"/>
                <a:gd name="f29" fmla="*/ 21600 f21 1"/>
                <a:gd name="f30" fmla="*/ f23 1 f2"/>
                <a:gd name="f31" fmla="*/ f24 1 f4"/>
                <a:gd name="f32" fmla="*/ f25 1 f4"/>
                <a:gd name="f33" fmla="min f27 f26"/>
                <a:gd name="f34" fmla="*/ f28 1 f22"/>
                <a:gd name="f35" fmla="*/ f29 1 f22"/>
                <a:gd name="f36" fmla="+- 0 0 f30"/>
                <a:gd name="f37" fmla="+- f31 0 f3"/>
                <a:gd name="f38" fmla="+- f32 0 f3"/>
                <a:gd name="f39" fmla="val f34"/>
                <a:gd name="f40" fmla="val f35"/>
                <a:gd name="f41" fmla="+- 0 0 f36"/>
                <a:gd name="f42" fmla="+- 0 0 f37"/>
                <a:gd name="f43" fmla="+- 0 0 f38"/>
                <a:gd name="f44" fmla="+- f40 0 f16"/>
                <a:gd name="f45" fmla="+- f39 0 f16"/>
                <a:gd name="f46" fmla="val f42"/>
                <a:gd name="f47" fmla="val f43"/>
                <a:gd name="f48" fmla="*/ f41 f2 1"/>
                <a:gd name="f49" fmla="*/ f44 1 2"/>
                <a:gd name="f50" fmla="*/ f45 1 2"/>
                <a:gd name="f51" fmla="+- f47 0 f46"/>
                <a:gd name="f52" fmla="+- f46 f3 0"/>
                <a:gd name="f53" fmla="*/ f48 1 f9"/>
                <a:gd name="f54" fmla="+- f16 f49 0"/>
                <a:gd name="f55" fmla="+- f16 f50 0"/>
                <a:gd name="f56" fmla="+- f51 21600000 0"/>
                <a:gd name="f57" fmla="*/ f52 f9 1"/>
                <a:gd name="f58" fmla="+- f53 0 f3"/>
                <a:gd name="f59" fmla="*/ f50 f33 1"/>
                <a:gd name="f60" fmla="*/ f49 f33 1"/>
                <a:gd name="f61" fmla="?: f51 f51 f56"/>
                <a:gd name="f62" fmla="*/ f57 1 f2"/>
                <a:gd name="f63" fmla="cos 1 f58"/>
                <a:gd name="f64" fmla="sin 1 f58"/>
                <a:gd name="f65" fmla="*/ f55 f33 1"/>
                <a:gd name="f66" fmla="*/ f54 f33 1"/>
                <a:gd name="f67" fmla="+- 0 0 f62"/>
                <a:gd name="f68" fmla="+- 0 0 f63"/>
                <a:gd name="f69" fmla="+- 0 0 f64"/>
                <a:gd name="f70" fmla="+- 0 0 f67"/>
                <a:gd name="f71" fmla="+- 0 0 f68"/>
                <a:gd name="f72" fmla="+- 0 0 f69"/>
                <a:gd name="f73" fmla="*/ f70 f2 1"/>
                <a:gd name="f74" fmla="*/ f71 f50 1"/>
                <a:gd name="f75" fmla="*/ f72 f49 1"/>
                <a:gd name="f76" fmla="*/ f73 1 f9"/>
                <a:gd name="f77" fmla="+- f55 0 f74"/>
                <a:gd name="f78" fmla="+- f55 f74 0"/>
                <a:gd name="f79" fmla="+- f54 0 f75"/>
                <a:gd name="f80" fmla="+- f54 f75 0"/>
                <a:gd name="f81" fmla="+- f76 0 f3"/>
                <a:gd name="f82" fmla="*/ f77 f33 1"/>
                <a:gd name="f83" fmla="*/ f79 f33 1"/>
                <a:gd name="f84" fmla="*/ f78 f33 1"/>
                <a:gd name="f85" fmla="*/ f80 f33 1"/>
                <a:gd name="f86" fmla="sin 1 f81"/>
                <a:gd name="f87" fmla="cos 1 f81"/>
                <a:gd name="f88" fmla="+- 0 0 f86"/>
                <a:gd name="f89" fmla="+- 0 0 f87"/>
                <a:gd name="f90" fmla="+- 0 0 f88"/>
                <a:gd name="f91" fmla="+- 0 0 f89"/>
                <a:gd name="f92" fmla="*/ f90 f50 1"/>
                <a:gd name="f93" fmla="*/ f91 f49 1"/>
                <a:gd name="f94" fmla="+- 0 0 f93"/>
                <a:gd name="f95" fmla="+- 0 0 f92"/>
                <a:gd name="f96" fmla="+- 0 0 f94"/>
                <a:gd name="f97" fmla="+- 0 0 f95"/>
                <a:gd name="f98" fmla="at2 f96 f97"/>
                <a:gd name="f99" fmla="+- f98 f3 0"/>
                <a:gd name="f100" fmla="*/ f99 f9 1"/>
                <a:gd name="f101" fmla="*/ f100 1 f2"/>
                <a:gd name="f102" fmla="+- 0 0 f101"/>
                <a:gd name="f103" fmla="val f102"/>
                <a:gd name="f104" fmla="+- 0 0 f103"/>
                <a:gd name="f105" fmla="*/ f104 f2 1"/>
                <a:gd name="f106" fmla="*/ f105 1 f9"/>
                <a:gd name="f107" fmla="+- f106 0 f3"/>
                <a:gd name="f108" fmla="cos 1 f107"/>
                <a:gd name="f109" fmla="sin 1 f107"/>
                <a:gd name="f110" fmla="+- 0 0 f108"/>
                <a:gd name="f111" fmla="+- 0 0 f109"/>
                <a:gd name="f112" fmla="*/ f10 f110 1"/>
                <a:gd name="f113" fmla="*/ f10 f111 1"/>
                <a:gd name="f114" fmla="*/ f112 f50 1"/>
                <a:gd name="f115" fmla="*/ f113 f49 1"/>
                <a:gd name="f116" fmla="+- f55 f114 0"/>
                <a:gd name="f117" fmla="+- f54 f115 0"/>
                <a:gd name="f118" fmla="*/ f116 f33 1"/>
                <a:gd name="f119" fmla="*/ f117 f33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82" t="f83" r="f84" b="f85"/>
              <a:pathLst>
                <a:path>
                  <a:moveTo>
                    <a:pt x="f118" y="f119"/>
                  </a:moveTo>
                  <a:arcTo wR="f59" hR="f60" stAng="f46" swAng="f61"/>
                  <a:lnTo>
                    <a:pt x="f65" y="f66"/>
                  </a:lnTo>
                  <a:close/>
                </a:path>
              </a:pathLst>
            </a:custGeom>
            <a:solidFill>
              <a:srgbClr val="4F81BD"/>
            </a:solidFill>
            <a:ln w="25402">
              <a:solidFill>
                <a:srgbClr val="FFFFFF"/>
              </a:solidFill>
              <a:prstDash val="solid"/>
            </a:ln>
          </p:spPr>
          <p:txBody>
            <a:bodyPr lIns="0" tIns="0" rIns="0" bIns="0"/>
            <a:lstStyle/>
            <a:p>
              <a:endParaRPr lang="cs-CZ"/>
            </a:p>
          </p:txBody>
        </p:sp>
        <p:sp>
          <p:nvSpPr>
            <p:cNvPr id="8" name="Volný tvar 7"/>
            <p:cNvSpPr/>
            <p:nvPr/>
          </p:nvSpPr>
          <p:spPr>
            <a:xfrm>
              <a:off x="1693907" y="1553913"/>
              <a:ext cx="6694514" cy="1169407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6694512"/>
                <a:gd name="f7" fmla="val 1169409"/>
                <a:gd name="f8" fmla="+- 0 0 -90"/>
                <a:gd name="f9" fmla="*/ f3 1 6694512"/>
                <a:gd name="f10" fmla="*/ f4 1 1169409"/>
                <a:gd name="f11" fmla="val f5"/>
                <a:gd name="f12" fmla="val f6"/>
                <a:gd name="f13" fmla="val f7"/>
                <a:gd name="f14" fmla="*/ f8 f0 1"/>
                <a:gd name="f15" fmla="+- f13 0 f11"/>
                <a:gd name="f16" fmla="+- f12 0 f11"/>
                <a:gd name="f17" fmla="*/ f14 1 f2"/>
                <a:gd name="f18" fmla="*/ f16 1 6694512"/>
                <a:gd name="f19" fmla="*/ f15 1 1169409"/>
                <a:gd name="f20" fmla="*/ 0 f16 1"/>
                <a:gd name="f21" fmla="*/ 0 f15 1"/>
                <a:gd name="f22" fmla="*/ 6694512 f16 1"/>
                <a:gd name="f23" fmla="*/ 1169409 f15 1"/>
                <a:gd name="f24" fmla="+- f17 0 f1"/>
                <a:gd name="f25" fmla="*/ f20 1 6694512"/>
                <a:gd name="f26" fmla="*/ f21 1 1169409"/>
                <a:gd name="f27" fmla="*/ f22 1 6694512"/>
                <a:gd name="f28" fmla="*/ f23 1 1169409"/>
                <a:gd name="f29" fmla="*/ f11 1 f18"/>
                <a:gd name="f30" fmla="*/ f12 1 f18"/>
                <a:gd name="f31" fmla="*/ f11 1 f19"/>
                <a:gd name="f32" fmla="*/ f13 1 f19"/>
                <a:gd name="f33" fmla="*/ f25 1 f18"/>
                <a:gd name="f34" fmla="*/ f26 1 f19"/>
                <a:gd name="f35" fmla="*/ f27 1 f18"/>
                <a:gd name="f36" fmla="*/ f28 1 f19"/>
                <a:gd name="f37" fmla="*/ f29 f9 1"/>
                <a:gd name="f38" fmla="*/ f30 f9 1"/>
                <a:gd name="f39" fmla="*/ f32 f10 1"/>
                <a:gd name="f40" fmla="*/ f31 f10 1"/>
                <a:gd name="f41" fmla="*/ f33 f9 1"/>
                <a:gd name="f42" fmla="*/ f34 f10 1"/>
                <a:gd name="f43" fmla="*/ f35 f9 1"/>
                <a:gd name="f44" fmla="*/ f36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41" y="f42"/>
                </a:cxn>
                <a:cxn ang="f24">
                  <a:pos x="f43" y="f42"/>
                </a:cxn>
                <a:cxn ang="f24">
                  <a:pos x="f43" y="f44"/>
                </a:cxn>
                <a:cxn ang="f24">
                  <a:pos x="f41" y="f44"/>
                </a:cxn>
                <a:cxn ang="f24">
                  <a:pos x="f41" y="f42"/>
                </a:cxn>
              </a:cxnLst>
              <a:rect l="f37" t="f40" r="f38" b="f39"/>
              <a:pathLst>
                <a:path w="6694512" h="1169409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solidFill>
              <a:srgbClr val="FFFFFF">
                <a:alpha val="90000"/>
              </a:srgbClr>
            </a:solidFill>
            <a:ln w="25402">
              <a:solidFill>
                <a:srgbClr val="4F81BD"/>
              </a:solidFill>
              <a:prstDash val="solid"/>
            </a:ln>
          </p:spPr>
          <p:txBody>
            <a:bodyPr vert="horz" wrap="square" lIns="45720" tIns="45720" rIns="45720" bIns="892536" anchor="ctr" anchorCtr="0" compatLnSpc="1"/>
            <a:lstStyle/>
            <a:p>
              <a:pPr marL="0" marR="0" lvl="0" indent="0" algn="l" defTabSz="533396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5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cs-CZ" sz="1200" b="0" i="0" u="none" strike="noStrike" kern="1200" cap="none" spc="0" baseline="0" dirty="0">
                  <a:solidFill>
                    <a:srgbClr val="000000"/>
                  </a:solidFill>
                  <a:uFillTx/>
                  <a:latin typeface="Calibri"/>
                </a:rPr>
                <a:t>NÁZEV:  </a:t>
              </a:r>
              <a:r>
                <a:rPr lang="cs-CZ" sz="1200" b="0" i="0" u="none" strike="noStrike" kern="1200" cap="none" spc="0" baseline="0" dirty="0" smtClean="0">
                  <a:solidFill>
                    <a:srgbClr val="000000"/>
                  </a:solidFill>
                  <a:uFillTx/>
                  <a:latin typeface="Calibri"/>
                </a:rPr>
                <a:t>VY_32_INOVACE_06_04 </a:t>
              </a:r>
              <a:r>
                <a:rPr lang="cs-CZ" sz="1200" kern="0" dirty="0" smtClean="0">
                  <a:solidFill>
                    <a:srgbClr val="000000"/>
                  </a:solidFill>
                  <a:latin typeface="Calibri"/>
                </a:rPr>
                <a:t>Hmotnost</a:t>
              </a:r>
              <a:endParaRPr lang="cs-CZ" sz="12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9" name="Volný tvar 8"/>
            <p:cNvSpPr/>
            <p:nvPr/>
          </p:nvSpPr>
          <p:spPr>
            <a:xfrm>
              <a:off x="1320905" y="1876504"/>
              <a:ext cx="746004" cy="746004"/>
            </a:xfrm>
            <a:custGeom>
              <a:avLst>
                <a:gd name="f11" fmla="val 0"/>
                <a:gd name="f12" fmla="val 180"/>
              </a:avLst>
              <a:gdLst>
                <a:gd name="f2" fmla="val 10800000"/>
                <a:gd name="f3" fmla="val 5400000"/>
                <a:gd name="f4" fmla="val 180"/>
                <a:gd name="f5" fmla="val w"/>
                <a:gd name="f6" fmla="val h"/>
                <a:gd name="f7" fmla="val ss"/>
                <a:gd name="f8" fmla="val 0"/>
                <a:gd name="f9" fmla="*/ 5419351 1 1725033"/>
                <a:gd name="f10" fmla="+- 0 0 1"/>
                <a:gd name="f11" fmla="val 0"/>
                <a:gd name="f12" fmla="val 180"/>
                <a:gd name="f13" fmla="abs f5"/>
                <a:gd name="f14" fmla="abs f6"/>
                <a:gd name="f15" fmla="abs f7"/>
                <a:gd name="f16" fmla="val f8"/>
                <a:gd name="f17" fmla="+- 2700000 f3 0"/>
                <a:gd name="f18" fmla="+- 0 0 f11"/>
                <a:gd name="f19" fmla="+- 0 0 f12"/>
                <a:gd name="f20" fmla="?: f13 f5 1"/>
                <a:gd name="f21" fmla="?: f14 f6 1"/>
                <a:gd name="f22" fmla="?: f15 f7 1"/>
                <a:gd name="f23" fmla="*/ f17 f9 1"/>
                <a:gd name="f24" fmla="*/ f18 f2 1"/>
                <a:gd name="f25" fmla="*/ f19 f2 1"/>
                <a:gd name="f26" fmla="*/ f20 1 21600"/>
                <a:gd name="f27" fmla="*/ f21 1 21600"/>
                <a:gd name="f28" fmla="*/ 21600 f20 1"/>
                <a:gd name="f29" fmla="*/ 21600 f21 1"/>
                <a:gd name="f30" fmla="*/ f23 1 f2"/>
                <a:gd name="f31" fmla="*/ f24 1 f4"/>
                <a:gd name="f32" fmla="*/ f25 1 f4"/>
                <a:gd name="f33" fmla="min f27 f26"/>
                <a:gd name="f34" fmla="*/ f28 1 f22"/>
                <a:gd name="f35" fmla="*/ f29 1 f22"/>
                <a:gd name="f36" fmla="+- 0 0 f30"/>
                <a:gd name="f37" fmla="+- f31 0 f3"/>
                <a:gd name="f38" fmla="+- f32 0 f3"/>
                <a:gd name="f39" fmla="val f34"/>
                <a:gd name="f40" fmla="val f35"/>
                <a:gd name="f41" fmla="+- 0 0 f36"/>
                <a:gd name="f42" fmla="+- 0 0 f37"/>
                <a:gd name="f43" fmla="+- 0 0 f38"/>
                <a:gd name="f44" fmla="+- f40 0 f16"/>
                <a:gd name="f45" fmla="+- f39 0 f16"/>
                <a:gd name="f46" fmla="val f42"/>
                <a:gd name="f47" fmla="val f43"/>
                <a:gd name="f48" fmla="*/ f41 f2 1"/>
                <a:gd name="f49" fmla="*/ f44 1 2"/>
                <a:gd name="f50" fmla="*/ f45 1 2"/>
                <a:gd name="f51" fmla="+- f47 0 f46"/>
                <a:gd name="f52" fmla="+- f46 f3 0"/>
                <a:gd name="f53" fmla="*/ f48 1 f9"/>
                <a:gd name="f54" fmla="+- f16 f49 0"/>
                <a:gd name="f55" fmla="+- f16 f50 0"/>
                <a:gd name="f56" fmla="+- f51 21600000 0"/>
                <a:gd name="f57" fmla="*/ f52 f9 1"/>
                <a:gd name="f58" fmla="+- f53 0 f3"/>
                <a:gd name="f59" fmla="*/ f50 f33 1"/>
                <a:gd name="f60" fmla="*/ f49 f33 1"/>
                <a:gd name="f61" fmla="?: f51 f51 f56"/>
                <a:gd name="f62" fmla="*/ f57 1 f2"/>
                <a:gd name="f63" fmla="cos 1 f58"/>
                <a:gd name="f64" fmla="sin 1 f58"/>
                <a:gd name="f65" fmla="*/ f55 f33 1"/>
                <a:gd name="f66" fmla="*/ f54 f33 1"/>
                <a:gd name="f67" fmla="+- 0 0 f62"/>
                <a:gd name="f68" fmla="+- 0 0 f63"/>
                <a:gd name="f69" fmla="+- 0 0 f64"/>
                <a:gd name="f70" fmla="+- 0 0 f67"/>
                <a:gd name="f71" fmla="+- 0 0 f68"/>
                <a:gd name="f72" fmla="+- 0 0 f69"/>
                <a:gd name="f73" fmla="*/ f70 f2 1"/>
                <a:gd name="f74" fmla="*/ f71 f50 1"/>
                <a:gd name="f75" fmla="*/ f72 f49 1"/>
                <a:gd name="f76" fmla="*/ f73 1 f9"/>
                <a:gd name="f77" fmla="+- f55 0 f74"/>
                <a:gd name="f78" fmla="+- f55 f74 0"/>
                <a:gd name="f79" fmla="+- f54 0 f75"/>
                <a:gd name="f80" fmla="+- f54 f75 0"/>
                <a:gd name="f81" fmla="+- f76 0 f3"/>
                <a:gd name="f82" fmla="*/ f77 f33 1"/>
                <a:gd name="f83" fmla="*/ f79 f33 1"/>
                <a:gd name="f84" fmla="*/ f78 f33 1"/>
                <a:gd name="f85" fmla="*/ f80 f33 1"/>
                <a:gd name="f86" fmla="sin 1 f81"/>
                <a:gd name="f87" fmla="cos 1 f81"/>
                <a:gd name="f88" fmla="+- 0 0 f86"/>
                <a:gd name="f89" fmla="+- 0 0 f87"/>
                <a:gd name="f90" fmla="+- 0 0 f88"/>
                <a:gd name="f91" fmla="+- 0 0 f89"/>
                <a:gd name="f92" fmla="*/ f90 f50 1"/>
                <a:gd name="f93" fmla="*/ f91 f49 1"/>
                <a:gd name="f94" fmla="+- 0 0 f93"/>
                <a:gd name="f95" fmla="+- 0 0 f92"/>
                <a:gd name="f96" fmla="+- 0 0 f94"/>
                <a:gd name="f97" fmla="+- 0 0 f95"/>
                <a:gd name="f98" fmla="at2 f96 f97"/>
                <a:gd name="f99" fmla="+- f98 f3 0"/>
                <a:gd name="f100" fmla="*/ f99 f9 1"/>
                <a:gd name="f101" fmla="*/ f100 1 f2"/>
                <a:gd name="f102" fmla="+- 0 0 f101"/>
                <a:gd name="f103" fmla="val f102"/>
                <a:gd name="f104" fmla="+- 0 0 f103"/>
                <a:gd name="f105" fmla="*/ f104 f2 1"/>
                <a:gd name="f106" fmla="*/ f105 1 f9"/>
                <a:gd name="f107" fmla="+- f106 0 f3"/>
                <a:gd name="f108" fmla="cos 1 f107"/>
                <a:gd name="f109" fmla="sin 1 f107"/>
                <a:gd name="f110" fmla="+- 0 0 f108"/>
                <a:gd name="f111" fmla="+- 0 0 f109"/>
                <a:gd name="f112" fmla="*/ f10 f110 1"/>
                <a:gd name="f113" fmla="*/ f10 f111 1"/>
                <a:gd name="f114" fmla="*/ f112 f50 1"/>
                <a:gd name="f115" fmla="*/ f113 f49 1"/>
                <a:gd name="f116" fmla="+- f55 f114 0"/>
                <a:gd name="f117" fmla="+- f54 f115 0"/>
                <a:gd name="f118" fmla="*/ f116 f33 1"/>
                <a:gd name="f119" fmla="*/ f117 f33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82" t="f83" r="f84" b="f85"/>
              <a:pathLst>
                <a:path>
                  <a:moveTo>
                    <a:pt x="f118" y="f119"/>
                  </a:moveTo>
                  <a:arcTo wR="f59" hR="f60" stAng="f46" swAng="f61"/>
                  <a:lnTo>
                    <a:pt x="f65" y="f66"/>
                  </a:lnTo>
                  <a:close/>
                </a:path>
              </a:pathLst>
            </a:custGeom>
            <a:solidFill>
              <a:srgbClr val="4F81BD"/>
            </a:solidFill>
            <a:ln w="25402">
              <a:solidFill>
                <a:srgbClr val="FFFFFF"/>
              </a:solidFill>
              <a:prstDash val="solid"/>
            </a:ln>
          </p:spPr>
          <p:txBody>
            <a:bodyPr lIns="0" tIns="0" rIns="0" bIns="0"/>
            <a:lstStyle/>
            <a:p>
              <a:endParaRPr lang="cs-CZ"/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1693907" y="1876504"/>
              <a:ext cx="6694514" cy="746004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6694512"/>
                <a:gd name="f7" fmla="val 746002"/>
                <a:gd name="f8" fmla="+- 0 0 -90"/>
                <a:gd name="f9" fmla="*/ f3 1 6694512"/>
                <a:gd name="f10" fmla="*/ f4 1 746002"/>
                <a:gd name="f11" fmla="val f5"/>
                <a:gd name="f12" fmla="val f6"/>
                <a:gd name="f13" fmla="val f7"/>
                <a:gd name="f14" fmla="*/ f8 f0 1"/>
                <a:gd name="f15" fmla="+- f13 0 f11"/>
                <a:gd name="f16" fmla="+- f12 0 f11"/>
                <a:gd name="f17" fmla="*/ f14 1 f2"/>
                <a:gd name="f18" fmla="*/ f16 1 6694512"/>
                <a:gd name="f19" fmla="*/ f15 1 746002"/>
                <a:gd name="f20" fmla="*/ 0 f16 1"/>
                <a:gd name="f21" fmla="*/ 0 f15 1"/>
                <a:gd name="f22" fmla="*/ 6694512 f16 1"/>
                <a:gd name="f23" fmla="*/ 746002 f15 1"/>
                <a:gd name="f24" fmla="+- f17 0 f1"/>
                <a:gd name="f25" fmla="*/ f20 1 6694512"/>
                <a:gd name="f26" fmla="*/ f21 1 746002"/>
                <a:gd name="f27" fmla="*/ f22 1 6694512"/>
                <a:gd name="f28" fmla="*/ f23 1 746002"/>
                <a:gd name="f29" fmla="*/ f11 1 f18"/>
                <a:gd name="f30" fmla="*/ f12 1 f18"/>
                <a:gd name="f31" fmla="*/ f11 1 f19"/>
                <a:gd name="f32" fmla="*/ f13 1 f19"/>
                <a:gd name="f33" fmla="*/ f25 1 f18"/>
                <a:gd name="f34" fmla="*/ f26 1 f19"/>
                <a:gd name="f35" fmla="*/ f27 1 f18"/>
                <a:gd name="f36" fmla="*/ f28 1 f19"/>
                <a:gd name="f37" fmla="*/ f29 f9 1"/>
                <a:gd name="f38" fmla="*/ f30 f9 1"/>
                <a:gd name="f39" fmla="*/ f32 f10 1"/>
                <a:gd name="f40" fmla="*/ f31 f10 1"/>
                <a:gd name="f41" fmla="*/ f33 f9 1"/>
                <a:gd name="f42" fmla="*/ f34 f10 1"/>
                <a:gd name="f43" fmla="*/ f35 f9 1"/>
                <a:gd name="f44" fmla="*/ f36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41" y="f42"/>
                </a:cxn>
                <a:cxn ang="f24">
                  <a:pos x="f43" y="f42"/>
                </a:cxn>
                <a:cxn ang="f24">
                  <a:pos x="f43" y="f44"/>
                </a:cxn>
                <a:cxn ang="f24">
                  <a:pos x="f41" y="f44"/>
                </a:cxn>
                <a:cxn ang="f24">
                  <a:pos x="f41" y="f42"/>
                </a:cxn>
              </a:cxnLst>
              <a:rect l="f37" t="f40" r="f38" b="f39"/>
              <a:pathLst>
                <a:path w="6694512" h="746002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solidFill>
              <a:srgbClr val="FFFFFF">
                <a:alpha val="90000"/>
              </a:srgbClr>
            </a:solidFill>
            <a:ln w="25402">
              <a:solidFill>
                <a:srgbClr val="4F81BD"/>
              </a:solidFill>
              <a:prstDash val="solid"/>
            </a:ln>
          </p:spPr>
          <p:txBody>
            <a:bodyPr vert="horz" wrap="square" lIns="45720" tIns="45720" rIns="45720" bIns="469123" anchor="ctr" anchorCtr="0" compatLnSpc="1"/>
            <a:lstStyle/>
            <a:p>
              <a:pPr marL="0" marR="0" lvl="0" indent="0" algn="l" defTabSz="533396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5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cs-CZ" sz="1200" b="0" i="0" u="none" strike="noStrike" kern="1200" cap="none" spc="0" baseline="0">
                  <a:solidFill>
                    <a:srgbClr val="000000"/>
                  </a:solidFill>
                  <a:uFillTx/>
                  <a:latin typeface="Calibri"/>
                </a:rPr>
                <a:t>TEMA</a:t>
              </a:r>
              <a:r>
                <a:rPr lang="cs-CZ" sz="1000" b="0" i="0" u="none" strike="noStrike" kern="1200" cap="none" spc="0" baseline="0">
                  <a:solidFill>
                    <a:srgbClr val="000000"/>
                  </a:solidFill>
                  <a:uFillTx/>
                  <a:latin typeface="Calibri"/>
                </a:rPr>
                <a:t>: Fyzika 6. a 7.roč.</a:t>
              </a:r>
            </a:p>
          </p:txBody>
        </p:sp>
        <p:sp>
          <p:nvSpPr>
            <p:cNvPr id="11" name="Volný tvar 10"/>
            <p:cNvSpPr/>
            <p:nvPr/>
          </p:nvSpPr>
          <p:spPr>
            <a:xfrm>
              <a:off x="1532616" y="2199104"/>
              <a:ext cx="322591" cy="322591"/>
            </a:xfrm>
            <a:custGeom>
              <a:avLst>
                <a:gd name="f11" fmla="val 0"/>
                <a:gd name="f12" fmla="val 180"/>
              </a:avLst>
              <a:gdLst>
                <a:gd name="f2" fmla="val 10800000"/>
                <a:gd name="f3" fmla="val 5400000"/>
                <a:gd name="f4" fmla="val 180"/>
                <a:gd name="f5" fmla="val w"/>
                <a:gd name="f6" fmla="val h"/>
                <a:gd name="f7" fmla="val ss"/>
                <a:gd name="f8" fmla="val 0"/>
                <a:gd name="f9" fmla="*/ 5419351 1 1725033"/>
                <a:gd name="f10" fmla="+- 0 0 1"/>
                <a:gd name="f11" fmla="val 0"/>
                <a:gd name="f12" fmla="val 180"/>
                <a:gd name="f13" fmla="abs f5"/>
                <a:gd name="f14" fmla="abs f6"/>
                <a:gd name="f15" fmla="abs f7"/>
                <a:gd name="f16" fmla="val f8"/>
                <a:gd name="f17" fmla="+- 2700000 f3 0"/>
                <a:gd name="f18" fmla="+- 0 0 f11"/>
                <a:gd name="f19" fmla="+- 0 0 f12"/>
                <a:gd name="f20" fmla="?: f13 f5 1"/>
                <a:gd name="f21" fmla="?: f14 f6 1"/>
                <a:gd name="f22" fmla="?: f15 f7 1"/>
                <a:gd name="f23" fmla="*/ f17 f9 1"/>
                <a:gd name="f24" fmla="*/ f18 f2 1"/>
                <a:gd name="f25" fmla="*/ f19 f2 1"/>
                <a:gd name="f26" fmla="*/ f20 1 21600"/>
                <a:gd name="f27" fmla="*/ f21 1 21600"/>
                <a:gd name="f28" fmla="*/ 21600 f20 1"/>
                <a:gd name="f29" fmla="*/ 21600 f21 1"/>
                <a:gd name="f30" fmla="*/ f23 1 f2"/>
                <a:gd name="f31" fmla="*/ f24 1 f4"/>
                <a:gd name="f32" fmla="*/ f25 1 f4"/>
                <a:gd name="f33" fmla="min f27 f26"/>
                <a:gd name="f34" fmla="*/ f28 1 f22"/>
                <a:gd name="f35" fmla="*/ f29 1 f22"/>
                <a:gd name="f36" fmla="+- 0 0 f30"/>
                <a:gd name="f37" fmla="+- f31 0 f3"/>
                <a:gd name="f38" fmla="+- f32 0 f3"/>
                <a:gd name="f39" fmla="val f34"/>
                <a:gd name="f40" fmla="val f35"/>
                <a:gd name="f41" fmla="+- 0 0 f36"/>
                <a:gd name="f42" fmla="+- 0 0 f37"/>
                <a:gd name="f43" fmla="+- 0 0 f38"/>
                <a:gd name="f44" fmla="+- f40 0 f16"/>
                <a:gd name="f45" fmla="+- f39 0 f16"/>
                <a:gd name="f46" fmla="val f42"/>
                <a:gd name="f47" fmla="val f43"/>
                <a:gd name="f48" fmla="*/ f41 f2 1"/>
                <a:gd name="f49" fmla="*/ f44 1 2"/>
                <a:gd name="f50" fmla="*/ f45 1 2"/>
                <a:gd name="f51" fmla="+- f47 0 f46"/>
                <a:gd name="f52" fmla="+- f46 f3 0"/>
                <a:gd name="f53" fmla="*/ f48 1 f9"/>
                <a:gd name="f54" fmla="+- f16 f49 0"/>
                <a:gd name="f55" fmla="+- f16 f50 0"/>
                <a:gd name="f56" fmla="+- f51 21600000 0"/>
                <a:gd name="f57" fmla="*/ f52 f9 1"/>
                <a:gd name="f58" fmla="+- f53 0 f3"/>
                <a:gd name="f59" fmla="*/ f50 f33 1"/>
                <a:gd name="f60" fmla="*/ f49 f33 1"/>
                <a:gd name="f61" fmla="?: f51 f51 f56"/>
                <a:gd name="f62" fmla="*/ f57 1 f2"/>
                <a:gd name="f63" fmla="cos 1 f58"/>
                <a:gd name="f64" fmla="sin 1 f58"/>
                <a:gd name="f65" fmla="*/ f55 f33 1"/>
                <a:gd name="f66" fmla="*/ f54 f33 1"/>
                <a:gd name="f67" fmla="+- 0 0 f62"/>
                <a:gd name="f68" fmla="+- 0 0 f63"/>
                <a:gd name="f69" fmla="+- 0 0 f64"/>
                <a:gd name="f70" fmla="+- 0 0 f67"/>
                <a:gd name="f71" fmla="+- 0 0 f68"/>
                <a:gd name="f72" fmla="+- 0 0 f69"/>
                <a:gd name="f73" fmla="*/ f70 f2 1"/>
                <a:gd name="f74" fmla="*/ f71 f50 1"/>
                <a:gd name="f75" fmla="*/ f72 f49 1"/>
                <a:gd name="f76" fmla="*/ f73 1 f9"/>
                <a:gd name="f77" fmla="+- f55 0 f74"/>
                <a:gd name="f78" fmla="+- f55 f74 0"/>
                <a:gd name="f79" fmla="+- f54 0 f75"/>
                <a:gd name="f80" fmla="+- f54 f75 0"/>
                <a:gd name="f81" fmla="+- f76 0 f3"/>
                <a:gd name="f82" fmla="*/ f77 f33 1"/>
                <a:gd name="f83" fmla="*/ f79 f33 1"/>
                <a:gd name="f84" fmla="*/ f78 f33 1"/>
                <a:gd name="f85" fmla="*/ f80 f33 1"/>
                <a:gd name="f86" fmla="sin 1 f81"/>
                <a:gd name="f87" fmla="cos 1 f81"/>
                <a:gd name="f88" fmla="+- 0 0 f86"/>
                <a:gd name="f89" fmla="+- 0 0 f87"/>
                <a:gd name="f90" fmla="+- 0 0 f88"/>
                <a:gd name="f91" fmla="+- 0 0 f89"/>
                <a:gd name="f92" fmla="*/ f90 f50 1"/>
                <a:gd name="f93" fmla="*/ f91 f49 1"/>
                <a:gd name="f94" fmla="+- 0 0 f93"/>
                <a:gd name="f95" fmla="+- 0 0 f92"/>
                <a:gd name="f96" fmla="+- 0 0 f94"/>
                <a:gd name="f97" fmla="+- 0 0 f95"/>
                <a:gd name="f98" fmla="at2 f96 f97"/>
                <a:gd name="f99" fmla="+- f98 f3 0"/>
                <a:gd name="f100" fmla="*/ f99 f9 1"/>
                <a:gd name="f101" fmla="*/ f100 1 f2"/>
                <a:gd name="f102" fmla="+- 0 0 f101"/>
                <a:gd name="f103" fmla="val f102"/>
                <a:gd name="f104" fmla="+- 0 0 f103"/>
                <a:gd name="f105" fmla="*/ f104 f2 1"/>
                <a:gd name="f106" fmla="*/ f105 1 f9"/>
                <a:gd name="f107" fmla="+- f106 0 f3"/>
                <a:gd name="f108" fmla="cos 1 f107"/>
                <a:gd name="f109" fmla="sin 1 f107"/>
                <a:gd name="f110" fmla="+- 0 0 f108"/>
                <a:gd name="f111" fmla="+- 0 0 f109"/>
                <a:gd name="f112" fmla="*/ f10 f110 1"/>
                <a:gd name="f113" fmla="*/ f10 f111 1"/>
                <a:gd name="f114" fmla="*/ f112 f50 1"/>
                <a:gd name="f115" fmla="*/ f113 f49 1"/>
                <a:gd name="f116" fmla="+- f55 f114 0"/>
                <a:gd name="f117" fmla="+- f54 f115 0"/>
                <a:gd name="f118" fmla="*/ f116 f33 1"/>
                <a:gd name="f119" fmla="*/ f117 f33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82" t="f83" r="f84" b="f85"/>
              <a:pathLst>
                <a:path>
                  <a:moveTo>
                    <a:pt x="f118" y="f119"/>
                  </a:moveTo>
                  <a:arcTo wR="f59" hR="f60" stAng="f46" swAng="f61"/>
                  <a:lnTo>
                    <a:pt x="f65" y="f66"/>
                  </a:lnTo>
                  <a:close/>
                </a:path>
              </a:pathLst>
            </a:custGeom>
            <a:solidFill>
              <a:srgbClr val="4F81BD"/>
            </a:solidFill>
            <a:ln w="25402">
              <a:solidFill>
                <a:srgbClr val="FFFFFF"/>
              </a:solidFill>
              <a:prstDash val="solid"/>
            </a:ln>
          </p:spPr>
          <p:txBody>
            <a:bodyPr lIns="0" tIns="0" rIns="0" bIns="0"/>
            <a:lstStyle/>
            <a:p>
              <a:endParaRPr lang="cs-CZ"/>
            </a:p>
          </p:txBody>
        </p:sp>
        <p:sp>
          <p:nvSpPr>
            <p:cNvPr id="12" name="Volný tvar 11"/>
            <p:cNvSpPr/>
            <p:nvPr/>
          </p:nvSpPr>
          <p:spPr>
            <a:xfrm>
              <a:off x="1677576" y="2195977"/>
              <a:ext cx="6694514" cy="322591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6694512"/>
                <a:gd name="f7" fmla="val 322595"/>
                <a:gd name="f8" fmla="+- 0 0 -90"/>
                <a:gd name="f9" fmla="*/ f3 1 6694512"/>
                <a:gd name="f10" fmla="*/ f4 1 322595"/>
                <a:gd name="f11" fmla="val f5"/>
                <a:gd name="f12" fmla="val f6"/>
                <a:gd name="f13" fmla="val f7"/>
                <a:gd name="f14" fmla="*/ f8 f0 1"/>
                <a:gd name="f15" fmla="+- f13 0 f11"/>
                <a:gd name="f16" fmla="+- f12 0 f11"/>
                <a:gd name="f17" fmla="*/ f14 1 f2"/>
                <a:gd name="f18" fmla="*/ f16 1 6694512"/>
                <a:gd name="f19" fmla="*/ f15 1 322595"/>
                <a:gd name="f20" fmla="*/ 0 f16 1"/>
                <a:gd name="f21" fmla="*/ 0 f15 1"/>
                <a:gd name="f22" fmla="*/ 6694512 f16 1"/>
                <a:gd name="f23" fmla="*/ 322595 f15 1"/>
                <a:gd name="f24" fmla="+- f17 0 f1"/>
                <a:gd name="f25" fmla="*/ f20 1 6694512"/>
                <a:gd name="f26" fmla="*/ f21 1 322595"/>
                <a:gd name="f27" fmla="*/ f22 1 6694512"/>
                <a:gd name="f28" fmla="*/ f23 1 322595"/>
                <a:gd name="f29" fmla="*/ f11 1 f18"/>
                <a:gd name="f30" fmla="*/ f12 1 f18"/>
                <a:gd name="f31" fmla="*/ f11 1 f19"/>
                <a:gd name="f32" fmla="*/ f13 1 f19"/>
                <a:gd name="f33" fmla="*/ f25 1 f18"/>
                <a:gd name="f34" fmla="*/ f26 1 f19"/>
                <a:gd name="f35" fmla="*/ f27 1 f18"/>
                <a:gd name="f36" fmla="*/ f28 1 f19"/>
                <a:gd name="f37" fmla="*/ f29 f9 1"/>
                <a:gd name="f38" fmla="*/ f30 f9 1"/>
                <a:gd name="f39" fmla="*/ f32 f10 1"/>
                <a:gd name="f40" fmla="*/ f31 f10 1"/>
                <a:gd name="f41" fmla="*/ f33 f9 1"/>
                <a:gd name="f42" fmla="*/ f34 f10 1"/>
                <a:gd name="f43" fmla="*/ f35 f9 1"/>
                <a:gd name="f44" fmla="*/ f36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41" y="f42"/>
                </a:cxn>
                <a:cxn ang="f24">
                  <a:pos x="f43" y="f42"/>
                </a:cxn>
                <a:cxn ang="f24">
                  <a:pos x="f43" y="f44"/>
                </a:cxn>
                <a:cxn ang="f24">
                  <a:pos x="f41" y="f44"/>
                </a:cxn>
                <a:cxn ang="f24">
                  <a:pos x="f41" y="f42"/>
                </a:cxn>
              </a:cxnLst>
              <a:rect l="f37" t="f40" r="f38" b="f39"/>
              <a:pathLst>
                <a:path w="6694512" h="322595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solidFill>
              <a:srgbClr val="FFFFFF">
                <a:alpha val="90000"/>
              </a:srgbClr>
            </a:solidFill>
            <a:ln w="25402">
              <a:solidFill>
                <a:srgbClr val="4F81BD"/>
              </a:solidFill>
              <a:prstDash val="solid"/>
            </a:ln>
          </p:spPr>
          <p:txBody>
            <a:bodyPr vert="horz" wrap="square" lIns="45720" tIns="45720" rIns="45720" bIns="45720" anchor="ctr" anchorCtr="0" compatLnSpc="1"/>
            <a:lstStyle/>
            <a:p>
              <a:pPr marL="0" marR="0" lvl="0" indent="0" algn="l" defTabSz="533396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5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cs-CZ" sz="1200" b="0" i="0" u="none" strike="noStrike" kern="1200" cap="none" spc="0" baseline="0">
                  <a:solidFill>
                    <a:srgbClr val="000000"/>
                  </a:solidFill>
                  <a:uFillTx/>
                  <a:latin typeface="Calibri"/>
                </a:rPr>
                <a:t>ČÍSLO PROJEKTU: 2674/21/7.1.4/2011  </a:t>
              </a:r>
            </a:p>
          </p:txBody>
        </p:sp>
      </p:grpSp>
      <p:sp>
        <p:nvSpPr>
          <p:cNvPr id="13" name="Podnadpis 2"/>
          <p:cNvSpPr txBox="1">
            <a:spLocks noGrp="1"/>
          </p:cNvSpPr>
          <p:nvPr>
            <p:ph type="subTitle" idx="1"/>
          </p:nvPr>
        </p:nvSpPr>
        <p:spPr>
          <a:xfrm>
            <a:off x="767007" y="3717035"/>
            <a:ext cx="7776862" cy="1464567"/>
          </a:xfrm>
        </p:spPr>
        <p:txBody>
          <a:bodyPr/>
          <a:lstStyle/>
          <a:p>
            <a:endParaRPr lang="cs-CZ"/>
          </a:p>
        </p:txBody>
      </p:sp>
      <p:pic>
        <p:nvPicPr>
          <p:cNvPr id="14" name="Obrázek 7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755577" y="3717035"/>
            <a:ext cx="7848871" cy="151217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457200" y="274676"/>
            <a:ext cx="8229600" cy="805321"/>
          </a:xfrm>
        </p:spPr>
        <p:txBody>
          <a:bodyPr lIns="0" tIns="0" rIns="0" bIns="0"/>
          <a:lstStyle/>
          <a:p>
            <a:pPr lvl="0" hangingPunct="0">
              <a:buNone/>
            </a:pPr>
            <a:r>
              <a:rPr lang="cs-CZ" sz="2200">
                <a:solidFill>
                  <a:srgbClr val="0000FF"/>
                </a:solidFill>
                <a:latin typeface="Arial" pitchFamily="18"/>
              </a:rPr>
              <a:t>Anotace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z="2000" dirty="0"/>
              <a:t>Prezentace</a:t>
            </a:r>
            <a:r>
              <a:rPr lang="cs-CZ" sz="1400" dirty="0"/>
              <a:t> je určena pro žáky 6. ročníku. Žákům jsou uvedeny jednotky </a:t>
            </a:r>
            <a:r>
              <a:rPr lang="cs-CZ" sz="1400" dirty="0" smtClean="0"/>
              <a:t>hmotnosti a </a:t>
            </a:r>
            <a:r>
              <a:rPr lang="cs-CZ" sz="1400" dirty="0"/>
              <a:t>jejich převody. Grafickou formou jsou ukázány </a:t>
            </a:r>
            <a:r>
              <a:rPr lang="cs-CZ" sz="1400" dirty="0" smtClean="0"/>
              <a:t>měřidla hmotnosti. </a:t>
            </a:r>
            <a:r>
              <a:rPr lang="cs-CZ" sz="1400" dirty="0"/>
              <a:t>Na pracovním listu si prakticky procvičí převody jednotek </a:t>
            </a:r>
            <a:r>
              <a:rPr lang="cs-CZ" sz="1400" dirty="0" smtClean="0"/>
              <a:t>hmotnosti</a:t>
            </a:r>
            <a:r>
              <a:rPr lang="cs-CZ" sz="1400" dirty="0" smtClean="0"/>
              <a:t>. </a:t>
            </a:r>
            <a:r>
              <a:rPr lang="cs-CZ" sz="1400" dirty="0"/>
              <a:t>Pracovní list lze použít i v tištěné podobě. Učební materiál je určen pro práci na interaktivní tabuli.</a:t>
            </a:r>
          </a:p>
          <a:p>
            <a:pPr lvl="0"/>
            <a:r>
              <a:rPr lang="cs-CZ" sz="1400" dirty="0"/>
              <a:t>Autor : </a:t>
            </a:r>
            <a:r>
              <a:rPr lang="cs-CZ" sz="1400" dirty="0" smtClean="0"/>
              <a:t>Jiří </a:t>
            </a:r>
            <a:r>
              <a:rPr lang="cs-CZ" sz="1400" dirty="0"/>
              <a:t>Toman</a:t>
            </a:r>
          </a:p>
          <a:p>
            <a:pPr lvl="0"/>
            <a:r>
              <a:rPr lang="cs-CZ" sz="1400" dirty="0"/>
              <a:t>Jazyk : čeština</a:t>
            </a:r>
          </a:p>
          <a:p>
            <a:pPr lvl="0"/>
            <a:r>
              <a:rPr lang="cs-CZ" sz="1400" dirty="0"/>
              <a:t>Očekávaný výstup : žáci se seznámí s měřidly </a:t>
            </a:r>
            <a:r>
              <a:rPr lang="cs-CZ" sz="1400" dirty="0" smtClean="0"/>
              <a:t>hmotnosti </a:t>
            </a:r>
            <a:r>
              <a:rPr lang="cs-CZ" sz="1400" dirty="0"/>
              <a:t>používanými v minulosti a v </a:t>
            </a:r>
            <a:r>
              <a:rPr lang="cs-CZ" sz="1400" dirty="0" smtClean="0"/>
              <a:t>současnosti,   </a:t>
            </a:r>
            <a:r>
              <a:rPr lang="cs-CZ" sz="1400" dirty="0"/>
              <a:t>procvičí si převody jednotek </a:t>
            </a:r>
            <a:r>
              <a:rPr lang="cs-CZ" sz="1400" dirty="0" smtClean="0"/>
              <a:t>hmotnosti.</a:t>
            </a:r>
            <a:endParaRPr lang="cs-CZ" sz="1400" dirty="0"/>
          </a:p>
          <a:p>
            <a:pPr lvl="0"/>
            <a:r>
              <a:rPr lang="cs-CZ" sz="1400" dirty="0"/>
              <a:t>Speciální potřeby : žádné</a:t>
            </a:r>
          </a:p>
          <a:p>
            <a:pPr lvl="0"/>
            <a:r>
              <a:rPr lang="cs-CZ" sz="1400" dirty="0"/>
              <a:t>Druh učebního materiálu : prezentace a pracovní list</a:t>
            </a:r>
          </a:p>
          <a:p>
            <a:pPr lvl="0"/>
            <a:r>
              <a:rPr lang="cs-CZ" sz="1400" dirty="0"/>
              <a:t>Cílová skupina : žák</a:t>
            </a:r>
          </a:p>
          <a:p>
            <a:pPr lvl="0"/>
            <a:r>
              <a:rPr lang="cs-CZ" sz="1400" dirty="0"/>
              <a:t>Stupeň a typ vzdělávání : základní vzdělávání 2. stupeň 1.období, věková skupina : 12- 13 let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410401" y="296997"/>
            <a:ext cx="8229600" cy="1143000"/>
          </a:xfrm>
        </p:spPr>
        <p:txBody>
          <a:bodyPr/>
          <a:lstStyle/>
          <a:p>
            <a:pPr lvl="0">
              <a:buNone/>
            </a:pPr>
            <a:r>
              <a:rPr lang="cs-CZ" b="1" i="1" u="sng" dirty="0" smtClean="0">
                <a:solidFill>
                  <a:srgbClr val="0000FF"/>
                </a:solidFill>
                <a:latin typeface="Arial Black" pitchFamily="34" charset="0"/>
              </a:rPr>
              <a:t>H M O T N O S T</a:t>
            </a:r>
            <a:endParaRPr lang="cs-CZ" b="1" i="1" u="sng" dirty="0">
              <a:solidFill>
                <a:srgbClr val="0000FF"/>
              </a:solidFill>
              <a:latin typeface="Arial Black" pitchFamily="34" charset="0"/>
            </a:endParaRP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>
          <a:xfrm>
            <a:off x="539552" y="1628800"/>
            <a:ext cx="8229600" cy="4525923"/>
          </a:xfrm>
        </p:spPr>
        <p:txBody>
          <a:bodyPr lIns="91440" tIns="45720" rIns="91440" bIns="45720"/>
          <a:lstStyle/>
          <a:p>
            <a:pPr marL="108000" indent="0">
              <a:buNone/>
            </a:pPr>
            <a:r>
              <a:rPr lang="cs-CZ" dirty="0">
                <a:solidFill>
                  <a:srgbClr val="0070C0"/>
                </a:solidFill>
              </a:rPr>
              <a:t>Projevuje </a:t>
            </a:r>
            <a:r>
              <a:rPr lang="cs-CZ" dirty="0" smtClean="0">
                <a:solidFill>
                  <a:srgbClr val="0070C0"/>
                </a:solidFill>
              </a:rPr>
              <a:t>se :</a:t>
            </a:r>
            <a:endParaRPr lang="cs-CZ" dirty="0">
              <a:solidFill>
                <a:srgbClr val="0070C0"/>
              </a:solidFill>
            </a:endParaRPr>
          </a:p>
          <a:p>
            <a:pPr marL="108000" indent="0">
              <a:buNone/>
            </a:pPr>
            <a:r>
              <a:rPr lang="cs-CZ" dirty="0"/>
              <a:t>1/ gravitačním přitahováním - čím má těleso větší hmotnost, tím větší gravitační silou je přitahováno k Zemi</a:t>
            </a:r>
          </a:p>
          <a:p>
            <a:pPr marL="108000" indent="0">
              <a:buNone/>
            </a:pPr>
            <a:r>
              <a:rPr lang="cs-CZ" dirty="0"/>
              <a:t>2/ schopností tělesa bránit se pohybu</a:t>
            </a:r>
          </a:p>
          <a:p>
            <a:pPr marL="108000" indent="0">
              <a:buNone/>
            </a:pPr>
            <a:endParaRPr lang="cs-CZ" dirty="0"/>
          </a:p>
          <a:p>
            <a:pPr marL="0" lvl="0" indent="0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endParaRPr lang="cs-CZ" dirty="0"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740050416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410401" y="296997"/>
            <a:ext cx="8229600" cy="1143000"/>
          </a:xfrm>
        </p:spPr>
        <p:txBody>
          <a:bodyPr/>
          <a:lstStyle/>
          <a:p>
            <a:pPr lvl="0">
              <a:buNone/>
            </a:pPr>
            <a:r>
              <a:rPr lang="cs-CZ" b="1" u="sng" dirty="0" smtClean="0">
                <a:solidFill>
                  <a:schemeClr val="accent4"/>
                </a:solidFill>
              </a:rPr>
              <a:t>H M O T N O S T</a:t>
            </a:r>
            <a:endParaRPr lang="cs-CZ" b="1" u="sng" dirty="0">
              <a:solidFill>
                <a:schemeClr val="accent4"/>
              </a:solidFill>
            </a:endParaRP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>
          <a:xfrm>
            <a:off x="539552" y="1628800"/>
            <a:ext cx="8229600" cy="4525923"/>
          </a:xfrm>
        </p:spPr>
        <p:txBody>
          <a:bodyPr lIns="91440" tIns="45720" rIns="91440" bIns="45720"/>
          <a:lstStyle/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Font typeface="Arial" pitchFamily="34"/>
              <a:buChar char="•"/>
            </a:pPr>
            <a:r>
              <a:rPr lang="cs-CZ" sz="3600" b="1" dirty="0">
                <a:latin typeface="Calibri"/>
              </a:rPr>
              <a:t>Značka : </a:t>
            </a:r>
            <a:r>
              <a:rPr lang="cs-CZ" sz="3600" b="1" dirty="0" smtClean="0">
                <a:latin typeface="Calibri"/>
              </a:rPr>
              <a:t>m</a:t>
            </a:r>
            <a:endParaRPr lang="cs-CZ" sz="3600" b="1" dirty="0">
              <a:latin typeface="Calibri"/>
            </a:endParaRP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Font typeface="Arial" pitchFamily="34"/>
              <a:buChar char="•"/>
            </a:pPr>
            <a:r>
              <a:rPr lang="cs-CZ" sz="3600" b="1" dirty="0">
                <a:latin typeface="Calibri"/>
              </a:rPr>
              <a:t>Základní jednotka : </a:t>
            </a:r>
            <a:r>
              <a:rPr lang="cs-CZ" sz="3600" b="1" dirty="0" smtClean="0">
                <a:latin typeface="Calibri"/>
              </a:rPr>
              <a:t>kg (kilogram)</a:t>
            </a:r>
            <a:endParaRPr lang="cs-CZ" sz="3600" b="1" dirty="0">
              <a:latin typeface="Calibri"/>
            </a:endParaRP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Font typeface="Arial" pitchFamily="34"/>
              <a:buChar char="•"/>
            </a:pPr>
            <a:endParaRPr lang="cs-CZ" sz="3600" b="1" dirty="0">
              <a:latin typeface="Calibri"/>
            </a:endParaRP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Font typeface="Arial" pitchFamily="34"/>
              <a:buChar char="•"/>
            </a:pPr>
            <a:endParaRPr lang="cs-CZ" dirty="0">
              <a:latin typeface="Calibri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3356992"/>
            <a:ext cx="2279903" cy="21602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 lIns="0" tIns="0" rIns="0" bIns="0"/>
          <a:lstStyle/>
          <a:p>
            <a:pPr lvl="0" hangingPunct="0">
              <a:buNone/>
            </a:pPr>
            <a:r>
              <a:rPr lang="cs-CZ" b="1" u="sng" dirty="0">
                <a:solidFill>
                  <a:srgbClr val="4700B8"/>
                </a:solidFill>
                <a:latin typeface="Arial" pitchFamily="18"/>
              </a:rPr>
              <a:t>Jednotky </a:t>
            </a:r>
            <a:r>
              <a:rPr lang="cs-CZ" b="1" u="sng" dirty="0" smtClean="0">
                <a:solidFill>
                  <a:srgbClr val="4700B8"/>
                </a:solidFill>
                <a:latin typeface="Arial" pitchFamily="18"/>
              </a:rPr>
              <a:t>hmotnosti</a:t>
            </a:r>
            <a:endParaRPr lang="cs-CZ" b="1" u="sng" dirty="0">
              <a:solidFill>
                <a:srgbClr val="4700B8"/>
              </a:solidFill>
              <a:latin typeface="Arial" pitchFamily="18"/>
            </a:endParaRP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u="sng" dirty="0">
                <a:solidFill>
                  <a:srgbClr val="800000"/>
                </a:solidFill>
              </a:rPr>
              <a:t>jednotka     značka    převody</a:t>
            </a:r>
          </a:p>
          <a:p>
            <a:pPr lvl="0"/>
            <a:r>
              <a:rPr lang="cs-CZ" sz="2800" u="sng" dirty="0" smtClean="0"/>
              <a:t>kilogram          kg           1 kg </a:t>
            </a:r>
            <a:r>
              <a:rPr lang="cs-CZ" sz="2800" u="sng" dirty="0"/>
              <a:t>= </a:t>
            </a:r>
            <a:r>
              <a:rPr lang="cs-CZ" sz="2800" u="sng" dirty="0" smtClean="0"/>
              <a:t>1000 g</a:t>
            </a:r>
            <a:endParaRPr lang="cs-CZ" sz="2800" u="sng" dirty="0"/>
          </a:p>
          <a:p>
            <a:pPr lvl="0"/>
            <a:r>
              <a:rPr lang="cs-CZ" sz="2800" u="sng" dirty="0" smtClean="0"/>
              <a:t>gram               </a:t>
            </a:r>
            <a:r>
              <a:rPr lang="cs-CZ" sz="2800" u="sng" dirty="0"/>
              <a:t> </a:t>
            </a:r>
            <a:r>
              <a:rPr lang="cs-CZ" sz="2800" u="sng" dirty="0" smtClean="0"/>
              <a:t>g            1g </a:t>
            </a:r>
            <a:r>
              <a:rPr lang="cs-CZ" sz="2800" u="sng" dirty="0"/>
              <a:t>= </a:t>
            </a:r>
            <a:r>
              <a:rPr lang="cs-CZ" sz="2800" u="sng" dirty="0" smtClean="0"/>
              <a:t>0,001 kg </a:t>
            </a:r>
            <a:endParaRPr lang="cs-CZ" sz="2800" u="sng" dirty="0"/>
          </a:p>
          <a:p>
            <a:pPr lvl="0"/>
            <a:r>
              <a:rPr lang="cs-CZ" sz="2800" u="sng" dirty="0" smtClean="0"/>
              <a:t>miligram          mg          </a:t>
            </a:r>
            <a:r>
              <a:rPr lang="cs-CZ" sz="2800" u="sng" dirty="0"/>
              <a:t>1 </a:t>
            </a:r>
            <a:r>
              <a:rPr lang="cs-CZ" sz="2800" u="sng" dirty="0" smtClean="0"/>
              <a:t>mg </a:t>
            </a:r>
            <a:r>
              <a:rPr lang="cs-CZ" sz="2800" u="sng" dirty="0"/>
              <a:t>= </a:t>
            </a:r>
            <a:r>
              <a:rPr lang="cs-CZ" sz="2800" u="sng" dirty="0" smtClean="0"/>
              <a:t>0,001 g</a:t>
            </a:r>
            <a:endParaRPr lang="cs-CZ" sz="2800" u="sng" dirty="0"/>
          </a:p>
          <a:p>
            <a:pPr lvl="0"/>
            <a:r>
              <a:rPr lang="cs-CZ" sz="2800" u="sng" dirty="0" smtClean="0"/>
              <a:t>tuna                 t              1 t = 1000 kg</a:t>
            </a:r>
          </a:p>
          <a:p>
            <a:pPr lvl="0"/>
            <a:r>
              <a:rPr lang="cs-CZ" sz="2400" u="sng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Další používané jednotky v běžném životě:</a:t>
            </a:r>
          </a:p>
          <a:p>
            <a:pPr lvl="0"/>
            <a:r>
              <a:rPr lang="cs-CZ" sz="2400" u="sng" dirty="0" smtClean="0"/>
              <a:t>1 dekagram = 10 gramů = 0,01 kg</a:t>
            </a:r>
          </a:p>
          <a:p>
            <a:pPr lvl="0"/>
            <a:r>
              <a:rPr lang="cs-CZ" sz="2400" u="sng" dirty="0" smtClean="0"/>
              <a:t>1 metrický cent (q) = 100 kg</a:t>
            </a:r>
            <a:endParaRPr lang="cs-CZ" sz="2400" u="sng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 lIns="0" tIns="0" rIns="0" bIns="0"/>
          <a:lstStyle/>
          <a:p>
            <a:pPr lvl="0" hangingPunct="0">
              <a:buNone/>
            </a:pPr>
            <a:r>
              <a:rPr lang="cs-CZ" u="sng" dirty="0">
                <a:solidFill>
                  <a:srgbClr val="000080"/>
                </a:solidFill>
                <a:latin typeface="Arial" pitchFamily="18"/>
              </a:rPr>
              <a:t>Měřidla </a:t>
            </a:r>
            <a:r>
              <a:rPr lang="cs-CZ" u="sng" dirty="0" smtClean="0">
                <a:solidFill>
                  <a:srgbClr val="000080"/>
                </a:solidFill>
                <a:latin typeface="Arial" pitchFamily="18"/>
              </a:rPr>
              <a:t>hmotnosti</a:t>
            </a:r>
            <a:endParaRPr lang="cs-CZ" u="sng" dirty="0">
              <a:solidFill>
                <a:srgbClr val="000080"/>
              </a:solidFill>
              <a:latin typeface="Arial" pitchFamily="18"/>
            </a:endParaRP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>
          <a:xfrm>
            <a:off x="457200" y="1604515"/>
            <a:ext cx="2649236" cy="2158560"/>
          </a:xfrm>
        </p:spPr>
        <p:txBody>
          <a:bodyPr/>
          <a:lstStyle/>
          <a:p>
            <a:pPr lvl="0"/>
            <a:r>
              <a:rPr lang="cs-CZ" sz="2800" dirty="0" smtClean="0"/>
              <a:t>Laboratorní</a:t>
            </a:r>
            <a:r>
              <a:rPr lang="cs-CZ" sz="2800" dirty="0"/>
              <a:t> </a:t>
            </a:r>
            <a:r>
              <a:rPr lang="cs-CZ" sz="2800" dirty="0" smtClean="0"/>
              <a:t>váhy</a:t>
            </a:r>
          </a:p>
        </p:txBody>
      </p:sp>
      <p:sp>
        <p:nvSpPr>
          <p:cNvPr id="4" name="Zástupný symbol pro text 3"/>
          <p:cNvSpPr txBox="1">
            <a:spLocks noGrp="1"/>
          </p:cNvSpPr>
          <p:nvPr>
            <p:ph type="body" idx="4294967295"/>
          </p:nvPr>
        </p:nvSpPr>
        <p:spPr>
          <a:xfrm>
            <a:off x="3182245" y="1629640"/>
            <a:ext cx="2649236" cy="2158560"/>
          </a:xfrm>
        </p:spPr>
        <p:txBody>
          <a:bodyPr lIns="0" tIns="0" rIns="0" bIns="0"/>
          <a:lstStyle/>
          <a:p>
            <a:pPr marL="108000" lvl="0" indent="0" hangingPunct="0">
              <a:buNone/>
            </a:pPr>
            <a:r>
              <a:rPr lang="cs-CZ" sz="2800" dirty="0" smtClean="0"/>
              <a:t>Osobní váhy</a:t>
            </a:r>
            <a:endParaRPr lang="cs-CZ" sz="2800" dirty="0"/>
          </a:p>
        </p:txBody>
      </p:sp>
      <p:sp>
        <p:nvSpPr>
          <p:cNvPr id="5" name="Zástupný symbol pro text 4"/>
          <p:cNvSpPr txBox="1">
            <a:spLocks noGrp="1"/>
          </p:cNvSpPr>
          <p:nvPr>
            <p:ph type="body" idx="4294967295"/>
          </p:nvPr>
        </p:nvSpPr>
        <p:spPr>
          <a:xfrm>
            <a:off x="6021360" y="1604515"/>
            <a:ext cx="2649236" cy="2158560"/>
          </a:xfrm>
        </p:spPr>
        <p:txBody>
          <a:bodyPr lIns="0" tIns="0" rIns="0" bIns="0"/>
          <a:lstStyle/>
          <a:p>
            <a:pPr marL="108000" lvl="0" indent="0" hangingPunct="0">
              <a:buNone/>
            </a:pPr>
            <a:r>
              <a:rPr lang="cs-CZ" sz="2800" dirty="0" smtClean="0"/>
              <a:t>Digitální váhy</a:t>
            </a:r>
            <a:endParaRPr lang="cs-CZ" sz="2800" dirty="0"/>
          </a:p>
        </p:txBody>
      </p:sp>
      <p:sp>
        <p:nvSpPr>
          <p:cNvPr id="6" name="Zástupný symbol pro text 5"/>
          <p:cNvSpPr txBox="1">
            <a:spLocks noGrp="1"/>
          </p:cNvSpPr>
          <p:nvPr>
            <p:ph type="body" idx="4294967295"/>
          </p:nvPr>
        </p:nvSpPr>
        <p:spPr>
          <a:xfrm>
            <a:off x="6009818" y="4005064"/>
            <a:ext cx="2649236" cy="2158560"/>
          </a:xfrm>
        </p:spPr>
        <p:txBody>
          <a:bodyPr lIns="0" tIns="0" rIns="0" bIns="0"/>
          <a:lstStyle/>
          <a:p>
            <a:pPr lvl="0" hangingPunct="0"/>
            <a:r>
              <a:rPr lang="cs-CZ" dirty="0" smtClean="0"/>
              <a:t>Přezmen</a:t>
            </a:r>
            <a:endParaRPr lang="cs-CZ" dirty="0"/>
          </a:p>
        </p:txBody>
      </p:sp>
      <p:sp>
        <p:nvSpPr>
          <p:cNvPr id="7" name="Zástupný symbol pro text 6"/>
          <p:cNvSpPr txBox="1">
            <a:spLocks noGrp="1"/>
          </p:cNvSpPr>
          <p:nvPr>
            <p:ph type="body" idx="4294967295"/>
          </p:nvPr>
        </p:nvSpPr>
        <p:spPr>
          <a:xfrm>
            <a:off x="3239280" y="3968276"/>
            <a:ext cx="2649236" cy="2158560"/>
          </a:xfrm>
        </p:spPr>
        <p:txBody>
          <a:bodyPr lIns="0" tIns="0" rIns="0" bIns="0"/>
          <a:lstStyle/>
          <a:p>
            <a:pPr lvl="0" hangingPunct="0"/>
            <a:r>
              <a:rPr lang="cs-CZ" sz="2800" dirty="0" smtClean="0"/>
              <a:t>Mincíř</a:t>
            </a:r>
            <a:endParaRPr lang="cs-CZ" sz="2800" dirty="0"/>
          </a:p>
        </p:txBody>
      </p:sp>
      <p:sp>
        <p:nvSpPr>
          <p:cNvPr id="8" name="Zástupný symbol pro text 7"/>
          <p:cNvSpPr txBox="1">
            <a:spLocks noGrp="1"/>
          </p:cNvSpPr>
          <p:nvPr>
            <p:ph type="body" idx="4294967295"/>
          </p:nvPr>
        </p:nvSpPr>
        <p:spPr>
          <a:xfrm>
            <a:off x="457200" y="3968276"/>
            <a:ext cx="2649236" cy="2158560"/>
          </a:xfrm>
        </p:spPr>
        <p:txBody>
          <a:bodyPr lIns="0" tIns="0" rIns="0" bIns="0"/>
          <a:lstStyle/>
          <a:p>
            <a:pPr marL="108000" lvl="0" indent="0" hangingPunct="0">
              <a:buNone/>
            </a:pPr>
            <a:r>
              <a:rPr lang="cs-CZ" dirty="0" smtClean="0"/>
              <a:t>Kuchyňské váhy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0163" y="2483936"/>
            <a:ext cx="1953413" cy="133394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864" y="2088232"/>
            <a:ext cx="1537305" cy="17728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66" name="Picture 18" descr="http://upload.wikimedia.org/wikipedia/commons/thumb/4/4e/Balance_romaine.jpg/290px-Balance_romaine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89451" y="4728802"/>
            <a:ext cx="2762250" cy="1524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8" name="Picture 20" descr="http://upload.wikimedia.org/wikipedia/commons/thumb/1/17/2_pesons.jpg/260px-2_pesons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13064" y="4734583"/>
            <a:ext cx="2006903" cy="10420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70" name="Picture 22" descr="http://upload.wikimedia.org/wikipedia/commons/thumb/0/04/Vaha_KERN_-_PEJ_2200-2M_-_03.jpg/220px-Vaha_KERN_-_PEJ_2200-2M_-_03.jp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22826" y="2188827"/>
            <a:ext cx="2095500" cy="15716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72" name="Picture 24" descr="http://upload.wikimedia.org/wikipedia/commons/thumb/1/11/Balance_roberval_30kg.jpg/400px-Balance_roberval_30kg.jp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2194" y="5176239"/>
            <a:ext cx="2096047" cy="9222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0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0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0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0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06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0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0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0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410401" y="296997"/>
            <a:ext cx="8229600" cy="1143000"/>
          </a:xfrm>
        </p:spPr>
        <p:txBody>
          <a:bodyPr lIns="0" tIns="0" rIns="0" bIns="0"/>
          <a:lstStyle/>
          <a:p>
            <a:pPr lvl="0" hangingPunct="0">
              <a:buNone/>
            </a:pPr>
            <a:r>
              <a:rPr lang="cs-CZ" sz="3200" dirty="0" smtClean="0">
                <a:solidFill>
                  <a:srgbClr val="2323DC"/>
                </a:solidFill>
                <a:latin typeface="Arial" pitchFamily="18"/>
              </a:rPr>
              <a:t>Hmotnost </a:t>
            </a:r>
            <a:r>
              <a:rPr lang="cs-CZ" sz="3200" dirty="0">
                <a:solidFill>
                  <a:srgbClr val="2323DC"/>
                </a:solidFill>
                <a:latin typeface="Arial" pitchFamily="18"/>
              </a:rPr>
              <a:t>- </a:t>
            </a:r>
            <a:r>
              <a:rPr lang="cs-CZ" sz="2800" dirty="0">
                <a:solidFill>
                  <a:schemeClr val="tx1"/>
                </a:solidFill>
                <a:latin typeface="Arial" pitchFamily="18"/>
              </a:rPr>
              <a:t>pracovní list </a:t>
            </a:r>
            <a:r>
              <a:rPr lang="cs-CZ" sz="2800" dirty="0" smtClean="0">
                <a:solidFill>
                  <a:schemeClr val="tx1"/>
                </a:solidFill>
                <a:latin typeface="Arial" pitchFamily="18"/>
              </a:rPr>
              <a:t> </a:t>
            </a:r>
            <a:endParaRPr lang="cs-CZ" sz="2800" dirty="0">
              <a:solidFill>
                <a:schemeClr val="tx1"/>
              </a:solidFill>
              <a:latin typeface="Arial" pitchFamily="18"/>
            </a:endParaRP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>
          <a:xfrm>
            <a:off x="179999" y="1604515"/>
            <a:ext cx="8820000" cy="4525923"/>
          </a:xfrm>
        </p:spPr>
        <p:txBody>
          <a:bodyPr/>
          <a:lstStyle/>
          <a:p>
            <a:pPr lvl="0"/>
            <a:r>
              <a:rPr lang="cs-CZ" sz="2800" dirty="0"/>
              <a:t>Vyjádři v určených jednotkách :</a:t>
            </a:r>
          </a:p>
          <a:p>
            <a:pPr lvl="0"/>
            <a:r>
              <a:rPr lang="cs-CZ" sz="2800" dirty="0" smtClean="0">
                <a:solidFill>
                  <a:schemeClr val="tx1"/>
                </a:solidFill>
              </a:rPr>
              <a:t>1,3 t </a:t>
            </a:r>
            <a:r>
              <a:rPr lang="cs-CZ" sz="2800" dirty="0">
                <a:solidFill>
                  <a:schemeClr val="tx1"/>
                </a:solidFill>
              </a:rPr>
              <a:t>= </a:t>
            </a:r>
            <a:r>
              <a:rPr lang="cs-CZ" sz="2800" dirty="0" smtClean="0">
                <a:solidFill>
                  <a:schemeClr val="tx1"/>
                </a:solidFill>
              </a:rPr>
              <a:t>……. kg                     0,45 kg = ……… mg     </a:t>
            </a:r>
            <a:endParaRPr lang="cs-CZ" sz="2800" dirty="0">
              <a:solidFill>
                <a:schemeClr val="tx1"/>
              </a:solidFill>
            </a:endParaRPr>
          </a:p>
          <a:p>
            <a:pPr lvl="0"/>
            <a:r>
              <a:rPr lang="cs-CZ" sz="2800" dirty="0" smtClean="0">
                <a:solidFill>
                  <a:schemeClr val="tx1"/>
                </a:solidFill>
              </a:rPr>
              <a:t>3 500 kg </a:t>
            </a:r>
            <a:r>
              <a:rPr lang="cs-CZ" sz="2800" dirty="0">
                <a:solidFill>
                  <a:schemeClr val="tx1"/>
                </a:solidFill>
              </a:rPr>
              <a:t>= </a:t>
            </a:r>
            <a:r>
              <a:rPr lang="cs-CZ" sz="2800" dirty="0" smtClean="0">
                <a:solidFill>
                  <a:schemeClr val="tx1"/>
                </a:solidFill>
              </a:rPr>
              <a:t>….. t                   150 g </a:t>
            </a:r>
            <a:r>
              <a:rPr lang="cs-CZ" sz="2800" dirty="0">
                <a:solidFill>
                  <a:schemeClr val="tx1"/>
                </a:solidFill>
              </a:rPr>
              <a:t>= </a:t>
            </a:r>
            <a:r>
              <a:rPr lang="cs-CZ" sz="2800" dirty="0" smtClean="0">
                <a:solidFill>
                  <a:schemeClr val="tx1"/>
                </a:solidFill>
              </a:rPr>
              <a:t>………… mg      </a:t>
            </a:r>
            <a:endParaRPr lang="cs-CZ" sz="2800" dirty="0">
              <a:solidFill>
                <a:schemeClr val="tx1"/>
              </a:solidFill>
            </a:endParaRPr>
          </a:p>
          <a:p>
            <a:pPr lvl="0"/>
            <a:r>
              <a:rPr lang="cs-CZ" sz="2800" dirty="0" smtClean="0">
                <a:solidFill>
                  <a:schemeClr val="tx1"/>
                </a:solidFill>
              </a:rPr>
              <a:t>3,7 kg </a:t>
            </a:r>
            <a:r>
              <a:rPr lang="cs-CZ" sz="2800" dirty="0">
                <a:solidFill>
                  <a:schemeClr val="tx1"/>
                </a:solidFill>
              </a:rPr>
              <a:t>= </a:t>
            </a:r>
            <a:r>
              <a:rPr lang="cs-CZ" sz="2800" dirty="0" smtClean="0">
                <a:solidFill>
                  <a:schemeClr val="tx1"/>
                </a:solidFill>
              </a:rPr>
              <a:t>…….. g                   789 g </a:t>
            </a:r>
            <a:r>
              <a:rPr lang="cs-CZ" sz="2800" dirty="0">
                <a:solidFill>
                  <a:schemeClr val="tx1"/>
                </a:solidFill>
              </a:rPr>
              <a:t>= </a:t>
            </a:r>
            <a:r>
              <a:rPr lang="cs-CZ" sz="2800" dirty="0" smtClean="0">
                <a:solidFill>
                  <a:schemeClr val="tx1"/>
                </a:solidFill>
              </a:rPr>
              <a:t>………… kg    </a:t>
            </a:r>
            <a:endParaRPr lang="cs-CZ" sz="2800" dirty="0">
              <a:solidFill>
                <a:schemeClr val="tx1"/>
              </a:solidFill>
            </a:endParaRPr>
          </a:p>
          <a:p>
            <a:pPr lvl="0"/>
            <a:r>
              <a:rPr lang="cs-CZ" sz="2800" dirty="0" smtClean="0">
                <a:solidFill>
                  <a:schemeClr val="tx1"/>
                </a:solidFill>
              </a:rPr>
              <a:t>8,2 kg </a:t>
            </a:r>
            <a:r>
              <a:rPr lang="cs-CZ" sz="2800" dirty="0">
                <a:solidFill>
                  <a:schemeClr val="tx1"/>
                </a:solidFill>
              </a:rPr>
              <a:t>= </a:t>
            </a:r>
            <a:r>
              <a:rPr lang="cs-CZ" sz="2800" dirty="0" smtClean="0">
                <a:solidFill>
                  <a:schemeClr val="tx1"/>
                </a:solidFill>
              </a:rPr>
              <a:t>………. mg             285 kg </a:t>
            </a:r>
            <a:r>
              <a:rPr lang="cs-CZ" sz="2800" dirty="0">
                <a:solidFill>
                  <a:schemeClr val="tx1"/>
                </a:solidFill>
              </a:rPr>
              <a:t>= </a:t>
            </a:r>
            <a:r>
              <a:rPr lang="cs-CZ" sz="2800" dirty="0" smtClean="0">
                <a:solidFill>
                  <a:schemeClr val="tx1"/>
                </a:solidFill>
              </a:rPr>
              <a:t>………… t</a:t>
            </a:r>
            <a:endParaRPr lang="cs-CZ" sz="2800" dirty="0">
              <a:solidFill>
                <a:schemeClr val="tx1"/>
              </a:solidFill>
            </a:endParaRPr>
          </a:p>
          <a:p>
            <a:pPr lvl="0"/>
            <a:r>
              <a:rPr lang="cs-CZ" sz="2800" dirty="0" smtClean="0">
                <a:solidFill>
                  <a:schemeClr val="tx1"/>
                </a:solidFill>
              </a:rPr>
              <a:t>335 mg </a:t>
            </a:r>
            <a:r>
              <a:rPr lang="cs-CZ" sz="2800" dirty="0">
                <a:solidFill>
                  <a:schemeClr val="tx1"/>
                </a:solidFill>
              </a:rPr>
              <a:t>= </a:t>
            </a:r>
            <a:r>
              <a:rPr lang="cs-CZ" sz="2800" dirty="0" smtClean="0">
                <a:solidFill>
                  <a:schemeClr val="tx1"/>
                </a:solidFill>
              </a:rPr>
              <a:t>…………. kg            0,53 kg =……… g</a:t>
            </a:r>
          </a:p>
          <a:p>
            <a:pPr lvl="0"/>
            <a:r>
              <a:rPr lang="cs-CZ" sz="2800" dirty="0" smtClean="0">
                <a:solidFill>
                  <a:schemeClr val="tx1"/>
                </a:solidFill>
              </a:rPr>
              <a:t>5 200 g = ……..kg                    450 mg =……… g</a:t>
            </a:r>
          </a:p>
          <a:p>
            <a:pPr lvl="0"/>
            <a:r>
              <a:rPr lang="cs-CZ" sz="2800" dirty="0" smtClean="0">
                <a:solidFill>
                  <a:schemeClr val="tx1"/>
                </a:solidFill>
              </a:rPr>
              <a:t>6,2 t = ……… kg                      15 kg = ………… t</a:t>
            </a:r>
            <a:endParaRPr lang="cs-CZ" sz="28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56199446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410401" y="296997"/>
            <a:ext cx="8229600" cy="1143000"/>
          </a:xfrm>
        </p:spPr>
        <p:txBody>
          <a:bodyPr lIns="0" tIns="0" rIns="0" bIns="0"/>
          <a:lstStyle/>
          <a:p>
            <a:pPr lvl="0" hangingPunct="0">
              <a:buNone/>
            </a:pPr>
            <a:r>
              <a:rPr lang="cs-CZ" sz="3200" dirty="0" smtClean="0">
                <a:solidFill>
                  <a:srgbClr val="2323DC"/>
                </a:solidFill>
                <a:latin typeface="Arial" pitchFamily="18"/>
              </a:rPr>
              <a:t>Hmotnost </a:t>
            </a:r>
            <a:r>
              <a:rPr lang="cs-CZ" sz="3200" dirty="0">
                <a:solidFill>
                  <a:srgbClr val="2323DC"/>
                </a:solidFill>
                <a:latin typeface="Arial" pitchFamily="18"/>
              </a:rPr>
              <a:t>- pracovní list - </a:t>
            </a:r>
            <a:r>
              <a:rPr lang="cs-CZ" sz="3200" dirty="0">
                <a:solidFill>
                  <a:srgbClr val="FF0000"/>
                </a:solidFill>
                <a:latin typeface="Arial" pitchFamily="18"/>
              </a:rPr>
              <a:t>řešení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>
          <a:xfrm>
            <a:off x="179999" y="1604515"/>
            <a:ext cx="8820000" cy="4525923"/>
          </a:xfrm>
        </p:spPr>
        <p:txBody>
          <a:bodyPr/>
          <a:lstStyle/>
          <a:p>
            <a:pPr lvl="0"/>
            <a:r>
              <a:rPr lang="cs-CZ" sz="2800" dirty="0"/>
              <a:t>Vyjádři v určených jednotkách :</a:t>
            </a:r>
          </a:p>
          <a:p>
            <a:pPr lvl="0"/>
            <a:r>
              <a:rPr lang="cs-CZ" sz="2800" dirty="0" smtClean="0"/>
              <a:t>1,3 t </a:t>
            </a:r>
            <a:r>
              <a:rPr lang="cs-CZ" sz="2800" dirty="0"/>
              <a:t>= </a:t>
            </a:r>
            <a:r>
              <a:rPr lang="cs-CZ" sz="2800" dirty="0" smtClean="0">
                <a:solidFill>
                  <a:srgbClr val="FF0000"/>
                </a:solidFill>
              </a:rPr>
              <a:t>1 300 kg </a:t>
            </a:r>
            <a:r>
              <a:rPr lang="cs-CZ" sz="2800" dirty="0" smtClean="0"/>
              <a:t>                    0,45 kg </a:t>
            </a:r>
            <a:r>
              <a:rPr lang="cs-CZ" sz="2800" dirty="0"/>
              <a:t>= </a:t>
            </a:r>
            <a:r>
              <a:rPr lang="cs-CZ" sz="2800" dirty="0" smtClean="0">
                <a:solidFill>
                  <a:srgbClr val="FF0000"/>
                </a:solidFill>
              </a:rPr>
              <a:t>450 000 mg </a:t>
            </a:r>
            <a:r>
              <a:rPr lang="cs-CZ" sz="2800" dirty="0" smtClean="0"/>
              <a:t>    </a:t>
            </a:r>
            <a:endParaRPr lang="cs-CZ" sz="2800" dirty="0"/>
          </a:p>
          <a:p>
            <a:pPr lvl="0"/>
            <a:r>
              <a:rPr lang="cs-CZ" sz="2800" dirty="0" smtClean="0"/>
              <a:t>3 500 kg </a:t>
            </a:r>
            <a:r>
              <a:rPr lang="cs-CZ" sz="2800" dirty="0"/>
              <a:t>= </a:t>
            </a:r>
            <a:r>
              <a:rPr lang="cs-CZ" sz="2800" dirty="0">
                <a:solidFill>
                  <a:srgbClr val="FF0000"/>
                </a:solidFill>
              </a:rPr>
              <a:t>3,5 </a:t>
            </a:r>
            <a:r>
              <a:rPr lang="cs-CZ" sz="2800" dirty="0" smtClean="0">
                <a:solidFill>
                  <a:srgbClr val="FF0000"/>
                </a:solidFill>
              </a:rPr>
              <a:t>t                   </a:t>
            </a:r>
            <a:r>
              <a:rPr lang="cs-CZ" sz="2800" dirty="0" smtClean="0"/>
              <a:t>150 g </a:t>
            </a:r>
            <a:r>
              <a:rPr lang="cs-CZ" sz="2800" dirty="0"/>
              <a:t>= </a:t>
            </a:r>
            <a:r>
              <a:rPr lang="cs-CZ" sz="2800" dirty="0" smtClean="0">
                <a:solidFill>
                  <a:srgbClr val="FF0000"/>
                </a:solidFill>
              </a:rPr>
              <a:t>150 000 mg      </a:t>
            </a:r>
            <a:endParaRPr lang="cs-CZ" sz="2800" dirty="0">
              <a:solidFill>
                <a:srgbClr val="FF0000"/>
              </a:solidFill>
            </a:endParaRPr>
          </a:p>
          <a:p>
            <a:pPr lvl="0"/>
            <a:r>
              <a:rPr lang="cs-CZ" sz="2800" dirty="0" smtClean="0"/>
              <a:t>3,7 kg </a:t>
            </a:r>
            <a:r>
              <a:rPr lang="cs-CZ" sz="2800" dirty="0"/>
              <a:t>= </a:t>
            </a:r>
            <a:r>
              <a:rPr lang="cs-CZ" sz="2800" dirty="0" smtClean="0">
                <a:solidFill>
                  <a:srgbClr val="FF0000"/>
                </a:solidFill>
              </a:rPr>
              <a:t>3 700 g                   </a:t>
            </a:r>
            <a:r>
              <a:rPr lang="cs-CZ" sz="2800" dirty="0" smtClean="0"/>
              <a:t>789 g </a:t>
            </a:r>
            <a:r>
              <a:rPr lang="cs-CZ" sz="2800" dirty="0"/>
              <a:t>= </a:t>
            </a:r>
            <a:r>
              <a:rPr lang="cs-CZ" sz="2800" dirty="0" smtClean="0">
                <a:solidFill>
                  <a:srgbClr val="FF0000"/>
                </a:solidFill>
              </a:rPr>
              <a:t>0,789 kg</a:t>
            </a:r>
            <a:r>
              <a:rPr lang="cs-CZ" sz="2800" dirty="0" smtClean="0"/>
              <a:t>    </a:t>
            </a:r>
            <a:endParaRPr lang="cs-CZ" sz="2800" dirty="0"/>
          </a:p>
          <a:p>
            <a:pPr lvl="0"/>
            <a:r>
              <a:rPr lang="cs-CZ" sz="2800" dirty="0" smtClean="0"/>
              <a:t>8,2 kg </a:t>
            </a:r>
            <a:r>
              <a:rPr lang="cs-CZ" sz="2800" dirty="0"/>
              <a:t>= </a:t>
            </a:r>
            <a:r>
              <a:rPr lang="cs-CZ" sz="2800" dirty="0" smtClean="0">
                <a:solidFill>
                  <a:srgbClr val="FF0000"/>
                </a:solidFill>
              </a:rPr>
              <a:t>8 200 000 mg         </a:t>
            </a:r>
            <a:r>
              <a:rPr lang="cs-CZ" sz="2800" dirty="0" smtClean="0"/>
              <a:t>285 kg </a:t>
            </a:r>
            <a:r>
              <a:rPr lang="cs-CZ" sz="2800" dirty="0"/>
              <a:t>= </a:t>
            </a:r>
            <a:r>
              <a:rPr lang="cs-CZ" sz="2800" dirty="0" smtClean="0">
                <a:solidFill>
                  <a:srgbClr val="FF0000"/>
                </a:solidFill>
              </a:rPr>
              <a:t>0,285 t</a:t>
            </a:r>
            <a:endParaRPr lang="cs-CZ" sz="2800" dirty="0">
              <a:solidFill>
                <a:srgbClr val="FF0000"/>
              </a:solidFill>
            </a:endParaRPr>
          </a:p>
          <a:p>
            <a:pPr lvl="0"/>
            <a:r>
              <a:rPr lang="cs-CZ" sz="2800" dirty="0" smtClean="0"/>
              <a:t>335 mg </a:t>
            </a:r>
            <a:r>
              <a:rPr lang="cs-CZ" sz="2800" dirty="0"/>
              <a:t>= </a:t>
            </a:r>
            <a:r>
              <a:rPr lang="cs-CZ" sz="2800" dirty="0" smtClean="0">
                <a:solidFill>
                  <a:srgbClr val="FF0000"/>
                </a:solidFill>
              </a:rPr>
              <a:t>0,000335 kg</a:t>
            </a:r>
            <a:r>
              <a:rPr lang="cs-CZ" sz="2800" dirty="0" smtClean="0"/>
              <a:t>            0,53 kg </a:t>
            </a:r>
            <a:r>
              <a:rPr lang="cs-CZ" sz="2800" dirty="0"/>
              <a:t>= </a:t>
            </a:r>
            <a:r>
              <a:rPr lang="cs-CZ" sz="2800" dirty="0" smtClean="0">
                <a:solidFill>
                  <a:srgbClr val="FF0000"/>
                </a:solidFill>
              </a:rPr>
              <a:t>530 g</a:t>
            </a:r>
          </a:p>
          <a:p>
            <a:pPr lvl="0"/>
            <a:r>
              <a:rPr lang="cs-CZ" sz="2800" dirty="0" smtClean="0">
                <a:solidFill>
                  <a:schemeClr val="tx1"/>
                </a:solidFill>
              </a:rPr>
              <a:t>5 200 g = </a:t>
            </a:r>
            <a:r>
              <a:rPr lang="cs-CZ" sz="2800" dirty="0" smtClean="0">
                <a:solidFill>
                  <a:srgbClr val="FF0000"/>
                </a:solidFill>
              </a:rPr>
              <a:t>5,2 kg                    </a:t>
            </a:r>
            <a:r>
              <a:rPr lang="cs-CZ" sz="2800" dirty="0" smtClean="0">
                <a:solidFill>
                  <a:schemeClr val="tx1"/>
                </a:solidFill>
              </a:rPr>
              <a:t>450 mg = </a:t>
            </a:r>
            <a:r>
              <a:rPr lang="cs-CZ" sz="2800" dirty="0" smtClean="0">
                <a:solidFill>
                  <a:srgbClr val="FF0000"/>
                </a:solidFill>
              </a:rPr>
              <a:t>0,45 g</a:t>
            </a:r>
          </a:p>
          <a:p>
            <a:pPr lvl="0"/>
            <a:r>
              <a:rPr lang="cs-CZ" sz="2800" dirty="0" smtClean="0">
                <a:solidFill>
                  <a:schemeClr val="tx1"/>
                </a:solidFill>
              </a:rPr>
              <a:t>6,2 t = </a:t>
            </a:r>
            <a:r>
              <a:rPr lang="cs-CZ" sz="2800" dirty="0" smtClean="0">
                <a:solidFill>
                  <a:srgbClr val="FF0000"/>
                </a:solidFill>
              </a:rPr>
              <a:t>6 200 kg                      </a:t>
            </a:r>
            <a:r>
              <a:rPr lang="cs-CZ" sz="2800" dirty="0" smtClean="0">
                <a:solidFill>
                  <a:schemeClr val="tx1"/>
                </a:solidFill>
              </a:rPr>
              <a:t>15 kg = </a:t>
            </a:r>
            <a:r>
              <a:rPr lang="cs-CZ" sz="2800" dirty="0" smtClean="0">
                <a:solidFill>
                  <a:srgbClr val="FF0000"/>
                </a:solidFill>
              </a:rPr>
              <a:t>0,015 t</a:t>
            </a:r>
            <a:endParaRPr lang="cs-CZ" sz="28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77500" lnSpcReduction="20000"/>
          </a:bodyPr>
          <a:lstStyle/>
          <a:p>
            <a:pPr marL="108000" indent="0">
              <a:buNone/>
            </a:pPr>
            <a:r>
              <a:rPr lang="cs-CZ" dirty="0" smtClean="0"/>
              <a:t>   http</a:t>
            </a:r>
            <a:r>
              <a:rPr lang="cs-CZ" dirty="0"/>
              <a:t>://upload.wikimedia.org/wikipedia/commons/thumb/1/11/Balance_roberval_30kg.jpg/400px-Balance_roberval_30kg.jpg</a:t>
            </a:r>
            <a:endParaRPr lang="cs-CZ" dirty="0" smtClean="0"/>
          </a:p>
          <a:p>
            <a:r>
              <a:rPr lang="cs-CZ" sz="2800" dirty="0" smtClean="0">
                <a:hlinkClick r:id="rId2"/>
              </a:rPr>
              <a:t>http</a:t>
            </a:r>
            <a:r>
              <a:rPr lang="cs-CZ" sz="2800" dirty="0">
                <a:hlinkClick r:id="rId2"/>
              </a:rPr>
              <a:t>://</a:t>
            </a:r>
            <a:r>
              <a:rPr lang="cs-CZ" sz="2800" dirty="0" smtClean="0">
                <a:hlinkClick r:id="rId2"/>
              </a:rPr>
              <a:t>upload.wikimedia.org/wikipedia/commons/thumb/4/4e/Balance_romaine.jpg/290px-Balance_romaine.jpg</a:t>
            </a:r>
            <a:endParaRPr lang="cs-CZ" sz="2800" dirty="0" smtClean="0"/>
          </a:p>
          <a:p>
            <a:r>
              <a:rPr lang="cs-CZ" sz="2800" dirty="0">
                <a:hlinkClick r:id="rId3"/>
              </a:rPr>
              <a:t>http://</a:t>
            </a:r>
            <a:r>
              <a:rPr lang="cs-CZ" sz="2800" dirty="0" smtClean="0">
                <a:hlinkClick r:id="rId3"/>
              </a:rPr>
              <a:t>upload.wikimedia.org/wikipedia/commons/thumb/1/17/2_pesons.jpg/260px-2_pesons.jpg</a:t>
            </a:r>
            <a:endParaRPr lang="cs-CZ" sz="2800" dirty="0" smtClean="0"/>
          </a:p>
          <a:p>
            <a:r>
              <a:rPr lang="cs-CZ" sz="2800" dirty="0">
                <a:hlinkClick r:id="rId4"/>
              </a:rPr>
              <a:t>http://upload.wikimedia.org/wikipedia/commons/thumb/0/04/Vaha_KERN_-_PEJ_2200-2M_-_03.jpg/220px-Vaha_KERN_-_PEJ_2200-2M_-_</a:t>
            </a:r>
            <a:r>
              <a:rPr lang="cs-CZ" sz="2800" dirty="0" smtClean="0">
                <a:hlinkClick r:id="rId4"/>
              </a:rPr>
              <a:t>03.jpg</a:t>
            </a:r>
            <a:endParaRPr lang="cs-CZ" sz="2800" dirty="0" smtClean="0"/>
          </a:p>
          <a:p>
            <a:r>
              <a:rPr lang="cs-CZ" sz="2800" dirty="0"/>
              <a:t>Ostatní </a:t>
            </a:r>
            <a:r>
              <a:rPr lang="cs-CZ" sz="2800" dirty="0" smtClean="0"/>
              <a:t>ilustrace : office.microsoft.com</a:t>
            </a:r>
            <a:endParaRPr lang="cs-CZ" sz="2800" dirty="0"/>
          </a:p>
          <a:p>
            <a:endParaRPr lang="cs-CZ" sz="2800" dirty="0" smtClean="0"/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31380995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811</TotalTime>
  <Words>496</Words>
  <Application>Microsoft Office PowerPoint</Application>
  <PresentationFormat>Předvádění na obrazovce (4:3)</PresentationFormat>
  <Paragraphs>63</Paragraphs>
  <Slides>9</Slides>
  <Notes>8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Anotace</vt:lpstr>
      <vt:lpstr>H M O T N O S T</vt:lpstr>
      <vt:lpstr>H M O T N O S T</vt:lpstr>
      <vt:lpstr>Jednotky hmotnosti</vt:lpstr>
      <vt:lpstr>Měřidla hmotnosti</vt:lpstr>
      <vt:lpstr>Hmotnost - pracovní list  </vt:lpstr>
      <vt:lpstr>Hmotnost - pracovní list - řešení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Č A S</dc:title>
  <dc:creator>Škola</dc:creator>
  <cp:lastModifiedBy>Uživatel</cp:lastModifiedBy>
  <cp:revision>28</cp:revision>
  <dcterms:created xsi:type="dcterms:W3CDTF">2012-06-01T22:10:47Z</dcterms:created>
  <dcterms:modified xsi:type="dcterms:W3CDTF">2012-12-21T03:32:42Z</dcterms:modified>
</cp:coreProperties>
</file>