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1" r:id="rId2"/>
    <p:sldId id="262" r:id="rId3"/>
    <p:sldId id="256" r:id="rId4"/>
    <p:sldId id="258" r:id="rId5"/>
    <p:sldId id="260" r:id="rId6"/>
    <p:sldId id="272" r:id="rId7"/>
    <p:sldId id="259" r:id="rId8"/>
    <p:sldId id="273" r:id="rId9"/>
    <p:sldId id="264" r:id="rId10"/>
    <p:sldId id="270" r:id="rId11"/>
    <p:sldId id="267" r:id="rId12"/>
    <p:sldId id="268" r:id="rId13"/>
    <p:sldId id="266" r:id="rId14"/>
    <p:sldId id="274" r:id="rId15"/>
    <p:sldId id="263" r:id="rId16"/>
    <p:sldId id="25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32" autoAdjust="0"/>
  </p:normalViewPr>
  <p:slideViewPr>
    <p:cSldViewPr>
      <p:cViewPr varScale="1">
        <p:scale>
          <a:sx n="102" d="100"/>
          <a:sy n="102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6E27A5-FA83-40C9-A0B3-EB4BA8921C3B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07B15B-EA28-4A26-AD4F-EFB31FDE15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9707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07B15B-EA28-4A26-AD4F-EFB31FDE15C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07B15B-EA28-4A26-AD4F-EFB31FDE15C8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07B15B-EA28-4A26-AD4F-EFB31FDE15C8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A5A4-DD7A-4CBE-A74C-C133A96AD056}" type="datetimeFigureOut">
              <a:rPr lang="cs-CZ" smtClean="0"/>
              <a:pPr/>
              <a:t>21.12.2012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FF5B8-2585-4113-BC7D-27C1517849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n.wikipedia.org/wiki/cs:Creative_Commons" TargetMode="Externa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Obchodní </a:t>
            </a:r>
            <a:r>
              <a:rPr lang="cs-CZ" sz="2400" dirty="0">
                <a:solidFill>
                  <a:schemeClr val="bg1"/>
                </a:solidFill>
              </a:rPr>
              <a:t>akademie a Jazyková škola</a:t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>s právem státní jazykové zkoušky Jihlava</a:t>
            </a:r>
          </a:p>
          <a:p>
            <a:pPr algn="ctr"/>
            <a:endParaRPr lang="cs-CZ" dirty="0" smtClean="0">
              <a:solidFill>
                <a:schemeClr val="bg1"/>
              </a:solidFill>
            </a:endParaRPr>
          </a:p>
          <a:p>
            <a:pPr algn="ctr">
              <a:spcBef>
                <a:spcPts val="300"/>
              </a:spcBef>
            </a:pPr>
            <a:r>
              <a:rPr lang="cs-CZ" dirty="0" smtClean="0">
                <a:solidFill>
                  <a:schemeClr val="bg1"/>
                </a:solidFill>
              </a:rPr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>
                <a:solidFill>
                  <a:schemeClr val="bg1"/>
                </a:solidFill>
              </a:rPr>
              <a:t>VY_32_INOVACE_228.NEJ.34</a:t>
            </a:r>
          </a:p>
          <a:p>
            <a:pPr algn="ctr">
              <a:spcBef>
                <a:spcPts val="300"/>
              </a:spcBef>
            </a:pPr>
            <a:r>
              <a:rPr lang="cs-CZ" dirty="0" err="1" smtClean="0">
                <a:solidFill>
                  <a:schemeClr val="bg1"/>
                </a:solidFill>
              </a:rPr>
              <a:t>Weihnachten</a:t>
            </a:r>
            <a:r>
              <a:rPr lang="cs-CZ" dirty="0" smtClean="0">
                <a:solidFill>
                  <a:schemeClr val="bg1"/>
                </a:solidFill>
              </a:rPr>
              <a:t> in </a:t>
            </a:r>
            <a:r>
              <a:rPr lang="cs-CZ" dirty="0" err="1" smtClean="0">
                <a:solidFill>
                  <a:schemeClr val="bg1"/>
                </a:solidFill>
              </a:rPr>
              <a:t>Tschechien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45198"/>
            <a:ext cx="8176422" cy="580813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Číslo projektu: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CZ.1.07</a:t>
            </a:r>
            <a:r>
              <a:rPr lang="cs-CZ" sz="2800" dirty="0" smtClean="0">
                <a:solidFill>
                  <a:schemeClr val="bg1"/>
                </a:solidFill>
              </a:rPr>
              <a:t>/1.5.00/34.0744</a:t>
            </a:r>
          </a:p>
          <a:p>
            <a:pPr algn="just"/>
            <a:r>
              <a:rPr lang="cs-CZ" sz="2800" b="1" u="sng" dirty="0">
                <a:solidFill>
                  <a:schemeClr val="bg1"/>
                </a:solidFill>
              </a:rPr>
              <a:t>Šablona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err="1" smtClean="0">
                <a:solidFill>
                  <a:schemeClr val="bg1"/>
                </a:solidFill>
              </a:rPr>
              <a:t>VY_32_INOVACE</a:t>
            </a:r>
            <a:endParaRPr lang="cs-CZ" sz="2800" dirty="0" smtClean="0">
              <a:solidFill>
                <a:schemeClr val="bg1"/>
              </a:solidFill>
            </a:endParaRPr>
          </a:p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Číslo </a:t>
            </a:r>
            <a:r>
              <a:rPr lang="cs-CZ" sz="2800" b="1" u="sng" dirty="0">
                <a:solidFill>
                  <a:schemeClr val="bg1"/>
                </a:solidFill>
              </a:rPr>
              <a:t>DUMU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228.NEJ.34</a:t>
            </a:r>
            <a:endParaRPr lang="cs-CZ" sz="2800" dirty="0">
              <a:solidFill>
                <a:schemeClr val="bg1"/>
              </a:solidFill>
            </a:endParaRPr>
          </a:p>
          <a:p>
            <a:pPr algn="just"/>
            <a:r>
              <a:rPr lang="cs-CZ" sz="2800" b="1" u="sng" dirty="0">
                <a:solidFill>
                  <a:schemeClr val="bg1"/>
                </a:solidFill>
              </a:rPr>
              <a:t>Předmět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Německý jazyk</a:t>
            </a:r>
            <a:endParaRPr lang="cs-CZ" sz="2800" dirty="0">
              <a:solidFill>
                <a:schemeClr val="bg1"/>
              </a:solidFill>
            </a:endParaRPr>
          </a:p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Název materiálu</a:t>
            </a:r>
            <a:r>
              <a:rPr lang="cs-CZ" sz="2800" dirty="0" smtClean="0">
                <a:solidFill>
                  <a:schemeClr val="bg1"/>
                </a:solidFill>
              </a:rPr>
              <a:t>: </a:t>
            </a:r>
            <a:r>
              <a:rPr lang="cs-CZ" sz="2800" dirty="0" err="1" smtClean="0">
                <a:solidFill>
                  <a:schemeClr val="bg1"/>
                </a:solidFill>
              </a:rPr>
              <a:t>Weihnachten</a:t>
            </a:r>
            <a:r>
              <a:rPr lang="cs-CZ" sz="2800" dirty="0" smtClean="0">
                <a:solidFill>
                  <a:schemeClr val="bg1"/>
                </a:solidFill>
              </a:rPr>
              <a:t> in </a:t>
            </a:r>
            <a:r>
              <a:rPr lang="cs-CZ" sz="2800" dirty="0" err="1" smtClean="0">
                <a:solidFill>
                  <a:schemeClr val="bg1"/>
                </a:solidFill>
              </a:rPr>
              <a:t>Tschechien</a:t>
            </a:r>
            <a:endParaRPr lang="cs-CZ" sz="2800" dirty="0" smtClean="0">
              <a:solidFill>
                <a:schemeClr val="bg1"/>
              </a:solidFill>
            </a:endParaRPr>
          </a:p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Autor</a:t>
            </a:r>
            <a:r>
              <a:rPr lang="cs-CZ" sz="2800" dirty="0" smtClean="0">
                <a:solidFill>
                  <a:schemeClr val="bg1"/>
                </a:solidFill>
              </a:rPr>
              <a:t>: Mgr. Eva Munduchová</a:t>
            </a:r>
          </a:p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Formát</a:t>
            </a:r>
            <a:r>
              <a:rPr lang="cs-CZ" sz="2800" dirty="0" smtClean="0">
                <a:solidFill>
                  <a:schemeClr val="bg1"/>
                </a:solidFill>
              </a:rPr>
              <a:t>: Prezentace Microsoft </a:t>
            </a:r>
            <a:r>
              <a:rPr lang="cs-CZ" sz="2800" dirty="0" err="1" smtClean="0">
                <a:solidFill>
                  <a:schemeClr val="bg1"/>
                </a:solidFill>
              </a:rPr>
              <a:t>Powerpoint</a:t>
            </a:r>
            <a:r>
              <a:rPr lang="cs-CZ" sz="2800" dirty="0" smtClean="0">
                <a:solidFill>
                  <a:schemeClr val="bg1"/>
                </a:solidFill>
              </a:rPr>
              <a:t> </a:t>
            </a:r>
          </a:p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Velikost</a:t>
            </a:r>
            <a:r>
              <a:rPr lang="cs-CZ" sz="2800" dirty="0" smtClean="0">
                <a:solidFill>
                  <a:schemeClr val="bg1"/>
                </a:solidFill>
              </a:rPr>
              <a:t>: 3,53 MB</a:t>
            </a:r>
          </a:p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Stupeň a typ vzdělávání</a:t>
            </a:r>
            <a:r>
              <a:rPr lang="cs-CZ" sz="2800" dirty="0" smtClean="0">
                <a:solidFill>
                  <a:schemeClr val="bg1"/>
                </a:solidFill>
              </a:rPr>
              <a:t>: SŠ – odborné vzdělávání</a:t>
            </a:r>
          </a:p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Licence k obrazovému materiálu</a:t>
            </a:r>
            <a:r>
              <a:rPr lang="cs-CZ" sz="2800" dirty="0" smtClean="0">
                <a:solidFill>
                  <a:schemeClr val="bg1"/>
                </a:solidFill>
              </a:rPr>
              <a:t>: CC BY, CC BY - SA</a:t>
            </a:r>
          </a:p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Datum vytvoření</a:t>
            </a:r>
            <a:r>
              <a:rPr lang="cs-CZ" sz="2800" dirty="0" smtClean="0">
                <a:solidFill>
                  <a:schemeClr val="bg1"/>
                </a:solidFill>
              </a:rPr>
              <a:t>: 16. 12. 2012</a:t>
            </a:r>
          </a:p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Klíčová slova</a:t>
            </a:r>
            <a:r>
              <a:rPr lang="cs-CZ" sz="2800" dirty="0" smtClean="0">
                <a:solidFill>
                  <a:schemeClr val="bg1"/>
                </a:solidFill>
              </a:rPr>
              <a:t>: Němčina, prezentace, Vánoce, zvyky</a:t>
            </a:r>
          </a:p>
          <a:p>
            <a:pPr algn="just"/>
            <a:r>
              <a:rPr lang="cs-CZ" sz="2800" b="1" u="sng" dirty="0" smtClean="0">
                <a:solidFill>
                  <a:schemeClr val="bg1"/>
                </a:solidFill>
              </a:rPr>
              <a:t>Anotace</a:t>
            </a:r>
            <a:r>
              <a:rPr lang="cs-CZ" sz="2800" dirty="0" smtClean="0">
                <a:solidFill>
                  <a:schemeClr val="bg1"/>
                </a:solidFill>
              </a:rPr>
              <a:t>: Prezentace slouží k rozvíjení ústního projevu žáků</a:t>
            </a:r>
            <a:r>
              <a:rPr lang="cs-CZ" sz="2800" smtClean="0">
                <a:solidFill>
                  <a:schemeClr val="bg1"/>
                </a:solidFill>
              </a:rPr>
              <a:t>, zopakování </a:t>
            </a:r>
            <a:r>
              <a:rPr lang="cs-CZ" sz="2800" dirty="0" smtClean="0">
                <a:solidFill>
                  <a:schemeClr val="bg1"/>
                </a:solidFill>
              </a:rPr>
              <a:t>slovní zásoby k tématu Vánoce, vhodná pro profilovou část MZ</a:t>
            </a:r>
            <a:endParaRPr lang="cs-CZ" sz="2800" dirty="0">
              <a:solidFill>
                <a:schemeClr val="bg1"/>
              </a:solidFill>
            </a:endParaRPr>
          </a:p>
          <a:p>
            <a:pPr algn="just"/>
            <a:endParaRPr lang="cs-CZ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252536" y="1484784"/>
            <a:ext cx="7087816" cy="2592288"/>
          </a:xfrm>
        </p:spPr>
        <p:txBody>
          <a:bodyPr>
            <a:noAutofit/>
          </a:bodyPr>
          <a:lstStyle/>
          <a:p>
            <a:r>
              <a:rPr lang="cs-CZ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Weihnachten</a:t>
            </a:r>
            <a:br>
              <a:rPr lang="cs-CZ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</a:br>
            <a:r>
              <a:rPr lang="cs-CZ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in Tschechien</a:t>
            </a:r>
            <a:endParaRPr lang="cs-CZ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Weihnachtszeit</a:t>
            </a:r>
            <a:endParaRPr lang="cs-CZ" sz="7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Advent</a:t>
            </a:r>
          </a:p>
          <a:p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Nikolaustag</a:t>
            </a:r>
            <a:endParaRPr lang="cs-CZ" sz="44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Heiligabend</a:t>
            </a:r>
            <a:endParaRPr lang="cs-CZ" sz="4400" dirty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Silvester</a:t>
            </a:r>
            <a:endParaRPr lang="cs-CZ" sz="44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Neujahr</a:t>
            </a:r>
            <a:endParaRPr lang="cs-CZ" sz="4400" dirty="0" smtClean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2143116"/>
            <a:ext cx="2520280" cy="4433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8229600" cy="5356710"/>
          </a:xfrm>
        </p:spPr>
        <p:txBody>
          <a:bodyPr>
            <a:normAutofit/>
          </a:bodyPr>
          <a:lstStyle/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Zeit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der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Weihnachtsvorbereitungen</a:t>
            </a:r>
            <a:endParaRPr lang="cs-CZ" sz="48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Beginnt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4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Sonntage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vor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dem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</a:p>
          <a:p>
            <a:pPr>
              <a:buNone/>
            </a:pP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	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Heiligabend</a:t>
            </a:r>
            <a:endParaRPr lang="cs-CZ" sz="4800" dirty="0" smtClean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85736"/>
            <a:ext cx="8229600" cy="1143000"/>
          </a:xfrm>
        </p:spPr>
        <p:txBody>
          <a:bodyPr>
            <a:noAutofit/>
          </a:bodyPr>
          <a:lstStyle/>
          <a:p>
            <a:r>
              <a:rPr lang="cs-CZ" sz="7200" dirty="0" smtClean="0">
                <a:solidFill>
                  <a:schemeClr val="bg1"/>
                </a:solidFill>
                <a:latin typeface="Brush Script MT" pitchFamily="66" charset="0"/>
              </a:rPr>
              <a:t>Advent </a:t>
            </a:r>
            <a:endParaRPr lang="cs-CZ" sz="7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6" name="Picture 2" descr="C:\Users\Efka\Desktop\vánoční foto\adventní věn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357694"/>
            <a:ext cx="3000396" cy="2250297"/>
          </a:xfrm>
          <a:prstGeom prst="rect">
            <a:avLst/>
          </a:prstGeom>
          <a:noFill/>
        </p:spPr>
      </p:pic>
      <p:pic>
        <p:nvPicPr>
          <p:cNvPr id="1026" name="Picture 2" descr="C:\Users\Efka\Desktop\Adventskalend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857628"/>
            <a:ext cx="3736351" cy="280170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71472" y="6357958"/>
            <a:ext cx="16430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accent6">
                    <a:lumMod val="75000"/>
                  </a:schemeClr>
                </a:solidFill>
              </a:rPr>
              <a:t>Vlasta </a:t>
            </a:r>
            <a:r>
              <a:rPr lang="cs-CZ" sz="800" dirty="0" err="1" smtClean="0">
                <a:solidFill>
                  <a:schemeClr val="accent6">
                    <a:lumMod val="75000"/>
                  </a:schemeClr>
                </a:solidFill>
              </a:rPr>
              <a:t>Štrejbarová</a:t>
            </a:r>
            <a:endParaRPr lang="cs-CZ" sz="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8000" dirty="0" smtClean="0">
                <a:solidFill>
                  <a:schemeClr val="bg1"/>
                </a:solidFill>
                <a:latin typeface="Brush Script MT" pitchFamily="66" charset="0"/>
              </a:rPr>
              <a:t>Advent in den </a:t>
            </a:r>
            <a:r>
              <a:rPr lang="cs-CZ" sz="8000" dirty="0" err="1" smtClean="0">
                <a:solidFill>
                  <a:schemeClr val="bg1"/>
                </a:solidFill>
                <a:latin typeface="Brush Script MT" pitchFamily="66" charset="0"/>
              </a:rPr>
              <a:t>Familien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/>
          </a:bodyPr>
          <a:lstStyle/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Aufräumen</a:t>
            </a:r>
            <a:endParaRPr lang="cs-CZ" sz="48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Backen</a:t>
            </a:r>
            <a:endParaRPr lang="cs-CZ" sz="48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Einkauf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von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Geschenken</a:t>
            </a:r>
            <a:endParaRPr lang="cs-CZ" sz="48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Weihnachtsschmuck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an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den </a:t>
            </a:r>
          </a:p>
          <a:p>
            <a:pPr>
              <a:buNone/>
            </a:pP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	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Türen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und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Fenstern</a:t>
            </a:r>
            <a:endParaRPr lang="cs-CZ" sz="4800" dirty="0" smtClean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856984" cy="1143000"/>
          </a:xfrm>
        </p:spPr>
        <p:txBody>
          <a:bodyPr>
            <a:noAutofit/>
          </a:bodyPr>
          <a:lstStyle/>
          <a:p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Adventszeit</a:t>
            </a:r>
            <a:r>
              <a:rPr lang="cs-CZ" sz="7200" dirty="0" smtClean="0">
                <a:latin typeface="Brush Script MT" pitchFamily="66" charset="0"/>
              </a:rPr>
              <a:t>  </a:t>
            </a:r>
            <a:r>
              <a:rPr lang="cs-CZ" sz="7200" dirty="0" smtClean="0">
                <a:solidFill>
                  <a:schemeClr val="bg1"/>
                </a:solidFill>
                <a:latin typeface="Brush Script MT" pitchFamily="66" charset="0"/>
              </a:rPr>
              <a:t>in den </a:t>
            </a:r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Familien</a:t>
            </a:r>
            <a:endParaRPr lang="cs-CZ" sz="7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1027" name="Picture 3" descr="C:\Users\Efka\Desktop\vánoční foto\barbor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1785926"/>
            <a:ext cx="1519971" cy="2024174"/>
          </a:xfrm>
          <a:prstGeom prst="rect">
            <a:avLst/>
          </a:prstGeom>
          <a:noFill/>
        </p:spPr>
      </p:pic>
      <p:pic>
        <p:nvPicPr>
          <p:cNvPr id="6" name="Obrázek 5" descr="cukroví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4357694"/>
            <a:ext cx="292895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Efka\Desktop\vánoční foto\perníčky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572008"/>
            <a:ext cx="2143139" cy="1911679"/>
          </a:xfrm>
          <a:prstGeom prst="rect">
            <a:avLst/>
          </a:prstGeom>
          <a:noFill/>
        </p:spPr>
      </p:pic>
      <p:pic>
        <p:nvPicPr>
          <p:cNvPr id="10" name="Obrázek 9" descr="http://nd06.jxs.cz/636/806/0757e44d83_90192217_o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357298"/>
            <a:ext cx="200026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Efka\Desktop\Prezentace kompr\2012-12-13-38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1714488"/>
            <a:ext cx="2290808" cy="2084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ovéPole 7"/>
          <p:cNvSpPr txBox="1"/>
          <p:nvPr/>
        </p:nvSpPr>
        <p:spPr>
          <a:xfrm>
            <a:off x="428596" y="4000504"/>
            <a:ext cx="17145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accent6">
                    <a:lumMod val="75000"/>
                  </a:schemeClr>
                </a:solidFill>
              </a:rPr>
              <a:t>Vlasta </a:t>
            </a:r>
            <a:r>
              <a:rPr lang="cs-CZ" sz="800" dirty="0" err="1" smtClean="0">
                <a:solidFill>
                  <a:schemeClr val="accent6">
                    <a:lumMod val="75000"/>
                  </a:schemeClr>
                </a:solidFill>
              </a:rPr>
              <a:t>Štrejbarová</a:t>
            </a:r>
            <a:endParaRPr lang="cs-CZ" sz="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flipH="1">
            <a:off x="3357554" y="3571876"/>
            <a:ext cx="15001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accent6"/>
                </a:solidFill>
              </a:rPr>
              <a:t>Vlasta </a:t>
            </a:r>
            <a:r>
              <a:rPr lang="cs-CZ" sz="800" dirty="0" err="1" smtClean="0">
                <a:solidFill>
                  <a:schemeClr val="accent6"/>
                </a:solidFill>
              </a:rPr>
              <a:t>Štrejbarová</a:t>
            </a:r>
            <a:endParaRPr lang="cs-CZ" sz="800" dirty="0">
              <a:solidFill>
                <a:schemeClr val="accent6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1472" y="621508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accent6"/>
                </a:solidFill>
              </a:rPr>
              <a:t>Vlasta</a:t>
            </a:r>
            <a:r>
              <a:rPr lang="cs-CZ" dirty="0" smtClean="0">
                <a:solidFill>
                  <a:schemeClr val="accent6"/>
                </a:solidFill>
              </a:rPr>
              <a:t> </a:t>
            </a:r>
            <a:r>
              <a:rPr lang="cs-CZ" sz="800" dirty="0" err="1" smtClean="0">
                <a:solidFill>
                  <a:schemeClr val="accent6"/>
                </a:solidFill>
              </a:rPr>
              <a:t>Štrejbarová</a:t>
            </a:r>
            <a:endParaRPr lang="cs-CZ" sz="800" dirty="0">
              <a:solidFill>
                <a:schemeClr val="accent6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86182" y="6072206"/>
            <a:ext cx="25717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accent6"/>
                </a:solidFill>
              </a:rPr>
              <a:t>Vlasta </a:t>
            </a:r>
            <a:r>
              <a:rPr lang="cs-CZ" sz="800" dirty="0" err="1" smtClean="0">
                <a:solidFill>
                  <a:schemeClr val="accent6"/>
                </a:solidFill>
              </a:rPr>
              <a:t>Štrejbarová</a:t>
            </a:r>
            <a:endParaRPr lang="cs-CZ" sz="8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r>
              <a:rPr lang="cs-CZ" sz="7200" dirty="0" smtClean="0">
                <a:solidFill>
                  <a:schemeClr val="bg1"/>
                </a:solidFill>
                <a:latin typeface="Brush Script MT" pitchFamily="66" charset="0"/>
              </a:rPr>
              <a:t>Advent in den </a:t>
            </a:r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Städten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968552"/>
          </a:xfrm>
        </p:spPr>
        <p:txBody>
          <a:bodyPr>
            <a:normAutofit/>
          </a:bodyPr>
          <a:lstStyle/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Weihnachtsmärkte</a:t>
            </a:r>
            <a:endParaRPr lang="cs-CZ" sz="48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Geschmückte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Schaufenster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</a:p>
          <a:p>
            <a:pPr>
              <a:buNone/>
            </a:pP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	in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Geschäften</a:t>
            </a:r>
            <a:endParaRPr lang="cs-CZ" sz="48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Weihnachtslichter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0"/>
            <a:ext cx="8928992" cy="1417638"/>
          </a:xfrm>
        </p:spPr>
        <p:txBody>
          <a:bodyPr>
            <a:noAutofit/>
          </a:bodyPr>
          <a:lstStyle/>
          <a:p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Adventszeit</a:t>
            </a:r>
            <a:r>
              <a:rPr lang="cs-CZ" sz="7200" dirty="0" smtClean="0">
                <a:solidFill>
                  <a:schemeClr val="bg1"/>
                </a:solidFill>
                <a:latin typeface="Brush Script MT" pitchFamily="66" charset="0"/>
              </a:rPr>
              <a:t> in den </a:t>
            </a:r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Städten</a:t>
            </a:r>
            <a:endParaRPr lang="cs-CZ" sz="7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4" name="Zástupný symbol pro obsah 3" descr="&amp;Ccaron;eské Bud&amp;ecaron;jovice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124744"/>
            <a:ext cx="2640356" cy="2722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500174"/>
            <a:ext cx="255270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qv1" descr="Fotografie z mno&amp;zcaron;iny - vánoce, praha. &#10;fotosearch - hledat &#10;sériové fotografie, &#10;obrázky, dekorace &#10;na zdi, snímky &#10;a fotografický &#10;klipart.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929066"/>
            <a:ext cx="3333750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3923928" y="3573016"/>
            <a:ext cx="22860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accent6">
                    <a:lumMod val="50000"/>
                  </a:schemeClr>
                </a:solidFill>
              </a:rPr>
              <a:t>Vlasta </a:t>
            </a:r>
            <a:r>
              <a:rPr lang="cs-CZ" sz="800" dirty="0" err="1" smtClean="0">
                <a:solidFill>
                  <a:schemeClr val="accent6">
                    <a:lumMod val="50000"/>
                  </a:schemeClr>
                </a:solidFill>
              </a:rPr>
              <a:t>Štrejbarová</a:t>
            </a:r>
            <a:endParaRPr lang="cs-CZ" sz="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Documents and Settings\Student\Plocha\230340_499873806700047_459205725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077072"/>
            <a:ext cx="3744175" cy="2480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Weihnachtsmarkt</a:t>
            </a:r>
            <a:endParaRPr lang="cs-CZ" sz="7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5" name="Obrázek 4" descr="http://comps.fotosearch.com/bigcomps/CSP/CSP258/k258102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68760"/>
            <a:ext cx="2987824" cy="344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Student\Plocha\jihlav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340768"/>
            <a:ext cx="4956609" cy="2644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Documents and Settings\Student\Plocha\Jihlava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062873"/>
            <a:ext cx="4824536" cy="27141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solidFill>
                  <a:schemeClr val="bg1"/>
                </a:solidFill>
                <a:latin typeface="Brush Script MT" pitchFamily="66" charset="0"/>
              </a:rPr>
              <a:t>Der </a:t>
            </a:r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Nikolaustag</a:t>
            </a:r>
            <a:endParaRPr lang="cs-CZ" sz="7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2050" name="Picture 2" descr="C:\Users\Efka\Desktop\Čerti\DSCN247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340768"/>
            <a:ext cx="4586472" cy="3439854"/>
          </a:xfrm>
          <a:prstGeom prst="rect">
            <a:avLst/>
          </a:prstGeom>
          <a:noFill/>
        </p:spPr>
      </p:pic>
      <p:pic>
        <p:nvPicPr>
          <p:cNvPr id="2051" name="Picture 3" descr="C:\Users\Efka\Desktop\Čerti_2\DSCN25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717032"/>
            <a:ext cx="3931878" cy="294890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004048" y="1340768"/>
            <a:ext cx="38884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Nikolaus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,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Teufel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und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Engel</a:t>
            </a:r>
            <a:endParaRPr lang="cs-CZ" sz="44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besuchen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die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Kinder</a:t>
            </a:r>
            <a:endParaRPr lang="cs-CZ" sz="44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4797152"/>
            <a:ext cx="4608512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Bescherung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  <a:latin typeface="Brush Script MT" pitchFamily="66" charset="0"/>
              </a:rPr>
              <a:t>Schokolade</a:t>
            </a:r>
            <a:r>
              <a:rPr lang="cs-CZ" sz="3600" dirty="0" smtClean="0">
                <a:solidFill>
                  <a:schemeClr val="bg1"/>
                </a:solidFill>
                <a:latin typeface="Brush Script MT" pitchFamily="66" charset="0"/>
              </a:rPr>
              <a:t>,</a:t>
            </a:r>
            <a:r>
              <a:rPr lang="cs-CZ" sz="3600" dirty="0" err="1" smtClean="0">
                <a:solidFill>
                  <a:schemeClr val="bg1"/>
                </a:solidFill>
                <a:latin typeface="Brush Script MT" pitchFamily="66" charset="0"/>
              </a:rPr>
              <a:t>Obst</a:t>
            </a:r>
            <a:r>
              <a:rPr lang="cs-CZ" sz="3600" dirty="0" smtClean="0">
                <a:solidFill>
                  <a:schemeClr val="bg1"/>
                </a:solidFill>
                <a:latin typeface="Brush Script MT" pitchFamily="66" charset="0"/>
              </a:rPr>
              <a:t>, </a:t>
            </a:r>
            <a:r>
              <a:rPr lang="cs-CZ" sz="3600" dirty="0" err="1" smtClean="0">
                <a:solidFill>
                  <a:schemeClr val="bg1"/>
                </a:solidFill>
                <a:latin typeface="Brush Script MT" pitchFamily="66" charset="0"/>
              </a:rPr>
              <a:t>Nüsse</a:t>
            </a:r>
            <a:r>
              <a:rPr lang="cs-CZ" sz="3600" dirty="0" smtClean="0">
                <a:solidFill>
                  <a:schemeClr val="bg1"/>
                </a:solidFill>
                <a:latin typeface="Brush Script MT" pitchFamily="66" charset="0"/>
              </a:rPr>
              <a:t>,</a:t>
            </a:r>
          </a:p>
          <a:p>
            <a:r>
              <a:rPr lang="cs-CZ" sz="3600" dirty="0" err="1" smtClean="0">
                <a:solidFill>
                  <a:schemeClr val="bg1"/>
                </a:solidFill>
                <a:latin typeface="Brush Script MT" pitchFamily="66" charset="0"/>
              </a:rPr>
              <a:t>Kohle</a:t>
            </a:r>
            <a:r>
              <a:rPr lang="cs-CZ" sz="36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  <a:latin typeface="Brush Script MT" pitchFamily="66" charset="0"/>
              </a:rPr>
              <a:t>und</a:t>
            </a:r>
            <a:r>
              <a:rPr lang="cs-CZ" sz="36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3600" dirty="0" err="1" smtClean="0">
                <a:solidFill>
                  <a:schemeClr val="bg1"/>
                </a:solidFill>
                <a:latin typeface="Brush Script MT" pitchFamily="66" charset="0"/>
              </a:rPr>
              <a:t>Kartoffeln</a:t>
            </a:r>
            <a:endParaRPr lang="cs-CZ" sz="36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5" y="1340768"/>
            <a:ext cx="4535934" cy="3437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3717032"/>
            <a:ext cx="3952875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Weihnachtsabend</a:t>
            </a:r>
            <a:endParaRPr lang="cs-CZ" sz="7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4" name="Zástupný symbol pro obsah 3" descr="http://comps.fotosearch.com/bigcomps/CSP/CSP729/k729342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71612"/>
            <a:ext cx="3021562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Soubor:Stedrovecerni smazeny kapr s bramborovym salatem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4000504"/>
            <a:ext cx="3357586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Zástupný symbol pro obsah 4" descr="Fotografie z množiny - stollen, dort. &#10;fotosearch - hledat &#10;sériové fotografie, &#10;obrázky, dekorace &#10;na zdi, snímky &#10;a fotografický &#10;klipart.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500174"/>
            <a:ext cx="300039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 flipH="1">
            <a:off x="3995936" y="5805264"/>
            <a:ext cx="31432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/>
              <a:t>Autor: </a:t>
            </a:r>
            <a:r>
              <a:rPr lang="cs-CZ" sz="800" dirty="0" err="1" smtClean="0"/>
              <a:t>Ludek</a:t>
            </a:r>
            <a:r>
              <a:rPr lang="cs-CZ" sz="800" dirty="0" smtClean="0"/>
              <a:t>,licence </a:t>
            </a:r>
            <a:r>
              <a:rPr lang="cs-CZ" sz="800" dirty="0" err="1" smtClean="0">
                <a:hlinkClick r:id="rId5" tooltip="w:cs:Creative Commons"/>
              </a:rPr>
              <a:t>Creative</a:t>
            </a:r>
            <a:r>
              <a:rPr lang="cs-CZ" sz="800" dirty="0" smtClean="0">
                <a:hlinkClick r:id="rId5" tooltip="w:cs:Creative Commons"/>
              </a:rPr>
              <a:t> </a:t>
            </a:r>
            <a:r>
              <a:rPr lang="cs-CZ" sz="800" dirty="0" err="1" smtClean="0">
                <a:hlinkClick r:id="rId5" tooltip="w:cs:Creative Commons"/>
              </a:rPr>
              <a:t>Commons</a:t>
            </a:r>
            <a:r>
              <a:rPr lang="cs-CZ" sz="800" dirty="0" smtClean="0"/>
              <a:t> BY-SA</a:t>
            </a:r>
            <a:endParaRPr lang="cs-CZ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56990"/>
          </a:xfrm>
        </p:spPr>
        <p:txBody>
          <a:bodyPr>
            <a:noAutofit/>
          </a:bodyPr>
          <a:lstStyle/>
          <a:p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Silvester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729158"/>
          </a:xfrm>
        </p:spPr>
        <p:txBody>
          <a:bodyPr/>
          <a:lstStyle/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Abschied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vom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alten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Jahr</a:t>
            </a:r>
            <a:endParaRPr lang="cs-CZ" sz="48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Begrüßung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 des </a:t>
            </a:r>
            <a:r>
              <a:rPr lang="cs-CZ" sz="4800" dirty="0" err="1" smtClean="0">
                <a:solidFill>
                  <a:schemeClr val="bg1"/>
                </a:solidFill>
                <a:latin typeface="Brush Script MT" pitchFamily="66" charset="0"/>
              </a:rPr>
              <a:t>Neujahrs</a:t>
            </a:r>
            <a:r>
              <a:rPr lang="cs-CZ" sz="4800" dirty="0" smtClean="0">
                <a:solidFill>
                  <a:schemeClr val="bg1"/>
                </a:solidFill>
                <a:latin typeface="Brush Script MT" pitchFamily="66" charset="0"/>
              </a:rPr>
              <a:t>	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	</a:t>
            </a:r>
          </a:p>
          <a:p>
            <a:endParaRPr lang="cs-CZ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9" name="qv1" descr="Fotografie z mno&amp;zcaron;iny - veselý, vánoce, &#10;š&amp;tcaron;astný, &amp;ccaron;erstvý, &#10;rok. fotosearch &#10;- hledat sériové &#10;fotografie, obrázky, &#10;dekorace na zdi, &#10;snímky a fotografický &#10;klipart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3857628"/>
            <a:ext cx="2881321" cy="275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qv1" descr="Stock Photography - &amp;ccaron;erstvý, rok, &#10;p&amp;rcaron;edve&amp;ccaron;er, strana. &#10;fotosearch - hledat &#10;sériové fotografie, &#10;obrázky, dekorace &#10;na zdi, snímky &#10;a fotografický &#10;klipart.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000504"/>
            <a:ext cx="297656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 descr="http://comps.fotosearch.com/bigcomps/CSP/CSP020/k020423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3143248"/>
            <a:ext cx="2143140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qv1" descr="Fotografie z mno&amp;zcaron;iny - oslava, &amp;ccaron;erstvý, &#10;rok. fotosearch &#10;- hledat sériové &#10;fotografie, obrázky, &#10;dekorace na zdi, &#10;snímky a fotografický &#10;klipart.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28604"/>
            <a:ext cx="2381255" cy="1785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Beantwortet</a:t>
            </a:r>
            <a:r>
              <a:rPr lang="cs-CZ" sz="72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folgende</a:t>
            </a:r>
            <a:r>
              <a:rPr lang="cs-CZ" sz="72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7200" dirty="0" err="1" smtClean="0">
                <a:solidFill>
                  <a:schemeClr val="bg1"/>
                </a:solidFill>
                <a:latin typeface="Brush Script MT" pitchFamily="66" charset="0"/>
              </a:rPr>
              <a:t>Fragen</a:t>
            </a:r>
            <a:r>
              <a:rPr lang="cs-CZ" sz="7200" dirty="0" smtClean="0">
                <a:solidFill>
                  <a:schemeClr val="bg1"/>
                </a:solidFill>
                <a:latin typeface="Brush Script MT" pitchFamily="66" charset="0"/>
              </a:rPr>
              <a:t> !</a:t>
            </a:r>
            <a:endParaRPr lang="cs-CZ" sz="7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616624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Warum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feiern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wir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Weihnachten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Wie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bereitest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du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dich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auf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Weihnachten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vor?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Wo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gibt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es die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schönsten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Weihnachtsmärkte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Beschreibe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den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Nikolaustag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bei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uns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!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Wie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verbringt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deine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Familie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den 24.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Dezember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Wo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und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wie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feierst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du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 den </a:t>
            </a:r>
            <a:r>
              <a:rPr lang="cs-CZ" sz="4400" dirty="0" err="1" smtClean="0">
                <a:solidFill>
                  <a:schemeClr val="bg1"/>
                </a:solidFill>
                <a:latin typeface="Brush Script MT" pitchFamily="66" charset="0"/>
              </a:rPr>
              <a:t>Silvester</a:t>
            </a:r>
            <a:r>
              <a:rPr lang="cs-CZ" sz="4400" dirty="0" smtClean="0">
                <a:solidFill>
                  <a:schemeClr val="bg1"/>
                </a:solidFill>
                <a:latin typeface="Brush Script MT" pitchFamily="66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endParaRPr lang="cs-CZ" sz="4400" dirty="0">
              <a:latin typeface="Brush Script MT" pitchFamily="66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6600" dirty="0" err="1" smtClean="0">
                <a:solidFill>
                  <a:schemeClr val="bg1"/>
                </a:solidFill>
                <a:latin typeface="Brush Script MT" pitchFamily="66" charset="0"/>
              </a:rPr>
              <a:t>Frohe</a:t>
            </a:r>
            <a:r>
              <a:rPr lang="cs-CZ" sz="66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6600" dirty="0" err="1" smtClean="0">
                <a:solidFill>
                  <a:schemeClr val="bg1"/>
                </a:solidFill>
                <a:latin typeface="Brush Script MT" pitchFamily="66" charset="0"/>
              </a:rPr>
              <a:t>Weihnachten</a:t>
            </a:r>
            <a:endParaRPr lang="cs-CZ" sz="66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pPr algn="ctr">
              <a:buNone/>
            </a:pPr>
            <a:r>
              <a:rPr lang="cs-CZ" sz="6600" dirty="0" err="1" smtClean="0">
                <a:solidFill>
                  <a:schemeClr val="bg1"/>
                </a:solidFill>
                <a:latin typeface="Brush Script MT" pitchFamily="66" charset="0"/>
              </a:rPr>
              <a:t>und</a:t>
            </a:r>
            <a:endParaRPr lang="cs-CZ" sz="6600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pPr algn="ctr">
              <a:buNone/>
            </a:pPr>
            <a:r>
              <a:rPr lang="cs-CZ" sz="6600" dirty="0" err="1" smtClean="0">
                <a:solidFill>
                  <a:schemeClr val="bg1"/>
                </a:solidFill>
                <a:latin typeface="Brush Script MT" pitchFamily="66" charset="0"/>
              </a:rPr>
              <a:t>ein</a:t>
            </a:r>
            <a:r>
              <a:rPr lang="cs-CZ" sz="66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6600" dirty="0" err="1" smtClean="0">
                <a:solidFill>
                  <a:schemeClr val="bg1"/>
                </a:solidFill>
                <a:latin typeface="Brush Script MT" pitchFamily="66" charset="0"/>
              </a:rPr>
              <a:t>glückliches</a:t>
            </a:r>
            <a:r>
              <a:rPr lang="cs-CZ" sz="66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6600" dirty="0" err="1" smtClean="0">
                <a:solidFill>
                  <a:schemeClr val="bg1"/>
                </a:solidFill>
                <a:latin typeface="Brush Script MT" pitchFamily="66" charset="0"/>
              </a:rPr>
              <a:t>neues</a:t>
            </a:r>
            <a:r>
              <a:rPr lang="cs-CZ" sz="6600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cs-CZ" sz="6600" dirty="0" err="1" smtClean="0">
                <a:solidFill>
                  <a:schemeClr val="bg1"/>
                </a:solidFill>
                <a:latin typeface="Brush Script MT" pitchFamily="66" charset="0"/>
              </a:rPr>
              <a:t>Jahr</a:t>
            </a:r>
            <a:r>
              <a:rPr lang="cs-CZ" sz="6600" dirty="0" smtClean="0">
                <a:solidFill>
                  <a:schemeClr val="bg1"/>
                </a:solidFill>
                <a:latin typeface="Brush Script MT" pitchFamily="66" charset="0"/>
              </a:rPr>
              <a:t>!</a:t>
            </a:r>
            <a:endParaRPr lang="cs-CZ" sz="66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Zdroje obrázků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Pokud není uvedeno jinak, jsou obrázky  vlastním materiálem autorky</a:t>
            </a:r>
          </a:p>
          <a:p>
            <a:pPr>
              <a:buNone/>
            </a:pP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Tapeta: Autor: </a:t>
            </a:r>
            <a:r>
              <a:rPr lang="cs-CZ" sz="1400" dirty="0" err="1" smtClean="0">
                <a:solidFill>
                  <a:schemeClr val="bg1"/>
                </a:solidFill>
              </a:rPr>
              <a:t>sumos</a:t>
            </a:r>
            <a:r>
              <a:rPr lang="cs-CZ" sz="1400" dirty="0" smtClean="0">
                <a:solidFill>
                  <a:schemeClr val="bg1"/>
                </a:solidFill>
              </a:rPr>
              <a:t>, http</a:t>
            </a:r>
            <a:r>
              <a:rPr lang="cs-CZ" sz="1400" smtClean="0">
                <a:solidFill>
                  <a:schemeClr val="bg1"/>
                </a:solidFill>
              </a:rPr>
              <a:t>://yaymicro.com/pages/ll-free-wallpaper-christmas</a:t>
            </a: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Str.  9, 10, 12, 13 : http://fotosearch.com</a:t>
            </a:r>
            <a:br>
              <a:rPr lang="cs-CZ" sz="1400" dirty="0" smtClean="0">
                <a:solidFill>
                  <a:schemeClr val="bg1"/>
                </a:solidFill>
              </a:rPr>
            </a:b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Str. 12: Autor: </a:t>
            </a:r>
            <a:r>
              <a:rPr lang="cs-CZ" sz="1400" dirty="0" err="1" smtClean="0">
                <a:solidFill>
                  <a:schemeClr val="bg1"/>
                </a:solidFill>
              </a:rPr>
              <a:t>Ludek</a:t>
            </a:r>
            <a:r>
              <a:rPr lang="cs-CZ" sz="1400" dirty="0" smtClean="0">
                <a:solidFill>
                  <a:schemeClr val="bg1"/>
                </a:solidFill>
              </a:rPr>
              <a:t>,licence </a:t>
            </a:r>
            <a:r>
              <a:rPr lang="cs-CZ" sz="1400" dirty="0" err="1" smtClean="0">
                <a:solidFill>
                  <a:schemeClr val="bg1"/>
                </a:solidFill>
              </a:rPr>
              <a:t>Creative</a:t>
            </a:r>
            <a:r>
              <a:rPr lang="cs-CZ" sz="1400" dirty="0" smtClean="0">
                <a:solidFill>
                  <a:schemeClr val="bg1"/>
                </a:solidFill>
              </a:rPr>
              <a:t> </a:t>
            </a:r>
            <a:r>
              <a:rPr lang="cs-CZ" sz="1400" dirty="0" err="1" smtClean="0">
                <a:solidFill>
                  <a:schemeClr val="bg1"/>
                </a:solidFill>
              </a:rPr>
              <a:t>Commons</a:t>
            </a:r>
            <a:r>
              <a:rPr lang="cs-CZ" sz="1400" dirty="0" smtClean="0">
                <a:solidFill>
                  <a:schemeClr val="bg1"/>
                </a:solidFill>
              </a:rPr>
              <a:t> BY-SA http://upload.wikimedia.org/wikipedia/commons/d/d6/Stedrovecerni_smazeny_kapr_s_bramborovym_salatem.jpg</a:t>
            </a: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Str. 5, 7,9 : Autor : Vlasta </a:t>
            </a:r>
            <a:r>
              <a:rPr lang="cs-CZ" sz="1400" dirty="0" err="1" smtClean="0">
                <a:solidFill>
                  <a:schemeClr val="bg1"/>
                </a:solidFill>
              </a:rPr>
              <a:t>Štrejbarová</a:t>
            </a:r>
            <a:r>
              <a:rPr lang="cs-CZ" sz="1400" dirty="0" smtClean="0">
                <a:solidFill>
                  <a:schemeClr val="bg1"/>
                </a:solidFill>
              </a:rPr>
              <a:t> , http://sem-tam.blog.</a:t>
            </a:r>
            <a:r>
              <a:rPr lang="cs-CZ" sz="1400" dirty="0" err="1" smtClean="0">
                <a:solidFill>
                  <a:schemeClr val="bg1"/>
                </a:solidFill>
              </a:rPr>
              <a:t>cz</a:t>
            </a:r>
            <a:endParaRPr lang="cs-CZ" sz="1400" dirty="0" smtClean="0">
              <a:solidFill>
                <a:schemeClr val="bg1"/>
              </a:solidFill>
            </a:endParaRP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Materiály jsou určeny pro bezplatné používání pro potřeby výuky a vzdělávání na všech typech škol a školských zařízení. Jakékoliv další využití podléhá autorskému zákonu.</a:t>
            </a:r>
            <a:endParaRPr lang="cs-CZ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219</Words>
  <Application>Microsoft Office PowerPoint</Application>
  <PresentationFormat>Předvádění na obrazovce (4:3)</PresentationFormat>
  <Paragraphs>95</Paragraphs>
  <Slides>16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Snímek 2</vt:lpstr>
      <vt:lpstr>Weihnachten in Tschechien</vt:lpstr>
      <vt:lpstr>Weihnachtszeit</vt:lpstr>
      <vt:lpstr>Advent </vt:lpstr>
      <vt:lpstr>Advent in den Familien</vt:lpstr>
      <vt:lpstr>Adventszeit  in den Familien</vt:lpstr>
      <vt:lpstr>Advent in den Städten</vt:lpstr>
      <vt:lpstr>Adventszeit in den Städten</vt:lpstr>
      <vt:lpstr>Weihnachtsmarkt</vt:lpstr>
      <vt:lpstr>Der Nikolaustag</vt:lpstr>
      <vt:lpstr>Weihnachtsabend</vt:lpstr>
      <vt:lpstr>Silvester</vt:lpstr>
      <vt:lpstr>Beantwortet folgende Fragen !</vt:lpstr>
      <vt:lpstr>Snímek 15</vt:lpstr>
      <vt:lpstr>Zdroje obrázků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Weihnachten in Tschechien</dc:title>
  <dc:creator>Student</dc:creator>
  <cp:lastModifiedBy>ZMunducE</cp:lastModifiedBy>
  <cp:revision>144</cp:revision>
  <dcterms:created xsi:type="dcterms:W3CDTF">2012-10-31T11:03:45Z</dcterms:created>
  <dcterms:modified xsi:type="dcterms:W3CDTF">2012-12-21T06:47:56Z</dcterms:modified>
</cp:coreProperties>
</file>