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9" r:id="rId2"/>
    <p:sldId id="280" r:id="rId3"/>
    <p:sldId id="256" r:id="rId4"/>
    <p:sldId id="261" r:id="rId5"/>
    <p:sldId id="264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8" r:id="rId16"/>
    <p:sldId id="277" r:id="rId17"/>
    <p:sldId id="257" r:id="rId18"/>
    <p:sldId id="284" r:id="rId19"/>
    <p:sldId id="282" r:id="rId20"/>
    <p:sldId id="258" r:id="rId21"/>
    <p:sldId id="285" r:id="rId22"/>
    <p:sldId id="283" r:id="rId23"/>
    <p:sldId id="259" r:id="rId24"/>
    <p:sldId id="281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VY_32_INOVACE_22_Matematika_Násobky </a:t>
          </a:r>
          <a:r>
            <a:rPr lang="cs-CZ" sz="2000" baseline="0" dirty="0" smtClean="0"/>
            <a:t>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Jitka </a:t>
          </a:r>
          <a:r>
            <a:rPr lang="cs-CZ" sz="2000" dirty="0" err="1" smtClean="0"/>
            <a:t>Riedelová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Násobky 2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DB1073-95C7-4602-8C36-695819384FFC}" type="presOf" srcId="{D1B46980-6531-4606-95E6-44980827E919}" destId="{6140AFEC-043D-4C43-A2F9-D0F5331DF3A3}" srcOrd="0" destOrd="0" presId="urn:microsoft.com/office/officeart/2005/8/layout/target3"/>
    <dgm:cxn modelId="{B6AF7DCC-E14B-4237-9522-CA995CE31D69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00D514B-4061-48A3-84B1-60FB6B516C9C}" type="presOf" srcId="{4C35D32F-0EAB-4CD7-82EE-45574DC2A586}" destId="{890E4F0B-2866-4A3F-A3C7-2A14B1797930}" srcOrd="1" destOrd="0" presId="urn:microsoft.com/office/officeart/2005/8/layout/target3"/>
    <dgm:cxn modelId="{17A25C41-8201-4D3C-B94E-3246A293DA3A}" type="presOf" srcId="{D8197B8C-B260-4A16-BDF4-0947B075E274}" destId="{5A5FFA88-C948-4069-8E93-59FA12366E83}" srcOrd="1" destOrd="0" presId="urn:microsoft.com/office/officeart/2005/8/layout/target3"/>
    <dgm:cxn modelId="{41D46A2B-4528-4A61-BF9D-6F2A61B5EB1C}" type="presOf" srcId="{D1D4F407-5343-4D3F-B5B9-D407B03CAEB4}" destId="{AED2198E-93D5-4001-81B4-73124B309672}" srcOrd="1" destOrd="0" presId="urn:microsoft.com/office/officeart/2005/8/layout/target3"/>
    <dgm:cxn modelId="{2F61802F-8D2D-4254-B0FF-6C6BC92324D7}" type="presOf" srcId="{4C35D32F-0EAB-4CD7-82EE-45574DC2A586}" destId="{8BEBB6EC-1DAA-4CAC-8A25-BC0FCBD5DBD5}" srcOrd="0" destOrd="0" presId="urn:microsoft.com/office/officeart/2005/8/layout/target3"/>
    <dgm:cxn modelId="{6BC8A6C0-6B05-4920-BFA9-2BCBF713060E}" type="presOf" srcId="{757F3AB3-0718-4624-B441-E567A8F0AB56}" destId="{333A1088-737F-45CB-B68E-254E46348037}" srcOrd="0" destOrd="0" presId="urn:microsoft.com/office/officeart/2005/8/layout/target3"/>
    <dgm:cxn modelId="{85C99B5E-92F4-406A-B9A6-3D4C35A4D539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EE43923-DB71-4D52-AC15-74BAF3E9DC88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00354B3-B4A1-4671-BCE2-12536AA593DB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7C820F3-40AD-49B4-BDC0-405ED2D347F3}" type="presOf" srcId="{D1B46980-6531-4606-95E6-44980827E919}" destId="{2BE915AB-18AA-4053-B92C-3BFC9ED204BB}" srcOrd="1" destOrd="0" presId="urn:microsoft.com/office/officeart/2005/8/layout/target3"/>
    <dgm:cxn modelId="{473F411E-B98E-4FB9-8E98-0A1BAA1FE217}" type="presParOf" srcId="{333A1088-737F-45CB-B68E-254E46348037}" destId="{F5ABB229-8D3B-4694-996A-96F23CF14429}" srcOrd="0" destOrd="0" presId="urn:microsoft.com/office/officeart/2005/8/layout/target3"/>
    <dgm:cxn modelId="{08ABCCD7-1B25-48C2-A346-E01F2C4B035E}" type="presParOf" srcId="{333A1088-737F-45CB-B68E-254E46348037}" destId="{F41139FD-01EE-4571-8B17-4FB00FC51163}" srcOrd="1" destOrd="0" presId="urn:microsoft.com/office/officeart/2005/8/layout/target3"/>
    <dgm:cxn modelId="{949EFB5F-D839-4395-BC5A-7F41E3DDD8C2}" type="presParOf" srcId="{333A1088-737F-45CB-B68E-254E46348037}" destId="{D005CE8C-CC26-4C3E-AC11-E15060ECD759}" srcOrd="2" destOrd="0" presId="urn:microsoft.com/office/officeart/2005/8/layout/target3"/>
    <dgm:cxn modelId="{B91D4FFA-C514-40CE-BEA2-66229125A7DF}" type="presParOf" srcId="{333A1088-737F-45CB-B68E-254E46348037}" destId="{2C702D82-9B77-49B7-9568-BB8EB47C3372}" srcOrd="3" destOrd="0" presId="urn:microsoft.com/office/officeart/2005/8/layout/target3"/>
    <dgm:cxn modelId="{EE4263C7-1180-4206-BE31-CF375DAAF2F7}" type="presParOf" srcId="{333A1088-737F-45CB-B68E-254E46348037}" destId="{A52A0455-90FF-4808-ABD0-F02540D31D5A}" srcOrd="4" destOrd="0" presId="urn:microsoft.com/office/officeart/2005/8/layout/target3"/>
    <dgm:cxn modelId="{7AC157B5-02FD-44C4-A613-BE646C3D6970}" type="presParOf" srcId="{333A1088-737F-45CB-B68E-254E46348037}" destId="{6140AFEC-043D-4C43-A2F9-D0F5331DF3A3}" srcOrd="5" destOrd="0" presId="urn:microsoft.com/office/officeart/2005/8/layout/target3"/>
    <dgm:cxn modelId="{C0F53816-5BDC-4E7E-A2C9-81EE5778D059}" type="presParOf" srcId="{333A1088-737F-45CB-B68E-254E46348037}" destId="{9358AC05-5D7D-4327-9F80-1AD486AEA664}" srcOrd="6" destOrd="0" presId="urn:microsoft.com/office/officeart/2005/8/layout/target3"/>
    <dgm:cxn modelId="{F9231318-E2E6-427D-B573-DB1B1F541878}" type="presParOf" srcId="{333A1088-737F-45CB-B68E-254E46348037}" destId="{313FC574-E1CD-4FB4-B054-0B805CE0447D}" srcOrd="7" destOrd="0" presId="urn:microsoft.com/office/officeart/2005/8/layout/target3"/>
    <dgm:cxn modelId="{186CC470-0A94-4AE8-A6A1-B7505F1ED39F}" type="presParOf" srcId="{333A1088-737F-45CB-B68E-254E46348037}" destId="{619D679B-A015-4ECF-8348-D1034C574F40}" srcOrd="8" destOrd="0" presId="urn:microsoft.com/office/officeart/2005/8/layout/target3"/>
    <dgm:cxn modelId="{A7132AFE-7346-4433-9CDD-E23B21FB274D}" type="presParOf" srcId="{333A1088-737F-45CB-B68E-254E46348037}" destId="{322283A8-4A27-4CDA-BAE3-F381106A9174}" srcOrd="9" destOrd="0" presId="urn:microsoft.com/office/officeart/2005/8/layout/target3"/>
    <dgm:cxn modelId="{98D054C5-A1DD-4B3B-A460-4DDDD1207F59}" type="presParOf" srcId="{333A1088-737F-45CB-B68E-254E46348037}" destId="{FFC9F71D-1B4F-4AD9-A4A6-86ADEFC8AF5C}" srcOrd="10" destOrd="0" presId="urn:microsoft.com/office/officeart/2005/8/layout/target3"/>
    <dgm:cxn modelId="{596E14C1-B862-431C-BEEF-1F172B283CB5}" type="presParOf" srcId="{333A1088-737F-45CB-B68E-254E46348037}" destId="{25B08C86-7E15-44DC-BE7F-FFB55DD49D12}" srcOrd="11" destOrd="0" presId="urn:microsoft.com/office/officeart/2005/8/layout/target3"/>
    <dgm:cxn modelId="{308C01F1-26A7-4808-81AA-C7C3A9E14311}" type="presParOf" srcId="{333A1088-737F-45CB-B68E-254E46348037}" destId="{76644BE8-9D7C-4C09-B250-3D10AF48CBB7}" srcOrd="12" destOrd="0" presId="urn:microsoft.com/office/officeart/2005/8/layout/target3"/>
    <dgm:cxn modelId="{C9E0C286-1BC0-4C0F-8A6A-A8FEB3512355}" type="presParOf" srcId="{333A1088-737F-45CB-B68E-254E46348037}" destId="{EE85B701-7295-41C0-BA7A-34D3756A2AE6}" srcOrd="13" destOrd="0" presId="urn:microsoft.com/office/officeart/2005/8/layout/target3"/>
    <dgm:cxn modelId="{D86E5BEF-06BA-4793-9C2A-2DB0DDE5A9AC}" type="presParOf" srcId="{333A1088-737F-45CB-B68E-254E46348037}" destId="{8BEBB6EC-1DAA-4CAC-8A25-BC0FCBD5DBD5}" srcOrd="14" destOrd="0" presId="urn:microsoft.com/office/officeart/2005/8/layout/target3"/>
    <dgm:cxn modelId="{3385B018-F414-475D-801F-802B2EB3E9C5}" type="presParOf" srcId="{333A1088-737F-45CB-B68E-254E46348037}" destId="{AED2198E-93D5-4001-81B4-73124B309672}" srcOrd="15" destOrd="0" presId="urn:microsoft.com/office/officeart/2005/8/layout/target3"/>
    <dgm:cxn modelId="{1A613687-3436-4B01-9F4F-282A0E9EF24E}" type="presParOf" srcId="{333A1088-737F-45CB-B68E-254E46348037}" destId="{2BE915AB-18AA-4053-B92C-3BFC9ED204BB}" srcOrd="16" destOrd="0" presId="urn:microsoft.com/office/officeart/2005/8/layout/target3"/>
    <dgm:cxn modelId="{9B554E20-16ED-4494-A219-034C96BEC076}" type="presParOf" srcId="{333A1088-737F-45CB-B68E-254E46348037}" destId="{6BB5E863-4638-4E1D-BFDE-399D028AC4ED}" srcOrd="17" destOrd="0" presId="urn:microsoft.com/office/officeart/2005/8/layout/target3"/>
    <dgm:cxn modelId="{622DF341-DF97-4A1F-8880-D98217918D94}" type="presParOf" srcId="{333A1088-737F-45CB-B68E-254E46348037}" destId="{5A5FFA88-C948-4069-8E93-59FA12366E83}" srcOrd="18" destOrd="0" presId="urn:microsoft.com/office/officeart/2005/8/layout/target3"/>
    <dgm:cxn modelId="{CA88793C-D0A4-4247-9A6E-2D4C6C1326D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989" y="0"/>
          <a:ext cx="6503007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7989" y="0"/>
        <a:ext cx="6503007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503007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Jitka </a:t>
          </a:r>
          <a:r>
            <a:rPr lang="cs-CZ" sz="2000" kern="1200" dirty="0" err="1" smtClean="0"/>
            <a:t>Riedelová</a:t>
          </a:r>
          <a:endParaRPr lang="cs-CZ" sz="2000" kern="1200" dirty="0"/>
        </a:p>
      </dsp:txBody>
      <dsp:txXfrm>
        <a:off x="1273857" y="407634"/>
        <a:ext cx="6503007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503007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VY_32_INOVACE_22_Matematika_Násobky </a:t>
          </a:r>
          <a:r>
            <a:rPr lang="cs-CZ" sz="2000" kern="1200" baseline="0" dirty="0" smtClean="0"/>
            <a:t>2</a:t>
          </a:r>
          <a:endParaRPr lang="cs-CZ" sz="2000" kern="1200" dirty="0"/>
        </a:p>
      </dsp:txBody>
      <dsp:txXfrm>
        <a:off x="1273857" y="815268"/>
        <a:ext cx="6503007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503007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Násobky 2</a:t>
          </a:r>
          <a:endParaRPr lang="cs-CZ" sz="2000" kern="1200" dirty="0"/>
        </a:p>
      </dsp:txBody>
      <dsp:txXfrm>
        <a:off x="1273857" y="1222902"/>
        <a:ext cx="6503007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503007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503007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5575F-2E9D-4648-9EA8-ECA69A37D94C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B70B99-FAA0-4FE5-9B63-34007F6FFF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297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B70B99-FAA0-4FE5-9B63-34007F6FFFB4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648A4-3611-4579-92B9-7518C60AC1DD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FEA9D-F73F-4B3D-97DA-FB524B94B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3.wmf"/><Relationship Id="rId5" Type="http://schemas.openxmlformats.org/officeDocument/2006/relationships/image" Target="../media/image5.png"/><Relationship Id="rId4" Type="http://schemas.openxmlformats.org/officeDocument/2006/relationships/audio" Target="../media/audio2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55102958"/>
              </p:ext>
            </p:extLst>
          </p:nvPr>
        </p:nvGraphicFramePr>
        <p:xfrm>
          <a:off x="539552" y="908720"/>
          <a:ext cx="7776864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16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pro výuku matematiky v 7. ročníku základní školy speciální</a:t>
            </a:r>
          </a:p>
          <a:p>
            <a:r>
              <a:rPr lang="cs-CZ" dirty="0" smtClean="0"/>
              <a:t>Určeno pro interaktivní tabuli</a:t>
            </a:r>
          </a:p>
          <a:p>
            <a:r>
              <a:rPr lang="cs-CZ" dirty="0" smtClean="0"/>
              <a:t>Názorný výklad nové látky – Násobky 2 </a:t>
            </a:r>
          </a:p>
          <a:p>
            <a:r>
              <a:rPr lang="cs-CZ" dirty="0" smtClean="0"/>
              <a:t>Žáci čtou a učí  se zpaměti násobky 2 , doplňují  řadu násobků , odvozují příklady a zapisují výsledky se zpětnou vazbou</a:t>
            </a:r>
          </a:p>
          <a:p>
            <a:endParaRPr lang="cs-CZ" dirty="0" smtClean="0"/>
          </a:p>
          <a:p>
            <a:r>
              <a:rPr lang="cs-CZ" dirty="0" smtClean="0"/>
              <a:t>Použití v hodině žáky zaujalo, aktivně se zapojovali do práce na interaktivní tabuli</a:t>
            </a:r>
          </a:p>
          <a:p>
            <a:r>
              <a:rPr lang="cs-CZ" dirty="0" smtClean="0"/>
              <a:t>Vytvořeno</a:t>
            </a:r>
            <a:r>
              <a:rPr lang="cs-CZ" smtClean="0"/>
              <a:t>:  8. 9. </a:t>
            </a:r>
            <a:r>
              <a:rPr lang="cs-CZ" dirty="0" smtClean="0"/>
              <a:t>2012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/>
          <a:lstStyle/>
          <a:p>
            <a:r>
              <a:rPr lang="cs-CZ" dirty="0" smtClean="0"/>
              <a:t>Násobky 2</a:t>
            </a:r>
            <a:endParaRPr lang="cs-CZ" dirty="0"/>
          </a:p>
        </p:txBody>
      </p:sp>
      <p:pic>
        <p:nvPicPr>
          <p:cNvPr id="4" name="Obrázek 3" descr="MC90043439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204864"/>
            <a:ext cx="5016202" cy="3602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9FF66"/>
          </a:solidFill>
        </p:spPr>
        <p:txBody>
          <a:bodyPr/>
          <a:lstStyle/>
          <a:p>
            <a:r>
              <a:rPr lang="cs-CZ" dirty="0" smtClean="0"/>
              <a:t>Čti nahlas a zapamatuj si: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203848" y="1772816"/>
            <a:ext cx="16723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0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3491880" y="692696"/>
            <a:ext cx="16723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2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3491880" y="692696"/>
            <a:ext cx="16723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4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3491880" y="692696"/>
            <a:ext cx="16723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6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3491880" y="692696"/>
            <a:ext cx="16723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8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2051720" y="980728"/>
            <a:ext cx="51845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10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2267744" y="764704"/>
            <a:ext cx="51845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12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1979712" y="692696"/>
            <a:ext cx="44644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14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2555776" y="836712"/>
            <a:ext cx="489654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16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2267744" y="836712"/>
            <a:ext cx="50405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18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2339752" y="836712"/>
            <a:ext cx="52565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20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666023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899592" y="3501008"/>
            <a:ext cx="1008112" cy="15121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339752" y="3501008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5192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29208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292080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7991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26774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82758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sz="6000" dirty="0" smtClean="0"/>
              <a:t>Doplň čísla, k</a:t>
            </a:r>
            <a:r>
              <a:rPr lang="cs-CZ" sz="6000" dirty="0" smtClean="0"/>
              <a:t>terá chybí.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660232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33975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14</a:t>
            </a:r>
            <a:endParaRPr lang="cs-CZ" sz="6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77991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16</a:t>
            </a:r>
            <a:endParaRPr lang="cs-CZ" sz="6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16216" y="3717032"/>
            <a:ext cx="123463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 20</a:t>
            </a:r>
            <a:endParaRPr lang="cs-CZ" sz="6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660232" y="1772816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10</a:t>
            </a:r>
            <a:endParaRPr lang="cs-CZ" sz="6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995936" y="1844824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6</a:t>
            </a:r>
            <a:endParaRPr lang="cs-CZ" sz="6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555776" y="1772816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4</a:t>
            </a: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666023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899592" y="3501008"/>
            <a:ext cx="1008112" cy="15121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339752" y="3501008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5192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29208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292080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7991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26774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82758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Doplň čísla, která chybí.</a:t>
            </a:r>
            <a:endParaRPr lang="cs-CZ" sz="5400" dirty="0"/>
          </a:p>
        </p:txBody>
      </p:sp>
      <p:sp>
        <p:nvSpPr>
          <p:cNvPr id="26" name="Obdélník 25"/>
          <p:cNvSpPr/>
          <p:nvPr/>
        </p:nvSpPr>
        <p:spPr>
          <a:xfrm>
            <a:off x="6660232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377991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16</a:t>
            </a:r>
            <a:endParaRPr lang="cs-CZ" sz="6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292080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18</a:t>
            </a:r>
            <a:endParaRPr lang="cs-CZ" sz="6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89959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12</a:t>
            </a:r>
            <a:endParaRPr lang="cs-CZ" sz="6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508104" y="1844824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8</a:t>
            </a:r>
            <a:endParaRPr lang="cs-CZ" sz="6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555776" y="1772816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4</a:t>
            </a: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délníkový popisek 23"/>
          <p:cNvSpPr/>
          <p:nvPr/>
        </p:nvSpPr>
        <p:spPr>
          <a:xfrm rot="16200000">
            <a:off x="2159732" y="2456892"/>
            <a:ext cx="4104456" cy="1584176"/>
          </a:xfrm>
          <a:prstGeom prst="wedgeRectCallou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ový popisek 7"/>
          <p:cNvSpPr/>
          <p:nvPr/>
        </p:nvSpPr>
        <p:spPr>
          <a:xfrm rot="16200000">
            <a:off x="-396552" y="1916832"/>
            <a:ext cx="3240360" cy="1656184"/>
          </a:xfrm>
          <a:prstGeom prst="wedgeRectCallou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315416"/>
            <a:ext cx="8229600" cy="1143000"/>
          </a:xfrm>
        </p:spPr>
        <p:txBody>
          <a:bodyPr/>
          <a:lstStyle/>
          <a:p>
            <a:r>
              <a:rPr lang="cs-CZ" dirty="0" smtClean="0"/>
              <a:t>Spočítej</a:t>
            </a:r>
            <a:r>
              <a:rPr lang="cs-CZ" dirty="0" smtClean="0"/>
              <a:t> </a:t>
            </a:r>
            <a:r>
              <a:rPr lang="cs-CZ" dirty="0" smtClean="0"/>
              <a:t>a zapiš příklady:</a:t>
            </a:r>
            <a:endParaRPr lang="cs-CZ" dirty="0"/>
          </a:p>
        </p:txBody>
      </p:sp>
      <p:pic>
        <p:nvPicPr>
          <p:cNvPr id="6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276872"/>
            <a:ext cx="576064" cy="952858"/>
          </a:xfrm>
          <a:prstGeom prst="rect">
            <a:avLst/>
          </a:prstGeom>
          <a:noFill/>
        </p:spPr>
      </p:pic>
      <p:pic>
        <p:nvPicPr>
          <p:cNvPr id="9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437112"/>
            <a:ext cx="576064" cy="952858"/>
          </a:xfrm>
          <a:prstGeom prst="rect">
            <a:avLst/>
          </a:prstGeom>
          <a:noFill/>
        </p:spPr>
      </p:pic>
      <p:pic>
        <p:nvPicPr>
          <p:cNvPr id="10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576064" cy="952858"/>
          </a:xfrm>
          <a:prstGeom prst="rect">
            <a:avLst/>
          </a:prstGeom>
          <a:noFill/>
        </p:spPr>
      </p:pic>
      <p:pic>
        <p:nvPicPr>
          <p:cNvPr id="11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276872"/>
            <a:ext cx="576064" cy="952858"/>
          </a:xfrm>
          <a:prstGeom prst="rect">
            <a:avLst/>
          </a:prstGeom>
          <a:noFill/>
        </p:spPr>
      </p:pic>
      <p:pic>
        <p:nvPicPr>
          <p:cNvPr id="12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48680"/>
            <a:ext cx="576064" cy="952858"/>
          </a:xfrm>
          <a:prstGeom prst="rect">
            <a:avLst/>
          </a:prstGeom>
          <a:noFill/>
        </p:spPr>
      </p:pic>
      <p:pic>
        <p:nvPicPr>
          <p:cNvPr id="13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284984"/>
            <a:ext cx="576064" cy="952858"/>
          </a:xfrm>
          <a:prstGeom prst="rect">
            <a:avLst/>
          </a:prstGeom>
          <a:noFill/>
        </p:spPr>
      </p:pic>
      <p:pic>
        <p:nvPicPr>
          <p:cNvPr id="14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284984"/>
            <a:ext cx="576064" cy="952858"/>
          </a:xfrm>
          <a:prstGeom prst="rect">
            <a:avLst/>
          </a:prstGeom>
          <a:noFill/>
        </p:spPr>
      </p:pic>
      <p:pic>
        <p:nvPicPr>
          <p:cNvPr id="15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268760"/>
            <a:ext cx="576064" cy="952858"/>
          </a:xfrm>
          <a:prstGeom prst="rect">
            <a:avLst/>
          </a:prstGeom>
          <a:noFill/>
        </p:spPr>
      </p:pic>
      <p:pic>
        <p:nvPicPr>
          <p:cNvPr id="16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96752"/>
            <a:ext cx="576064" cy="952858"/>
          </a:xfrm>
          <a:prstGeom prst="rect">
            <a:avLst/>
          </a:prstGeom>
          <a:noFill/>
        </p:spPr>
      </p:pic>
      <p:pic>
        <p:nvPicPr>
          <p:cNvPr id="17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8760"/>
            <a:ext cx="576064" cy="952858"/>
          </a:xfrm>
          <a:prstGeom prst="rect">
            <a:avLst/>
          </a:prstGeom>
          <a:noFill/>
        </p:spPr>
      </p:pic>
      <p:pic>
        <p:nvPicPr>
          <p:cNvPr id="18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221088"/>
            <a:ext cx="576064" cy="952858"/>
          </a:xfrm>
          <a:prstGeom prst="rect">
            <a:avLst/>
          </a:prstGeom>
          <a:noFill/>
        </p:spPr>
      </p:pic>
      <p:pic>
        <p:nvPicPr>
          <p:cNvPr id="19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212976"/>
            <a:ext cx="576064" cy="952858"/>
          </a:xfrm>
          <a:prstGeom prst="rect">
            <a:avLst/>
          </a:prstGeom>
          <a:noFill/>
        </p:spPr>
      </p:pic>
      <p:pic>
        <p:nvPicPr>
          <p:cNvPr id="20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93096"/>
            <a:ext cx="576064" cy="952858"/>
          </a:xfrm>
          <a:prstGeom prst="rect">
            <a:avLst/>
          </a:prstGeom>
          <a:noFill/>
        </p:spPr>
      </p:pic>
      <p:pic>
        <p:nvPicPr>
          <p:cNvPr id="21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576064" cy="952858"/>
          </a:xfrm>
          <a:prstGeom prst="rect">
            <a:avLst/>
          </a:prstGeom>
          <a:noFill/>
        </p:spPr>
      </p:pic>
      <p:pic>
        <p:nvPicPr>
          <p:cNvPr id="22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212976"/>
            <a:ext cx="576064" cy="952858"/>
          </a:xfrm>
          <a:prstGeom prst="rect">
            <a:avLst/>
          </a:prstGeom>
          <a:noFill/>
        </p:spPr>
      </p:pic>
      <p:pic>
        <p:nvPicPr>
          <p:cNvPr id="23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204864"/>
            <a:ext cx="576064" cy="952858"/>
          </a:xfrm>
          <a:prstGeom prst="rect">
            <a:avLst/>
          </a:prstGeom>
          <a:noFill/>
        </p:spPr>
      </p:pic>
      <p:sp>
        <p:nvSpPr>
          <p:cNvPr id="27" name="Obdélníkový popisek 26"/>
          <p:cNvSpPr/>
          <p:nvPr/>
        </p:nvSpPr>
        <p:spPr>
          <a:xfrm rot="16200000">
            <a:off x="4572000" y="2276872"/>
            <a:ext cx="4824536" cy="1512168"/>
          </a:xfrm>
          <a:prstGeom prst="wedgeRectCallou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437112"/>
            <a:ext cx="648072" cy="952858"/>
          </a:xfrm>
          <a:prstGeom prst="rect">
            <a:avLst/>
          </a:prstGeom>
          <a:noFill/>
        </p:spPr>
      </p:pic>
      <p:pic>
        <p:nvPicPr>
          <p:cNvPr id="29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3429000"/>
            <a:ext cx="576064" cy="952858"/>
          </a:xfrm>
          <a:prstGeom prst="rect">
            <a:avLst/>
          </a:prstGeom>
          <a:noFill/>
        </p:spPr>
      </p:pic>
      <p:pic>
        <p:nvPicPr>
          <p:cNvPr id="30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501008"/>
            <a:ext cx="576064" cy="952858"/>
          </a:xfrm>
          <a:prstGeom prst="rect">
            <a:avLst/>
          </a:prstGeom>
          <a:noFill/>
        </p:spPr>
      </p:pic>
      <p:pic>
        <p:nvPicPr>
          <p:cNvPr id="31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492896"/>
            <a:ext cx="576064" cy="952858"/>
          </a:xfrm>
          <a:prstGeom prst="rect">
            <a:avLst/>
          </a:prstGeom>
          <a:noFill/>
        </p:spPr>
      </p:pic>
      <p:pic>
        <p:nvPicPr>
          <p:cNvPr id="32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2564904"/>
            <a:ext cx="576064" cy="952858"/>
          </a:xfrm>
          <a:prstGeom prst="rect">
            <a:avLst/>
          </a:prstGeom>
          <a:noFill/>
        </p:spPr>
      </p:pic>
      <p:pic>
        <p:nvPicPr>
          <p:cNvPr id="33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556792"/>
            <a:ext cx="576064" cy="952858"/>
          </a:xfrm>
          <a:prstGeom prst="rect">
            <a:avLst/>
          </a:prstGeom>
          <a:noFill/>
        </p:spPr>
      </p:pic>
      <p:pic>
        <p:nvPicPr>
          <p:cNvPr id="34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556792"/>
            <a:ext cx="576064" cy="952858"/>
          </a:xfrm>
          <a:prstGeom prst="rect">
            <a:avLst/>
          </a:prstGeom>
          <a:noFill/>
        </p:spPr>
      </p:pic>
      <p:pic>
        <p:nvPicPr>
          <p:cNvPr id="35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620688"/>
            <a:ext cx="576064" cy="952858"/>
          </a:xfrm>
          <a:prstGeom prst="rect">
            <a:avLst/>
          </a:prstGeom>
          <a:noFill/>
        </p:spPr>
      </p:pic>
      <p:pic>
        <p:nvPicPr>
          <p:cNvPr id="36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620688"/>
            <a:ext cx="576064" cy="952858"/>
          </a:xfrm>
          <a:prstGeom prst="rect">
            <a:avLst/>
          </a:prstGeom>
          <a:noFill/>
        </p:spPr>
      </p:pic>
      <p:pic>
        <p:nvPicPr>
          <p:cNvPr id="37" name="Picture 30" descr="MC9004125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437112"/>
            <a:ext cx="648072" cy="952858"/>
          </a:xfrm>
          <a:prstGeom prst="rect">
            <a:avLst/>
          </a:prstGeom>
          <a:noFill/>
        </p:spPr>
      </p:pic>
      <p:sp>
        <p:nvSpPr>
          <p:cNvPr id="38" name="Vývojový diagram: postup 37"/>
          <p:cNvSpPr/>
          <p:nvPr/>
        </p:nvSpPr>
        <p:spPr>
          <a:xfrm>
            <a:off x="2339752" y="3068960"/>
            <a:ext cx="864096" cy="72008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Vývojový diagram: postup 38"/>
          <p:cNvSpPr/>
          <p:nvPr/>
        </p:nvSpPr>
        <p:spPr>
          <a:xfrm>
            <a:off x="7956376" y="3717032"/>
            <a:ext cx="864096" cy="72008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Vývojový diagram: postup 39"/>
          <p:cNvSpPr/>
          <p:nvPr/>
        </p:nvSpPr>
        <p:spPr>
          <a:xfrm>
            <a:off x="5220072" y="3861048"/>
            <a:ext cx="864096" cy="72008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0" name="Přímá spojovací čára 59"/>
          <p:cNvCxnSpPr/>
          <p:nvPr/>
        </p:nvCxnSpPr>
        <p:spPr>
          <a:xfrm>
            <a:off x="467544" y="5949280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3419872" y="6453336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3347864" y="5877272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Přímá spojovací čára 62"/>
          <p:cNvCxnSpPr/>
          <p:nvPr/>
        </p:nvCxnSpPr>
        <p:spPr>
          <a:xfrm>
            <a:off x="6156176" y="6453336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>
            <a:off x="6084168" y="5949280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467544" y="6453336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440452.WM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1700808"/>
            <a:ext cx="2843808" cy="3800541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3491880" y="260648"/>
            <a:ext cx="1872208" cy="1268760"/>
          </a:xfrm>
          <a:prstGeom prst="wedgeEllipse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Klikni na mě a uvidíš!</a:t>
            </a:r>
            <a:endParaRPr lang="cs-CZ" sz="2000" b="1" dirty="0"/>
          </a:p>
        </p:txBody>
      </p:sp>
      <p:sp>
        <p:nvSpPr>
          <p:cNvPr id="6" name="Oválný popisek 5"/>
          <p:cNvSpPr/>
          <p:nvPr/>
        </p:nvSpPr>
        <p:spPr>
          <a:xfrm rot="2557190">
            <a:off x="6135941" y="2733093"/>
            <a:ext cx="2301994" cy="1901630"/>
          </a:xfrm>
          <a:prstGeom prst="wedgeEllipseCallout">
            <a:avLst>
              <a:gd name="adj1" fmla="val -36903"/>
              <a:gd name="adj2" fmla="val 10898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3501008"/>
            <a:ext cx="1787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Vedl sis dobře?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539552" y="5985520"/>
            <a:ext cx="872480" cy="872480"/>
          </a:xfrm>
          <a:prstGeom prst="rect">
            <a:avLst/>
          </a:prstGeom>
        </p:spPr>
      </p:pic>
      <p:sp>
        <p:nvSpPr>
          <p:cNvPr id="24" name="Obdélníkový popisek 23"/>
          <p:cNvSpPr/>
          <p:nvPr/>
        </p:nvSpPr>
        <p:spPr>
          <a:xfrm rot="16200000">
            <a:off x="2159732" y="2456892"/>
            <a:ext cx="4104456" cy="1584176"/>
          </a:xfrm>
          <a:prstGeom prst="wedgeRectCallou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ový popisek 7"/>
          <p:cNvSpPr/>
          <p:nvPr/>
        </p:nvSpPr>
        <p:spPr>
          <a:xfrm rot="16200000">
            <a:off x="-396552" y="1916832"/>
            <a:ext cx="3240360" cy="1656184"/>
          </a:xfrm>
          <a:prstGeom prst="wedgeRectCallou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276872"/>
            <a:ext cx="576064" cy="952858"/>
          </a:xfrm>
          <a:prstGeom prst="rect">
            <a:avLst/>
          </a:prstGeom>
          <a:noFill/>
        </p:spPr>
      </p:pic>
      <p:pic>
        <p:nvPicPr>
          <p:cNvPr id="9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941168"/>
            <a:ext cx="576064" cy="952858"/>
          </a:xfrm>
          <a:prstGeom prst="rect">
            <a:avLst/>
          </a:prstGeom>
          <a:noFill/>
        </p:spPr>
      </p:pic>
      <p:pic>
        <p:nvPicPr>
          <p:cNvPr id="10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204864"/>
            <a:ext cx="576064" cy="952858"/>
          </a:xfrm>
          <a:prstGeom prst="rect">
            <a:avLst/>
          </a:prstGeom>
          <a:noFill/>
        </p:spPr>
      </p:pic>
      <p:pic>
        <p:nvPicPr>
          <p:cNvPr id="11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2276872"/>
            <a:ext cx="576064" cy="952858"/>
          </a:xfrm>
          <a:prstGeom prst="rect">
            <a:avLst/>
          </a:prstGeom>
          <a:noFill/>
        </p:spPr>
      </p:pic>
      <p:pic>
        <p:nvPicPr>
          <p:cNvPr id="12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1052736"/>
            <a:ext cx="576064" cy="952858"/>
          </a:xfrm>
          <a:prstGeom prst="rect">
            <a:avLst/>
          </a:prstGeom>
          <a:noFill/>
        </p:spPr>
      </p:pic>
      <p:pic>
        <p:nvPicPr>
          <p:cNvPr id="13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284984"/>
            <a:ext cx="576064" cy="952858"/>
          </a:xfrm>
          <a:prstGeom prst="rect">
            <a:avLst/>
          </a:prstGeom>
          <a:noFill/>
        </p:spPr>
      </p:pic>
      <p:pic>
        <p:nvPicPr>
          <p:cNvPr id="14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3284984"/>
            <a:ext cx="576064" cy="952858"/>
          </a:xfrm>
          <a:prstGeom prst="rect">
            <a:avLst/>
          </a:prstGeom>
          <a:noFill/>
        </p:spPr>
      </p:pic>
      <p:pic>
        <p:nvPicPr>
          <p:cNvPr id="15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268760"/>
            <a:ext cx="576064" cy="952858"/>
          </a:xfrm>
          <a:prstGeom prst="rect">
            <a:avLst/>
          </a:prstGeom>
          <a:noFill/>
        </p:spPr>
      </p:pic>
      <p:pic>
        <p:nvPicPr>
          <p:cNvPr id="16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1196752"/>
            <a:ext cx="576064" cy="952858"/>
          </a:xfrm>
          <a:prstGeom prst="rect">
            <a:avLst/>
          </a:prstGeom>
          <a:noFill/>
        </p:spPr>
      </p:pic>
      <p:pic>
        <p:nvPicPr>
          <p:cNvPr id="17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1268760"/>
            <a:ext cx="576064" cy="952858"/>
          </a:xfrm>
          <a:prstGeom prst="rect">
            <a:avLst/>
          </a:prstGeom>
          <a:noFill/>
        </p:spPr>
      </p:pic>
      <p:pic>
        <p:nvPicPr>
          <p:cNvPr id="18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4221088"/>
            <a:ext cx="576064" cy="952858"/>
          </a:xfrm>
          <a:prstGeom prst="rect">
            <a:avLst/>
          </a:prstGeom>
          <a:noFill/>
        </p:spPr>
      </p:pic>
      <p:pic>
        <p:nvPicPr>
          <p:cNvPr id="19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3212976"/>
            <a:ext cx="576064" cy="952858"/>
          </a:xfrm>
          <a:prstGeom prst="rect">
            <a:avLst/>
          </a:prstGeom>
          <a:noFill/>
        </p:spPr>
      </p:pic>
      <p:pic>
        <p:nvPicPr>
          <p:cNvPr id="20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4293096"/>
            <a:ext cx="576064" cy="952858"/>
          </a:xfrm>
          <a:prstGeom prst="rect">
            <a:avLst/>
          </a:prstGeom>
          <a:noFill/>
        </p:spPr>
      </p:pic>
      <p:pic>
        <p:nvPicPr>
          <p:cNvPr id="21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196752"/>
            <a:ext cx="576064" cy="952858"/>
          </a:xfrm>
          <a:prstGeom prst="rect">
            <a:avLst/>
          </a:prstGeom>
          <a:noFill/>
        </p:spPr>
      </p:pic>
      <p:pic>
        <p:nvPicPr>
          <p:cNvPr id="22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212976"/>
            <a:ext cx="576064" cy="952858"/>
          </a:xfrm>
          <a:prstGeom prst="rect">
            <a:avLst/>
          </a:prstGeom>
          <a:noFill/>
        </p:spPr>
      </p:pic>
      <p:pic>
        <p:nvPicPr>
          <p:cNvPr id="23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204864"/>
            <a:ext cx="576064" cy="952858"/>
          </a:xfrm>
          <a:prstGeom prst="rect">
            <a:avLst/>
          </a:prstGeom>
          <a:noFill/>
        </p:spPr>
      </p:pic>
      <p:sp>
        <p:nvSpPr>
          <p:cNvPr id="27" name="Obdélníkový popisek 26"/>
          <p:cNvSpPr/>
          <p:nvPr/>
        </p:nvSpPr>
        <p:spPr>
          <a:xfrm rot="16200000">
            <a:off x="4572000" y="2780928"/>
            <a:ext cx="4824536" cy="1512168"/>
          </a:xfrm>
          <a:prstGeom prst="wedgeRectCallou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941168"/>
            <a:ext cx="648072" cy="952858"/>
          </a:xfrm>
          <a:prstGeom prst="rect">
            <a:avLst/>
          </a:prstGeom>
          <a:noFill/>
        </p:spPr>
      </p:pic>
      <p:pic>
        <p:nvPicPr>
          <p:cNvPr id="29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3933056"/>
            <a:ext cx="576064" cy="952858"/>
          </a:xfrm>
          <a:prstGeom prst="rect">
            <a:avLst/>
          </a:prstGeom>
          <a:noFill/>
        </p:spPr>
      </p:pic>
      <p:pic>
        <p:nvPicPr>
          <p:cNvPr id="30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005064"/>
            <a:ext cx="576064" cy="952858"/>
          </a:xfrm>
          <a:prstGeom prst="rect">
            <a:avLst/>
          </a:prstGeom>
          <a:noFill/>
        </p:spPr>
      </p:pic>
      <p:pic>
        <p:nvPicPr>
          <p:cNvPr id="31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2996952"/>
            <a:ext cx="576064" cy="952858"/>
          </a:xfrm>
          <a:prstGeom prst="rect">
            <a:avLst/>
          </a:prstGeom>
          <a:noFill/>
        </p:spPr>
      </p:pic>
      <p:pic>
        <p:nvPicPr>
          <p:cNvPr id="32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3068960"/>
            <a:ext cx="576064" cy="952858"/>
          </a:xfrm>
          <a:prstGeom prst="rect">
            <a:avLst/>
          </a:prstGeom>
          <a:noFill/>
        </p:spPr>
      </p:pic>
      <p:pic>
        <p:nvPicPr>
          <p:cNvPr id="33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060848"/>
            <a:ext cx="576064" cy="952858"/>
          </a:xfrm>
          <a:prstGeom prst="rect">
            <a:avLst/>
          </a:prstGeom>
          <a:noFill/>
        </p:spPr>
      </p:pic>
      <p:pic>
        <p:nvPicPr>
          <p:cNvPr id="34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2060848"/>
            <a:ext cx="576064" cy="952858"/>
          </a:xfrm>
          <a:prstGeom prst="rect">
            <a:avLst/>
          </a:prstGeom>
          <a:noFill/>
        </p:spPr>
      </p:pic>
      <p:pic>
        <p:nvPicPr>
          <p:cNvPr id="35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1124744"/>
            <a:ext cx="576064" cy="952858"/>
          </a:xfrm>
          <a:prstGeom prst="rect">
            <a:avLst/>
          </a:prstGeom>
          <a:noFill/>
        </p:spPr>
      </p:pic>
      <p:pic>
        <p:nvPicPr>
          <p:cNvPr id="36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1124744"/>
            <a:ext cx="576064" cy="952858"/>
          </a:xfrm>
          <a:prstGeom prst="rect">
            <a:avLst/>
          </a:prstGeom>
          <a:noFill/>
        </p:spPr>
      </p:pic>
      <p:pic>
        <p:nvPicPr>
          <p:cNvPr id="37" name="Picture 30" descr="MC90041251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941168"/>
            <a:ext cx="648072" cy="952858"/>
          </a:xfrm>
          <a:prstGeom prst="rect">
            <a:avLst/>
          </a:prstGeom>
          <a:noFill/>
        </p:spPr>
      </p:pic>
      <p:sp>
        <p:nvSpPr>
          <p:cNvPr id="38" name="Vývojový diagram: postup 37"/>
          <p:cNvSpPr/>
          <p:nvPr/>
        </p:nvSpPr>
        <p:spPr>
          <a:xfrm>
            <a:off x="2339752" y="3068960"/>
            <a:ext cx="864096" cy="72008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Vývojový diagram: postup 38"/>
          <p:cNvSpPr/>
          <p:nvPr/>
        </p:nvSpPr>
        <p:spPr>
          <a:xfrm>
            <a:off x="7956376" y="4221088"/>
            <a:ext cx="864096" cy="72008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Vývojový diagram: postup 39"/>
          <p:cNvSpPr/>
          <p:nvPr/>
        </p:nvSpPr>
        <p:spPr>
          <a:xfrm>
            <a:off x="5220072" y="3861048"/>
            <a:ext cx="864096" cy="72008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42" name="Přímá spojovací čára 41"/>
          <p:cNvCxnSpPr/>
          <p:nvPr/>
        </p:nvCxnSpPr>
        <p:spPr>
          <a:xfrm>
            <a:off x="0" y="4869160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flipV="1">
            <a:off x="3347864" y="5805264"/>
            <a:ext cx="2079848" cy="83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flipV="1">
            <a:off x="6012160" y="6309320"/>
            <a:ext cx="1944216" cy="83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2555776" y="321297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508104" y="40050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8172400" y="436510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23528" y="4437112"/>
            <a:ext cx="1157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 . 2 = 6</a:t>
            </a:r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347864" y="537321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 . 2 = 8</a:t>
            </a:r>
            <a:endParaRPr lang="cs-CZ" sz="2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228184" y="5877272"/>
            <a:ext cx="1313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 . 2 = 10</a:t>
            </a:r>
            <a:endParaRPr lang="cs-CZ" sz="2400" dirty="0"/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0" y="5373216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6012160" y="6802760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3347864" y="6237312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395536" y="4941168"/>
            <a:ext cx="1157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. 3 = 6</a:t>
            </a:r>
            <a:endParaRPr lang="cs-CZ" sz="24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347864" y="5805264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. 4 = 8</a:t>
            </a:r>
            <a:endParaRPr lang="cs-CZ" sz="24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6300192" y="6396335"/>
            <a:ext cx="1313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. 5 = 10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4745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>
                <p:cTn id="7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</p:childTnLst>
        </p:cTn>
      </p:par>
    </p:tnLst>
    <p:bldLst>
      <p:bldP spid="41" grpId="0"/>
      <p:bldP spid="44" grpId="0"/>
      <p:bldP spid="46" grpId="0"/>
      <p:bldP spid="49" grpId="0"/>
      <p:bldP spid="50" grpId="0"/>
      <p:bldP spid="51" grpId="0"/>
      <p:bldP spid="56" grpId="0"/>
      <p:bldP spid="57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ný popisek 4"/>
          <p:cNvSpPr/>
          <p:nvPr/>
        </p:nvSpPr>
        <p:spPr>
          <a:xfrm>
            <a:off x="0" y="1340768"/>
            <a:ext cx="2843808" cy="2736304"/>
          </a:xfrm>
          <a:prstGeom prst="wedgeEllipseCallou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počítej </a:t>
            </a:r>
            <a:r>
              <a:rPr lang="cs-CZ" dirty="0" smtClean="0"/>
              <a:t>a zapiš příklad:</a:t>
            </a:r>
            <a:endParaRPr lang="cs-CZ" dirty="0"/>
          </a:p>
        </p:txBody>
      </p:sp>
      <p:pic>
        <p:nvPicPr>
          <p:cNvPr id="1026" name="Picture 2" descr="F:\Fotky peněz\Dumy 0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140968"/>
            <a:ext cx="849939" cy="908720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3131840" y="980728"/>
            <a:ext cx="2880320" cy="3384376"/>
          </a:xfrm>
          <a:prstGeom prst="wedgeEllipseCallou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6228184" y="1412776"/>
            <a:ext cx="2592288" cy="2736304"/>
          </a:xfrm>
          <a:prstGeom prst="wedgeEllipseCallou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996952"/>
            <a:ext cx="849939" cy="908720"/>
          </a:xfrm>
          <a:prstGeom prst="rect">
            <a:avLst/>
          </a:prstGeom>
          <a:noFill/>
        </p:spPr>
      </p:pic>
      <p:pic>
        <p:nvPicPr>
          <p:cNvPr id="9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276872"/>
            <a:ext cx="849939" cy="908720"/>
          </a:xfrm>
          <a:prstGeom prst="rect">
            <a:avLst/>
          </a:prstGeom>
          <a:noFill/>
        </p:spPr>
      </p:pic>
      <p:pic>
        <p:nvPicPr>
          <p:cNvPr id="10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276872"/>
            <a:ext cx="849939" cy="908720"/>
          </a:xfrm>
          <a:prstGeom prst="rect">
            <a:avLst/>
          </a:prstGeom>
          <a:noFill/>
        </p:spPr>
      </p:pic>
      <p:pic>
        <p:nvPicPr>
          <p:cNvPr id="11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276872"/>
            <a:ext cx="849939" cy="908720"/>
          </a:xfrm>
          <a:prstGeom prst="rect">
            <a:avLst/>
          </a:prstGeom>
          <a:noFill/>
        </p:spPr>
      </p:pic>
      <p:pic>
        <p:nvPicPr>
          <p:cNvPr id="12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340768"/>
            <a:ext cx="849939" cy="908720"/>
          </a:xfrm>
          <a:prstGeom prst="rect">
            <a:avLst/>
          </a:prstGeom>
          <a:noFill/>
        </p:spPr>
      </p:pic>
      <p:pic>
        <p:nvPicPr>
          <p:cNvPr id="13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340768"/>
            <a:ext cx="849939" cy="908720"/>
          </a:xfrm>
          <a:prstGeom prst="rect">
            <a:avLst/>
          </a:prstGeom>
          <a:noFill/>
        </p:spPr>
      </p:pic>
      <p:pic>
        <p:nvPicPr>
          <p:cNvPr id="14" name="Picture 2" descr="F:\Fotky peněz\Dumy 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76872"/>
            <a:ext cx="782589" cy="836712"/>
          </a:xfrm>
          <a:prstGeom prst="rect">
            <a:avLst/>
          </a:prstGeom>
          <a:noFill/>
        </p:spPr>
      </p:pic>
      <p:pic>
        <p:nvPicPr>
          <p:cNvPr id="15" name="Picture 2" descr="F:\Fotky peněz\Dumy 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22810">
            <a:off x="1657565" y="2737153"/>
            <a:ext cx="782589" cy="836712"/>
          </a:xfrm>
          <a:prstGeom prst="rect">
            <a:avLst/>
          </a:prstGeom>
          <a:noFill/>
        </p:spPr>
      </p:pic>
      <p:pic>
        <p:nvPicPr>
          <p:cNvPr id="16" name="Picture 2" descr="F:\Fotky peněz\Dumy 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068960"/>
            <a:ext cx="777931" cy="831732"/>
          </a:xfrm>
          <a:prstGeom prst="rect">
            <a:avLst/>
          </a:prstGeom>
          <a:noFill/>
        </p:spPr>
      </p:pic>
      <p:pic>
        <p:nvPicPr>
          <p:cNvPr id="17" name="Picture 2" descr="F:\Fotky peněz\Dumy 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44824"/>
            <a:ext cx="782589" cy="836712"/>
          </a:xfrm>
          <a:prstGeom prst="rect">
            <a:avLst/>
          </a:prstGeom>
          <a:noFill/>
        </p:spPr>
      </p:pic>
      <p:pic>
        <p:nvPicPr>
          <p:cNvPr id="18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556792"/>
            <a:ext cx="710581" cy="759724"/>
          </a:xfrm>
          <a:prstGeom prst="rect">
            <a:avLst/>
          </a:prstGeom>
          <a:noFill/>
        </p:spPr>
      </p:pic>
      <p:pic>
        <p:nvPicPr>
          <p:cNvPr id="19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2060848"/>
            <a:ext cx="849939" cy="908720"/>
          </a:xfrm>
          <a:prstGeom prst="rect">
            <a:avLst/>
          </a:prstGeom>
          <a:noFill/>
        </p:spPr>
      </p:pic>
      <p:pic>
        <p:nvPicPr>
          <p:cNvPr id="20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36912"/>
            <a:ext cx="849939" cy="908720"/>
          </a:xfrm>
          <a:prstGeom prst="rect">
            <a:avLst/>
          </a:prstGeom>
          <a:noFill/>
        </p:spPr>
      </p:pic>
      <p:pic>
        <p:nvPicPr>
          <p:cNvPr id="21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700808"/>
            <a:ext cx="849939" cy="908720"/>
          </a:xfrm>
          <a:prstGeom prst="rect">
            <a:avLst/>
          </a:prstGeom>
          <a:noFill/>
        </p:spPr>
      </p:pic>
      <p:pic>
        <p:nvPicPr>
          <p:cNvPr id="22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140968"/>
            <a:ext cx="849939" cy="908720"/>
          </a:xfrm>
          <a:prstGeom prst="rect">
            <a:avLst/>
          </a:prstGeom>
          <a:noFill/>
        </p:spPr>
      </p:pic>
      <p:pic>
        <p:nvPicPr>
          <p:cNvPr id="23" name="Picture 2" descr="F:\Fotky peněz\Dumy 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212976"/>
            <a:ext cx="849939" cy="908720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539552" y="4581128"/>
            <a:ext cx="1656184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            Kč</a:t>
            </a:r>
            <a:endParaRPr lang="cs-CZ" sz="2800" dirty="0"/>
          </a:p>
        </p:txBody>
      </p:sp>
      <p:sp>
        <p:nvSpPr>
          <p:cNvPr id="38" name="Mínus 37"/>
          <p:cNvSpPr/>
          <p:nvPr/>
        </p:nvSpPr>
        <p:spPr>
          <a:xfrm>
            <a:off x="-252536" y="5877272"/>
            <a:ext cx="3456384" cy="14401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ínus 38"/>
          <p:cNvSpPr/>
          <p:nvPr/>
        </p:nvSpPr>
        <p:spPr>
          <a:xfrm>
            <a:off x="5687616" y="5877272"/>
            <a:ext cx="3456384" cy="14401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ínus 39"/>
          <p:cNvSpPr/>
          <p:nvPr/>
        </p:nvSpPr>
        <p:spPr>
          <a:xfrm>
            <a:off x="2627784" y="5877272"/>
            <a:ext cx="3456384" cy="14401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9684568" y="620688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275856" y="4653136"/>
            <a:ext cx="1656184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            Kč</a:t>
            </a:r>
            <a:endParaRPr lang="cs-CZ" sz="2800" dirty="0"/>
          </a:p>
        </p:txBody>
      </p:sp>
      <p:sp>
        <p:nvSpPr>
          <p:cNvPr id="45" name="Obdélník 44"/>
          <p:cNvSpPr/>
          <p:nvPr/>
        </p:nvSpPr>
        <p:spPr>
          <a:xfrm>
            <a:off x="6372200" y="4653136"/>
            <a:ext cx="1656184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            Kč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440452.WM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1700808"/>
            <a:ext cx="2843808" cy="3800541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3491880" y="260648"/>
            <a:ext cx="1872208" cy="1268760"/>
          </a:xfrm>
          <a:prstGeom prst="wedgeEllipse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Klikni na mě a uvidíš!</a:t>
            </a:r>
            <a:endParaRPr lang="cs-CZ" sz="2000" b="1" dirty="0"/>
          </a:p>
        </p:txBody>
      </p:sp>
      <p:sp>
        <p:nvSpPr>
          <p:cNvPr id="6" name="Oválný popisek 5"/>
          <p:cNvSpPr/>
          <p:nvPr/>
        </p:nvSpPr>
        <p:spPr>
          <a:xfrm rot="2557190">
            <a:off x="6135941" y="2733093"/>
            <a:ext cx="2301994" cy="1901630"/>
          </a:xfrm>
          <a:prstGeom prst="wedgeEllipseCallout">
            <a:avLst>
              <a:gd name="adj1" fmla="val -36903"/>
              <a:gd name="adj2" fmla="val 10898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3501008"/>
            <a:ext cx="1787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Vedl sis dobře?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ný popisek 4"/>
          <p:cNvSpPr/>
          <p:nvPr/>
        </p:nvSpPr>
        <p:spPr>
          <a:xfrm>
            <a:off x="0" y="1340768"/>
            <a:ext cx="2843808" cy="2736304"/>
          </a:xfrm>
          <a:prstGeom prst="wedgeEllipseCallou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F:\Fotky peněz\Dumy 016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140968"/>
            <a:ext cx="849939" cy="908720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3131840" y="980728"/>
            <a:ext cx="2880320" cy="3384376"/>
          </a:xfrm>
          <a:prstGeom prst="wedgeEllipseCallou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6228184" y="1412776"/>
            <a:ext cx="2592288" cy="2736304"/>
          </a:xfrm>
          <a:prstGeom prst="wedgeEllipseCallou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2996952"/>
            <a:ext cx="849939" cy="908720"/>
          </a:xfrm>
          <a:prstGeom prst="rect">
            <a:avLst/>
          </a:prstGeom>
          <a:noFill/>
        </p:spPr>
      </p:pic>
      <p:pic>
        <p:nvPicPr>
          <p:cNvPr id="9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276872"/>
            <a:ext cx="849939" cy="908720"/>
          </a:xfrm>
          <a:prstGeom prst="rect">
            <a:avLst/>
          </a:prstGeom>
          <a:noFill/>
        </p:spPr>
      </p:pic>
      <p:pic>
        <p:nvPicPr>
          <p:cNvPr id="10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276872"/>
            <a:ext cx="849939" cy="908720"/>
          </a:xfrm>
          <a:prstGeom prst="rect">
            <a:avLst/>
          </a:prstGeom>
          <a:noFill/>
        </p:spPr>
      </p:pic>
      <p:pic>
        <p:nvPicPr>
          <p:cNvPr id="11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276872"/>
            <a:ext cx="849939" cy="908720"/>
          </a:xfrm>
          <a:prstGeom prst="rect">
            <a:avLst/>
          </a:prstGeom>
          <a:noFill/>
        </p:spPr>
      </p:pic>
      <p:pic>
        <p:nvPicPr>
          <p:cNvPr id="12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340768"/>
            <a:ext cx="849939" cy="908720"/>
          </a:xfrm>
          <a:prstGeom prst="rect">
            <a:avLst/>
          </a:prstGeom>
          <a:noFill/>
        </p:spPr>
      </p:pic>
      <p:pic>
        <p:nvPicPr>
          <p:cNvPr id="13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1340768"/>
            <a:ext cx="849939" cy="908720"/>
          </a:xfrm>
          <a:prstGeom prst="rect">
            <a:avLst/>
          </a:prstGeom>
          <a:noFill/>
        </p:spPr>
      </p:pic>
      <p:pic>
        <p:nvPicPr>
          <p:cNvPr id="14" name="Picture 2" descr="F:\Fotky peněz\Dumy 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276872"/>
            <a:ext cx="782589" cy="836712"/>
          </a:xfrm>
          <a:prstGeom prst="rect">
            <a:avLst/>
          </a:prstGeom>
          <a:noFill/>
        </p:spPr>
      </p:pic>
      <p:pic>
        <p:nvPicPr>
          <p:cNvPr id="15" name="Picture 2" descr="F:\Fotky peněz\Dumy 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522810">
            <a:off x="1657565" y="2737153"/>
            <a:ext cx="782589" cy="836712"/>
          </a:xfrm>
          <a:prstGeom prst="rect">
            <a:avLst/>
          </a:prstGeom>
          <a:noFill/>
        </p:spPr>
      </p:pic>
      <p:pic>
        <p:nvPicPr>
          <p:cNvPr id="16" name="Picture 2" descr="F:\Fotky peněz\Dumy 0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068960"/>
            <a:ext cx="777931" cy="831732"/>
          </a:xfrm>
          <a:prstGeom prst="rect">
            <a:avLst/>
          </a:prstGeom>
          <a:noFill/>
        </p:spPr>
      </p:pic>
      <p:pic>
        <p:nvPicPr>
          <p:cNvPr id="17" name="Picture 2" descr="F:\Fotky peněz\Dumy 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1844824"/>
            <a:ext cx="782589" cy="836712"/>
          </a:xfrm>
          <a:prstGeom prst="rect">
            <a:avLst/>
          </a:prstGeom>
          <a:noFill/>
        </p:spPr>
      </p:pic>
      <p:pic>
        <p:nvPicPr>
          <p:cNvPr id="18" name="Picture 2" descr="F:\Fotky peněz\Dumy 01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1556792"/>
            <a:ext cx="710581" cy="759724"/>
          </a:xfrm>
          <a:prstGeom prst="rect">
            <a:avLst/>
          </a:prstGeom>
          <a:noFill/>
        </p:spPr>
      </p:pic>
      <p:pic>
        <p:nvPicPr>
          <p:cNvPr id="19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2060848"/>
            <a:ext cx="849939" cy="908720"/>
          </a:xfrm>
          <a:prstGeom prst="rect">
            <a:avLst/>
          </a:prstGeom>
          <a:noFill/>
        </p:spPr>
      </p:pic>
      <p:pic>
        <p:nvPicPr>
          <p:cNvPr id="20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2636912"/>
            <a:ext cx="849939" cy="908720"/>
          </a:xfrm>
          <a:prstGeom prst="rect">
            <a:avLst/>
          </a:prstGeom>
          <a:noFill/>
        </p:spPr>
      </p:pic>
      <p:pic>
        <p:nvPicPr>
          <p:cNvPr id="21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700808"/>
            <a:ext cx="849939" cy="908720"/>
          </a:xfrm>
          <a:prstGeom prst="rect">
            <a:avLst/>
          </a:prstGeom>
          <a:noFill/>
        </p:spPr>
      </p:pic>
      <p:pic>
        <p:nvPicPr>
          <p:cNvPr id="22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140968"/>
            <a:ext cx="849939" cy="908720"/>
          </a:xfrm>
          <a:prstGeom prst="rect">
            <a:avLst/>
          </a:prstGeom>
          <a:noFill/>
        </p:spPr>
      </p:pic>
      <p:pic>
        <p:nvPicPr>
          <p:cNvPr id="23" name="Picture 2" descr="F:\Fotky peněz\Dumy 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212976"/>
            <a:ext cx="849939" cy="908720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539552" y="4581128"/>
            <a:ext cx="1656184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            Kč</a:t>
            </a:r>
            <a:endParaRPr lang="cs-CZ" sz="2800" dirty="0"/>
          </a:p>
        </p:txBody>
      </p:sp>
      <p:sp>
        <p:nvSpPr>
          <p:cNvPr id="38" name="Mínus 37"/>
          <p:cNvSpPr/>
          <p:nvPr/>
        </p:nvSpPr>
        <p:spPr>
          <a:xfrm>
            <a:off x="-324544" y="5877272"/>
            <a:ext cx="3456384" cy="14401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ínus 38"/>
          <p:cNvSpPr/>
          <p:nvPr/>
        </p:nvSpPr>
        <p:spPr>
          <a:xfrm>
            <a:off x="5687616" y="5877272"/>
            <a:ext cx="3456384" cy="14401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ínus 39"/>
          <p:cNvSpPr/>
          <p:nvPr/>
        </p:nvSpPr>
        <p:spPr>
          <a:xfrm>
            <a:off x="2627784" y="5949280"/>
            <a:ext cx="3456384" cy="144016"/>
          </a:xfrm>
          <a:prstGeom prst="mathMin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9684568" y="620688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347864" y="4725144"/>
            <a:ext cx="1656184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            Kč</a:t>
            </a:r>
            <a:endParaRPr lang="cs-CZ" sz="2800" dirty="0"/>
          </a:p>
        </p:txBody>
      </p:sp>
      <p:sp>
        <p:nvSpPr>
          <p:cNvPr id="45" name="Obdélník 44"/>
          <p:cNvSpPr/>
          <p:nvPr/>
        </p:nvSpPr>
        <p:spPr>
          <a:xfrm>
            <a:off x="6372200" y="4653136"/>
            <a:ext cx="1656184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            Kč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899592" y="479715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563888" y="501317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804248" y="48691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11560" y="5517232"/>
            <a:ext cx="1037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 . 2 = 10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419872" y="5661248"/>
            <a:ext cx="984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 2 = 14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516216" y="5517232"/>
            <a:ext cx="92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. 2 = 8</a:t>
            </a:r>
            <a:endParaRPr lang="cs-CZ" dirty="0"/>
          </a:p>
        </p:txBody>
      </p:sp>
      <p:pic>
        <p:nvPicPr>
          <p:cNvPr id="3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9" cstate="print"/>
          <a:stretch>
            <a:fillRect/>
          </a:stretch>
        </p:blipFill>
        <p:spPr>
          <a:xfrm>
            <a:off x="7812360" y="332656"/>
            <a:ext cx="872480" cy="872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30" grpId="0"/>
      <p:bldP spid="31" grpId="0"/>
      <p:bldP spid="32" grpId="0"/>
      <p:bldP spid="37" grpId="0"/>
      <p:bldP spid="44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8229600" cy="1143000"/>
          </a:xfrm>
        </p:spPr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5652120" y="1628800"/>
            <a:ext cx="1872208" cy="46085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/>
              <a:t>2</a:t>
            </a:r>
            <a:r>
              <a:rPr lang="cs-CZ" sz="3600" dirty="0" smtClean="0"/>
              <a:t> </a:t>
            </a:r>
            <a:r>
              <a:rPr lang="cs-CZ" sz="3600" dirty="0" smtClean="0">
                <a:latin typeface="Times New Roman"/>
                <a:cs typeface="Times New Roman"/>
              </a:rPr>
              <a:t>∙ 1 =</a:t>
            </a:r>
          </a:p>
          <a:p>
            <a:pPr>
              <a:buNone/>
            </a:pPr>
            <a:r>
              <a:rPr lang="cs-CZ" sz="3600" dirty="0">
                <a:latin typeface="Times New Roman"/>
                <a:cs typeface="Times New Roman"/>
              </a:rPr>
              <a:t>2</a:t>
            </a:r>
            <a:r>
              <a:rPr lang="cs-CZ" sz="3600" dirty="0" smtClean="0">
                <a:latin typeface="Times New Roman"/>
                <a:cs typeface="Times New Roman"/>
              </a:rPr>
              <a:t> ∙ 3 =</a:t>
            </a:r>
          </a:p>
          <a:p>
            <a:pPr>
              <a:buNone/>
            </a:pPr>
            <a:r>
              <a:rPr lang="cs-CZ" sz="3600" dirty="0">
                <a:latin typeface="Times New Roman"/>
                <a:cs typeface="Times New Roman"/>
              </a:rPr>
              <a:t>2</a:t>
            </a:r>
            <a:r>
              <a:rPr lang="cs-CZ" sz="3600" dirty="0" smtClean="0">
                <a:latin typeface="Times New Roman"/>
                <a:cs typeface="Times New Roman"/>
              </a:rPr>
              <a:t> ∙ 7 =</a:t>
            </a:r>
          </a:p>
          <a:p>
            <a:pPr>
              <a:buNone/>
            </a:pPr>
            <a:r>
              <a:rPr lang="cs-CZ" sz="3600" dirty="0">
                <a:latin typeface="Times New Roman"/>
                <a:cs typeface="Times New Roman"/>
              </a:rPr>
              <a:t>2</a:t>
            </a:r>
            <a:r>
              <a:rPr lang="cs-CZ" sz="3600" dirty="0" smtClean="0">
                <a:latin typeface="Times New Roman"/>
                <a:cs typeface="Times New Roman"/>
              </a:rPr>
              <a:t> ∙ 4 =</a:t>
            </a:r>
          </a:p>
          <a:p>
            <a:pPr>
              <a:buNone/>
            </a:pPr>
            <a:r>
              <a:rPr lang="cs-CZ" sz="3600" dirty="0">
                <a:latin typeface="Times New Roman"/>
                <a:cs typeface="Times New Roman"/>
              </a:rPr>
              <a:t>2</a:t>
            </a:r>
            <a:r>
              <a:rPr lang="cs-CZ" sz="3600" dirty="0" smtClean="0">
                <a:latin typeface="Times New Roman"/>
                <a:cs typeface="Times New Roman"/>
              </a:rPr>
              <a:t> ∙ 5 =</a:t>
            </a:r>
          </a:p>
          <a:p>
            <a:pPr>
              <a:buNone/>
            </a:pPr>
            <a:r>
              <a:rPr lang="cs-CZ" sz="3600" dirty="0">
                <a:latin typeface="Times New Roman"/>
                <a:cs typeface="Times New Roman"/>
              </a:rPr>
              <a:t>2</a:t>
            </a:r>
            <a:r>
              <a:rPr lang="cs-CZ" sz="3600" dirty="0" smtClean="0">
                <a:latin typeface="Times New Roman"/>
                <a:cs typeface="Times New Roman"/>
              </a:rPr>
              <a:t> ∙ 6 =</a:t>
            </a:r>
          </a:p>
          <a:p>
            <a:pPr>
              <a:buNone/>
            </a:pPr>
            <a:r>
              <a:rPr lang="cs-CZ" sz="3600" dirty="0">
                <a:latin typeface="Times New Roman"/>
                <a:cs typeface="Times New Roman"/>
              </a:rPr>
              <a:t>2</a:t>
            </a:r>
            <a:r>
              <a:rPr lang="cs-CZ" sz="3600" dirty="0" smtClean="0">
                <a:latin typeface="Times New Roman"/>
                <a:cs typeface="Times New Roman"/>
              </a:rPr>
              <a:t> ∙ 8 =</a:t>
            </a:r>
            <a:endParaRPr lang="cs-CZ" sz="3600" dirty="0"/>
          </a:p>
        </p:txBody>
      </p:sp>
      <p:sp>
        <p:nvSpPr>
          <p:cNvPr id="13" name="Zástupný symbol pro obsah 8"/>
          <p:cNvSpPr txBox="1">
            <a:spLocks/>
          </p:cNvSpPr>
          <p:nvPr/>
        </p:nvSpPr>
        <p:spPr>
          <a:xfrm>
            <a:off x="1835696" y="1700808"/>
            <a:ext cx="1872208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</a:t>
            </a: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∙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3 ∙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7 ∙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4 ∙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5 ∙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6 ∙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8 ∙ 2 =</a:t>
            </a:r>
            <a:endParaRPr kumimoji="0" lang="cs-CZ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smtClean="0"/>
              <a:t>microsoft.com</a:t>
            </a:r>
            <a:endParaRPr lang="cs-CZ" dirty="0" smtClean="0"/>
          </a:p>
          <a:p>
            <a:r>
              <a:rPr lang="cs-CZ" dirty="0" smtClean="0"/>
              <a:t>Foto mincí: autor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308</Words>
  <Application>Microsoft Office PowerPoint</Application>
  <PresentationFormat>Předvádění na obrazovce (4:3)</PresentationFormat>
  <Paragraphs>88</Paragraphs>
  <Slides>24</Slides>
  <Notes>2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Prezentace aplikace PowerPoint</vt:lpstr>
      <vt:lpstr>ANOTACE</vt:lpstr>
      <vt:lpstr>Násobky 2</vt:lpstr>
      <vt:lpstr>Čti nahlas a zapamatuj si: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Doplň čísla, která chybí. </vt:lpstr>
      <vt:lpstr>Doplň čísla, která chybí.</vt:lpstr>
      <vt:lpstr>Spočítej a zapiš příklady:</vt:lpstr>
      <vt:lpstr>Prezentace aplikace PowerPoint</vt:lpstr>
      <vt:lpstr>Prezentace aplikace PowerPoint</vt:lpstr>
      <vt:lpstr>Spočítej a zapiš příklad:</vt:lpstr>
      <vt:lpstr>Prezentace aplikace PowerPoint</vt:lpstr>
      <vt:lpstr>Prezentace aplikace PowerPoint</vt:lpstr>
      <vt:lpstr>Vypočítej:</vt:lpstr>
      <vt:lpstr>Použité zdroje: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Násobky 2</dc:title>
  <dc:creator>Valued Acer Customer</dc:creator>
  <cp:lastModifiedBy>Riedelová Jitka</cp:lastModifiedBy>
  <cp:revision>46</cp:revision>
  <dcterms:created xsi:type="dcterms:W3CDTF">2012-11-11T07:18:03Z</dcterms:created>
  <dcterms:modified xsi:type="dcterms:W3CDTF">2012-12-14T11:38:16Z</dcterms:modified>
</cp:coreProperties>
</file>