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74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5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74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84"/>
            <p14:sldId id="285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71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16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21.12.2012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21.12.2012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21.12.2012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21.12.2012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21.12.2012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21.12.2012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21.12.2012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21.12.2012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num=10&amp;hl=cs&amp;site=imghp&amp;tbm=isch&amp;source=hp&amp;biw=1280&amp;bih=641&amp;q=prepuberta&amp;oq=prepuberta&amp;gs_l=img.12...9475.12475.0.14191.10.7.0.3.3.0.94.539.7.7.0...0.0...1ac.1.IWw4ELqtjxo" TargetMode="External"/><Relationship Id="rId2" Type="http://schemas.openxmlformats.org/officeDocument/2006/relationships/hyperlink" Target="http://www.google.cz/search?num=10&amp;hl=cs&amp;site=imghp&amp;tbm=isch&amp;source=hp&amp;biw=1280&amp;bih=641&amp;q=prepuberta&amp;oq=prepuberta&amp;gs_l=img.12...1258.5112.0.6965.10.7.0.3.3.0.117.650.5j2.7.0...0.0...1ac.1.GpEuBDu-X3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>
            <a:normAutofit/>
          </a:bodyPr>
          <a:lstStyle/>
          <a:p>
            <a:r>
              <a:rPr lang="cs-CZ" dirty="0" smtClean="0"/>
              <a:t> puberta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Ontogenetický vývoj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Puberta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puberty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prepuberta, puberta, postpuberta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Puberta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ospívání, zrání, maturace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ýznamné období velkých růstových, morfologických, fyziologických a psychických změn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louhé vývojové období, které probíhá v rozmezí deseti až osmnácti let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7360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puberta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h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lavní podstatou puberty 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dozrávání pohlavních orgánů a postupné 	 zahájení jejich činnosti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 ( tvorba pohlavních buněk a pohlavních 	 	  hormonů )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3412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puberta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aktivní činnost vykazují 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914400" lvl="2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endokrinní žlázy</a:t>
            </a:r>
          </a:p>
          <a:p>
            <a:pPr marL="457200" lvl="1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 vaječníky, varlata, hypofýza, štítná žláza, 	 	  nadledvinky )</a:t>
            </a:r>
          </a:p>
          <a:p>
            <a:pPr marL="457200" lvl="1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exokrinní žlázy</a:t>
            </a:r>
          </a:p>
          <a:p>
            <a:pPr marL="457200" lvl="1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 potní a mazové-trudovitost 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725144"/>
            <a:ext cx="1676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7261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puberta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 vyvolána vyměšováním gonadotropních hormonů hypofýzy → uvedou do činnosti pohlavní žlázy 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aječníky → estrogen a progesteron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varlata	 → testosteron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podněty pro zvýšené uvolňování těchto hormonů vycházejí z hypotalamu z mezimozku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5171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puberta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nástupu puberty jsou velké individuální rozdíly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3222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puberty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PREPUBERTA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začíná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dívek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kolem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desátého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roku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chlapců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kolem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dvanáctého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roku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ívky za jeden rok cca   7 – 11 cm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c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hlapci za jeden rok cca 7 – 12 cm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196752"/>
            <a:ext cx="2667000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124744"/>
            <a:ext cx="2126357" cy="2561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0474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puberty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PREPUBERTA</a:t>
            </a:r>
          </a:p>
          <a:p>
            <a:pPr>
              <a:buFont typeface="Wingdings" pitchFamily="2" charset="2"/>
              <a:buChar char="q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začátku se výrazně prodlužují dolní končetiny, teprve po nich následuje prodloužení trupu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bdobí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„ druhé vytáhlosti “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ačíná vývoj pohlavních orgánů a druhotných pohlavních znaků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340768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9776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puberty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PUBERTA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okračuje vývoj pohlavních orgánů a sekundárních pohlavních znaků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 konci období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dívek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se dostaví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menstruace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(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menarché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)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chlapců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první výron semene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 poluce 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246806"/>
            <a:ext cx="2866057" cy="1793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285531"/>
            <a:ext cx="2114550" cy="216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9130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puberta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PUBERTA</a:t>
            </a:r>
          </a:p>
          <a:p>
            <a:pPr>
              <a:buFont typeface="Wingdings" pitchFamily="2" charset="2"/>
              <a:buChar char="q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err="1">
                <a:latin typeface="Arial" pitchFamily="34" charset="0"/>
                <a:cs typeface="Arial" pitchFamily="34" charset="0"/>
              </a:rPr>
              <a:t>m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enarché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a poluce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znamenají dosažení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fyziologické pohlavní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ospělosti –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neznamenají plnou reprodukční schopnost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skutečné pohlavní zralosti je dosaženo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dívek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asi 2 roky od první menstruace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chlapců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 ejakulátu nebývají zralé spermie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184509"/>
            <a:ext cx="2438400" cy="177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5580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puberty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PUBERTA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růměrný věk dívek při nástupu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menarché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je kolem 13-ti let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růměrná věk chlapců při prvním výronu semene je kolem 15-tého roku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obou pohlaví poté následuje zpomalení růstu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0975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puberty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POSTPUBERTA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dívek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nastupuje ke konci staršího školního věku na dokončuje se v 	adolescenci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chlapců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spadá až do adolescence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499572"/>
            <a:ext cx="2160240" cy="2268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349084"/>
            <a:ext cx="1895475" cy="24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1414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 PUBERTY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POSTPUBERTA</a:t>
            </a:r>
          </a:p>
          <a:p>
            <a:pPr>
              <a:buFont typeface="Wingdings" pitchFamily="2" charset="2"/>
              <a:buChar char="q"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okončuje se růst a vývoj pohlavních orgánů a sekundárních pohlavních znaků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 dosaženo plné reprodukční schopnosti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nižuje se hladina hormonů v krvi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zavírají se růstové štěrbiny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dívky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	 mezi  16. – 17. rokem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chlapci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mezi 18. – 19. rokem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077072"/>
            <a:ext cx="25241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971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29999" y="1628800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</a:t>
            </a:r>
            <a:r>
              <a:rPr lang="cs-CZ" sz="900" dirty="0" err="1">
                <a:hlinkClick r:id="rId2"/>
              </a:rPr>
              <a:t>search?num</a:t>
            </a:r>
            <a:r>
              <a:rPr lang="cs-CZ" sz="900" dirty="0">
                <a:hlinkClick r:id="rId2"/>
              </a:rPr>
              <a:t>=10&amp;hl=</a:t>
            </a:r>
            <a:r>
              <a:rPr lang="cs-CZ" sz="900" dirty="0" err="1">
                <a:hlinkClick r:id="rId2"/>
              </a:rPr>
              <a:t>cs&amp;site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imghp&amp;tbm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isch&amp;source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hp&amp;biw</a:t>
            </a:r>
            <a:r>
              <a:rPr lang="cs-CZ" sz="900" dirty="0">
                <a:hlinkClick r:id="rId2"/>
              </a:rPr>
              <a:t>=1280&amp;bih=641&amp;q=</a:t>
            </a:r>
            <a:r>
              <a:rPr lang="cs-CZ" sz="900" dirty="0" err="1">
                <a:hlinkClick r:id="rId2"/>
              </a:rPr>
              <a:t>prepuberta&amp;oq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prepuberta&amp;gs_l</a:t>
            </a:r>
            <a:r>
              <a:rPr lang="cs-CZ" sz="900" dirty="0">
                <a:hlinkClick r:id="rId2"/>
              </a:rPr>
              <a:t>=img.12...1258.5112.0.6965.10.7.0.3.3.0.117.650.5j2.7.0...0.0...</a:t>
            </a:r>
            <a:r>
              <a:rPr lang="cs-CZ" sz="900" dirty="0" smtClean="0">
                <a:hlinkClick r:id="rId2"/>
              </a:rPr>
              <a:t>1ac.1.GpEuBDu-X3U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imgres?q=prepuberta&amp;num=10&amp;hl=cs&amp;tbo=d&amp;biw=1280&amp;bih=641&amp;tbm=isch&amp;tbnid=MUU7Q3G19OeOVM:&amp;imgrefurl=http://www.brejle.net/jazzikuv-letni-obcasnik/jazzikuv-letni-obcasnik-z-malych-deti-pravda-leti/attachment/prepuberta/&amp;docid=tScm2Y_4RoFbhM&amp;imgurl=http://</a:t>
            </a:r>
            <a:r>
              <a:rPr lang="cs-CZ" sz="900" dirty="0" smtClean="0"/>
              <a:t>www.brejle.net/wp-content/uploads/prepuberta.jpg&amp;w=239&amp;h=211&amp;ei=sl_UUIDfLojT0QWSp4HIBg&amp;zoom=1&amp;iact=hc&amp;vpx=2&amp;vpy=136&amp;dur=56&amp;hovh=168&amp;hovw=191&amp;tx=93&amp;ty=106&amp;sig=112821692661533339204&amp;page=1&amp;tbnh=135&amp;tbnw=153&amp;start=0&amp;ndsp=24&amp;ved=1t:429,r:0,s:0,i:88</a:t>
            </a:r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http://www.google.cz/</a:t>
            </a:r>
            <a:r>
              <a:rPr lang="cs-CZ" sz="900" dirty="0" err="1">
                <a:hlinkClick r:id="rId3"/>
              </a:rPr>
              <a:t>search?num</a:t>
            </a:r>
            <a:r>
              <a:rPr lang="cs-CZ" sz="900" dirty="0">
                <a:hlinkClick r:id="rId3"/>
              </a:rPr>
              <a:t>=10&amp;hl=</a:t>
            </a:r>
            <a:r>
              <a:rPr lang="cs-CZ" sz="900" dirty="0" err="1">
                <a:hlinkClick r:id="rId3"/>
              </a:rPr>
              <a:t>cs&amp;site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imghp&amp;tbm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isch&amp;source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hp&amp;biw</a:t>
            </a:r>
            <a:r>
              <a:rPr lang="cs-CZ" sz="900" dirty="0">
                <a:hlinkClick r:id="rId3"/>
              </a:rPr>
              <a:t>=1280&amp;bih=641&amp;q=</a:t>
            </a:r>
            <a:r>
              <a:rPr lang="cs-CZ" sz="900" dirty="0" err="1">
                <a:hlinkClick r:id="rId3"/>
              </a:rPr>
              <a:t>prepuberta&amp;oq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prepuberta&amp;gs_l</a:t>
            </a:r>
            <a:r>
              <a:rPr lang="cs-CZ" sz="900" dirty="0">
                <a:hlinkClick r:id="rId3"/>
              </a:rPr>
              <a:t>=img.12...9475.12475.0.14191.10.7.0.3.3.0.94.539.7.7.0...0.0...</a:t>
            </a:r>
            <a:r>
              <a:rPr lang="cs-CZ" sz="900" dirty="0" smtClean="0">
                <a:hlinkClick r:id="rId3"/>
              </a:rPr>
              <a:t>1ac.1.IWw4ELqtjxo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http://www.google.cz/</a:t>
            </a:r>
            <a:r>
              <a:rPr lang="cs-CZ" sz="900" dirty="0" err="1">
                <a:hlinkClick r:id="rId3"/>
              </a:rPr>
              <a:t>search?num</a:t>
            </a:r>
            <a:r>
              <a:rPr lang="cs-CZ" sz="900" dirty="0">
                <a:hlinkClick r:id="rId3"/>
              </a:rPr>
              <a:t>=10&amp;hl=</a:t>
            </a:r>
            <a:r>
              <a:rPr lang="cs-CZ" sz="900" dirty="0" err="1">
                <a:hlinkClick r:id="rId3"/>
              </a:rPr>
              <a:t>cs&amp;site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imghp&amp;tbm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isch&amp;source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hp&amp;biw</a:t>
            </a:r>
            <a:r>
              <a:rPr lang="cs-CZ" sz="900" dirty="0">
                <a:hlinkClick r:id="rId3"/>
              </a:rPr>
              <a:t>=1280&amp;bih=641&amp;q=</a:t>
            </a:r>
            <a:r>
              <a:rPr lang="cs-CZ" sz="900" dirty="0" err="1">
                <a:hlinkClick r:id="rId3"/>
              </a:rPr>
              <a:t>prepuberta&amp;oq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prepuberta&amp;gs_l</a:t>
            </a:r>
            <a:r>
              <a:rPr lang="cs-CZ" sz="900" dirty="0">
                <a:hlinkClick r:id="rId3"/>
              </a:rPr>
              <a:t>=img.12...9475.12475.0.14191.10.7.0.3.3.0.94.539.7.7.0...0.0...</a:t>
            </a:r>
            <a:r>
              <a:rPr lang="cs-CZ" sz="900" dirty="0" smtClean="0">
                <a:hlinkClick r:id="rId3"/>
              </a:rPr>
              <a:t>1ac.1.IWw4ELqtjxo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http://www.google.cz/search?hl=cs&amp;gs_rn=1&amp;gs_ri=hp&amp;cp=4&amp;gs_id=e&amp;xhr=t&amp;q=puberta&amp;rlz=1R2AURU_csCZ501&amp;bav=on.2,or.r_gc.r_pw.r_qf.&amp;</a:t>
            </a:r>
            <a:r>
              <a:rPr lang="cs-CZ" sz="900" dirty="0" smtClean="0"/>
              <a:t>bvm=bv.1355534169,d.d2k&amp;bpcl=40096503&amp;biw=1280&amp;bih=641&amp;wrapid=tljp135609535376006&amp;um=1&amp;ie=UTF-8&amp;tbm=isch&amp;source=og&amp;sa=N&amp;tab=wi&amp;ei=NGHUUO2CFo3BtAbeo4C4CQ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http://www.google.cz/search?hl=cs&amp;gs_rn=1&amp;gs_ri=hp&amp;cp=4&amp;gs_id=e&amp;xhr=t&amp;q=puberta&amp;rlz=1R2AURU_csCZ501&amp;bav=on.2,or.r_gc.r_pw.r_qf.&amp;</a:t>
            </a:r>
            <a:r>
              <a:rPr lang="cs-CZ" sz="900" dirty="0" smtClean="0"/>
              <a:t>bvm=bv.1355534169,d.d2k&amp;bpcl=40096503&amp;biw=1280&amp;bih=641&amp;wrapid=tljp135609535376006&amp;um=1&amp;ie=UTF-8&amp;tbm=isch&amp;source=og&amp;sa=N&amp;tab=wi&amp;ei=NGHUUO2CFo3BtAbeo4C4CQ</a:t>
            </a:r>
          </a:p>
          <a:p>
            <a:pPr marL="0" indent="0">
              <a:buNone/>
            </a:pPr>
            <a:r>
              <a:rPr lang="cs-CZ" sz="900" dirty="0"/>
              <a:t>http://www.google.cz/imgres?q=puberta&amp;um=1&amp;hl=cs&amp;sa=N&amp;tbo=d&amp;rlz=1R2AURU_csCZ501&amp;biw=1280&amp;bih=641&amp;tbm=isch&amp;tbnid=_uE8Dic73NQ4AM:&amp;imgrefurl=http://www.prokrasnetelo.cz/clanky/svet-teenagera/&amp;docid=NF8-AHAnc0UIPM&amp;imgurl=http://</a:t>
            </a:r>
            <a:r>
              <a:rPr lang="cs-CZ" sz="900" dirty="0" smtClean="0"/>
              <a:t>www.prokrasnetelo.cz/data/userfiles/image/vztahy/puberta_matka-syn.jpg&amp;w=375&amp;h=250&amp;ei=QGHUUPWRB6Gr0AXMoIHYDw&amp;zoom=1&amp;iact=hc&amp;vpx=190&amp;vpy=344&amp;dur=12086&amp;hovh=183&amp;hovw=275&amp;tx=153&amp;ty=152&amp;sig=112821692661533339204&amp;page=3&amp;tbnh=147&amp;tbnw=206&amp;start=46&amp;ndsp=27&amp;ved=1t:429,r:54,s:0,i:256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http://www.google.cz/search?hl=cs&amp;gs_rn=1&amp;gs_ri=hp&amp;cp=4&amp;gs_id=e&amp;xhr=t&amp;q=puberta&amp;rlz=1R2AURU_csCZ501&amp;bav=on.2,or.r_gc.r_pw.r_qf.&amp;</a:t>
            </a:r>
            <a:r>
              <a:rPr lang="cs-CZ" sz="900" dirty="0" smtClean="0"/>
              <a:t>bvm=bv.1355534169,d.d2k&amp;bpcl=40096503&amp;biw=1280&amp;bih=641&amp;wrapid=tljp135609535376006&amp;um=1&amp;ie=UTF-8&amp;tbm=isch&amp;source=og&amp;sa=N&amp;tab=wi&amp;ei=NGHUUO2CFo3BtAbeo4C4CQ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http://www.google.cz/search?hl=cs&amp;gs_rn=1&amp;gs_ri=hp&amp;cp=4&amp;gs_id=e&amp;xhr=t&amp;q=puberta&amp;rlz=1R2AURU_csCZ501&amp;bav=on.2,or.r_gc.r_pw.r_qf.&amp;</a:t>
            </a:r>
            <a:r>
              <a:rPr lang="cs-CZ" sz="900" dirty="0" smtClean="0"/>
              <a:t>bvm=bv.1355534169,d.d2k&amp;bpcl=40096503&amp;biw=1280&amp;bih=641&amp;wrapid=tljp135609535376006&amp;um=1&amp;ie=UTF-8&amp;tbm=isch&amp;source=og&amp;sa=N&amp;tab=wi&amp;ei=NGHUUO2CFo3BtAbeo4C4CQ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http://www.google.cz/search?hl=cs&amp;gs_rn=1&amp;gs_ri=hp&amp;cp=11&amp;gs_id=a&amp;xhr=t&amp;q=postpuberta&amp;qscrl=1&amp;rlz=1T4AURU_csCZ501CZ504&amp;bav=on.2,or.r_gc.r_pw.r_qf.&amp;</a:t>
            </a:r>
            <a:r>
              <a:rPr lang="cs-CZ" sz="900" dirty="0" smtClean="0"/>
              <a:t>bvm=bv.1355534169,d.d2k&amp;bpcl=40096503&amp;biw=1280&amp;bih=641&amp;ion=1&amp;wrapid=tljp1356095919253018&amp;um=1&amp;ie=UTF-8&amp;tbm=isch&amp;source=og&amp;sa=N&amp;tab=wi&amp;ei=aGPUUOqpNMXMtQbN_oBQ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http://www.google.cz/search?hl=cs&amp;gs_rn=1&amp;gs_ri=hp&amp;cp=11&amp;gs_id=a&amp;xhr=t&amp;q=postpuberta&amp;qscrl=1&amp;rlz=1T4AURU_csCZ501CZ504&amp;bav=on.2,or.r_gc.r_pw.r_qf.&amp;</a:t>
            </a:r>
            <a:r>
              <a:rPr lang="cs-CZ" sz="900" dirty="0" smtClean="0"/>
              <a:t>bvm=bv.1355534169,d.d2k&amp;bpcl=40096503&amp;biw=1280&amp;bih=641&amp;ion=1&amp;wrapid=tljp1356095919253018&amp;um=1&amp;ie=UTF-8&amp;tbm=isch&amp;source=og&amp;sa=N&amp;tab=wi&amp;ei=aGPUUOqpNMXMtQbN_oBQ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4&amp;gs_id=e&amp;xhr=t&amp;q=puberta&amp;rlz=1R2AURU_csCZ501&amp;bav=on.2,or.r_gc.r_pw.r_qf.&amp;bvm=bv.1355534169,d.d2k&amp;bpcl=40096503&amp;biw=1280&amp;bih=641&amp;wrapid=tljp135609618455306&amp;um=1&amp;ie=UTF-8&amp;tbm=isch&amp;source=og&amp;sa=N&amp;tab=wi&amp;ei=cmTUULb_IcfxsgbLwYHICQ</a:t>
            </a:r>
          </a:p>
        </p:txBody>
      </p:sp>
    </p:spTree>
    <p:extLst>
      <p:ext uri="{BB962C8B-B14F-4D97-AF65-F5344CB8AC3E}">
        <p14:creationId xmlns:p14="http://schemas.microsoft.com/office/powerpoint/2010/main" val="317999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1169</TotalTime>
  <Words>354</Words>
  <Application>Microsoft Office PowerPoint</Application>
  <PresentationFormat>Předvádění na obrazovce (4:3)</PresentationFormat>
  <Paragraphs>117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 puberta</vt:lpstr>
      <vt:lpstr>Puberta </vt:lpstr>
      <vt:lpstr>Puberta</vt:lpstr>
      <vt:lpstr>puberta</vt:lpstr>
      <vt:lpstr>puberta</vt:lpstr>
      <vt:lpstr>puberta</vt:lpstr>
      <vt:lpstr>puberta</vt:lpstr>
      <vt:lpstr>Fáze puberty</vt:lpstr>
      <vt:lpstr>Fáze puberty</vt:lpstr>
      <vt:lpstr>Fáze puberty</vt:lpstr>
      <vt:lpstr>Fáze puberta</vt:lpstr>
      <vt:lpstr>Fáze puberty</vt:lpstr>
      <vt:lpstr>Fáze puberty</vt:lpstr>
      <vt:lpstr>FÁZE  PUBERTY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154</cp:revision>
  <dcterms:created xsi:type="dcterms:W3CDTF">2012-10-08T12:35:50Z</dcterms:created>
  <dcterms:modified xsi:type="dcterms:W3CDTF">2012-12-21T13:26:36Z</dcterms:modified>
</cp:coreProperties>
</file>