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8" r:id="rId3"/>
    <p:sldId id="256" r:id="rId4"/>
    <p:sldId id="259" r:id="rId5"/>
    <p:sldId id="260" r:id="rId6"/>
    <p:sldId id="261" r:id="rId7"/>
    <p:sldId id="257" r:id="rId8"/>
    <p:sldId id="262" r:id="rId9"/>
    <p:sldId id="263" r:id="rId10"/>
    <p:sldId id="269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iser" initials="JaF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1F41A-B88F-41CC-965B-4F2E9C83E4B9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E0B62-19A7-4399-B4B3-5138F26FCC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EDD8F-1CAA-4529-A931-22108F0177B8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E2E37-45C4-4D0C-A2DC-D81643CB0AD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VY_32_INOVACE_394.UCE.34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Jak postupovat, potřebujeme-li úvěr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186766" cy="628654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cs-CZ" b="1" u="sng" dirty="0" smtClean="0"/>
              <a:t>Číslo projektu:</a:t>
            </a:r>
            <a:r>
              <a:rPr lang="cs-CZ" dirty="0" smtClean="0"/>
              <a:t> </a:t>
            </a:r>
            <a:r>
              <a:rPr lang="cs-CZ" dirty="0" err="1" smtClean="0"/>
              <a:t>CZ.1.07</a:t>
            </a:r>
            <a:r>
              <a:rPr lang="cs-CZ" dirty="0" smtClean="0"/>
              <a:t>/1.5.00/34.0744</a:t>
            </a:r>
          </a:p>
          <a:p>
            <a:pPr algn="just"/>
            <a:r>
              <a:rPr lang="cs-CZ" b="1" u="sng" dirty="0"/>
              <a:t>Šablona</a:t>
            </a:r>
            <a:r>
              <a:rPr lang="cs-CZ" dirty="0"/>
              <a:t>: </a:t>
            </a:r>
            <a:r>
              <a:rPr lang="cs-CZ" dirty="0" err="1" smtClean="0"/>
              <a:t>VY_32_INOVACE</a:t>
            </a:r>
            <a:endParaRPr lang="cs-CZ" dirty="0" smtClean="0"/>
          </a:p>
          <a:p>
            <a:pPr algn="just"/>
            <a:r>
              <a:rPr lang="cs-CZ" b="1" u="sng" dirty="0" smtClean="0"/>
              <a:t>Číslo </a:t>
            </a:r>
            <a:r>
              <a:rPr lang="cs-CZ" b="1" u="sng" dirty="0"/>
              <a:t>DUMU</a:t>
            </a:r>
            <a:r>
              <a:rPr lang="cs-CZ"/>
              <a:t>: </a:t>
            </a:r>
            <a:r>
              <a:rPr lang="cs-CZ" smtClean="0"/>
              <a:t>394.</a:t>
            </a:r>
            <a:r>
              <a:rPr lang="cs-CZ" dirty="0"/>
              <a:t> </a:t>
            </a:r>
            <a:r>
              <a:rPr lang="cs-CZ" dirty="0" smtClean="0"/>
              <a:t>UCE.34</a:t>
            </a:r>
            <a:endParaRPr lang="cs-CZ" dirty="0"/>
          </a:p>
          <a:p>
            <a:pPr algn="just"/>
            <a:r>
              <a:rPr lang="cs-CZ" b="1" u="sng" dirty="0" smtClean="0"/>
              <a:t>Název materiálu</a:t>
            </a:r>
            <a:r>
              <a:rPr lang="cs-CZ" dirty="0" smtClean="0"/>
              <a:t>: Jak postupovat, potřebujeme-li úvěr</a:t>
            </a:r>
          </a:p>
          <a:p>
            <a:pPr algn="just"/>
            <a:r>
              <a:rPr lang="cs-CZ" b="1" u="sng" dirty="0" smtClean="0"/>
              <a:t>Autor</a:t>
            </a:r>
            <a:r>
              <a:rPr lang="cs-CZ" dirty="0" smtClean="0"/>
              <a:t>: Ing. Jana Vítová</a:t>
            </a:r>
          </a:p>
          <a:p>
            <a:pPr algn="just"/>
            <a:r>
              <a:rPr lang="cs-CZ" b="1" u="sng" dirty="0" smtClean="0"/>
              <a:t>Předmět</a:t>
            </a:r>
            <a:r>
              <a:rPr lang="cs-CZ" dirty="0"/>
              <a:t>: </a:t>
            </a:r>
            <a:r>
              <a:rPr lang="cs-CZ" dirty="0" smtClean="0"/>
              <a:t>Ekonomika</a:t>
            </a:r>
            <a:endParaRPr lang="cs-CZ" dirty="0"/>
          </a:p>
          <a:p>
            <a:pPr algn="just"/>
            <a:r>
              <a:rPr lang="cs-CZ" b="1" u="sng" dirty="0" smtClean="0"/>
              <a:t>Formát</a:t>
            </a:r>
            <a:r>
              <a:rPr lang="cs-CZ" dirty="0" smtClean="0"/>
              <a:t>: Prezentace Microsoft </a:t>
            </a:r>
            <a:r>
              <a:rPr lang="cs-CZ" dirty="0" err="1" smtClean="0"/>
              <a:t>Powerpoint</a:t>
            </a:r>
            <a:r>
              <a:rPr lang="cs-CZ" dirty="0" smtClean="0"/>
              <a:t> </a:t>
            </a:r>
          </a:p>
          <a:p>
            <a:pPr algn="just"/>
            <a:r>
              <a:rPr lang="cs-CZ" b="1" u="sng" dirty="0" smtClean="0"/>
              <a:t>Velikost</a:t>
            </a:r>
            <a:r>
              <a:rPr lang="cs-CZ" dirty="0" smtClean="0"/>
              <a:t>: 389 kB</a:t>
            </a:r>
          </a:p>
          <a:p>
            <a:pPr algn="just"/>
            <a:r>
              <a:rPr lang="cs-CZ" b="1" u="sng" dirty="0" smtClean="0"/>
              <a:t>Stupeň a typ vzdělávání</a:t>
            </a:r>
            <a:r>
              <a:rPr lang="cs-CZ" dirty="0" smtClean="0"/>
              <a:t>: SŠ – odborné vzdělávání</a:t>
            </a:r>
          </a:p>
          <a:p>
            <a:pPr algn="just"/>
            <a:r>
              <a:rPr lang="cs-CZ" b="1" u="sng" dirty="0" smtClean="0"/>
              <a:t>Licence k obrazovému materiálu</a:t>
            </a:r>
            <a:r>
              <a:rPr lang="cs-CZ" dirty="0" smtClean="0"/>
              <a:t>:  CC BY-SA</a:t>
            </a:r>
          </a:p>
          <a:p>
            <a:pPr algn="just"/>
            <a:r>
              <a:rPr lang="cs-CZ" b="1" u="sng" dirty="0" smtClean="0"/>
              <a:t>Datum vytvoření</a:t>
            </a:r>
            <a:r>
              <a:rPr lang="cs-CZ" dirty="0" smtClean="0"/>
              <a:t> : 11. 11. 2012</a:t>
            </a:r>
          </a:p>
          <a:p>
            <a:pPr algn="just"/>
            <a:r>
              <a:rPr lang="cs-CZ" b="1" u="sng" dirty="0" smtClean="0"/>
              <a:t>Klíčová slova</a:t>
            </a:r>
            <a:r>
              <a:rPr lang="cs-CZ" dirty="0" smtClean="0"/>
              <a:t>: úvěr, úvěrová smlouva, úrok</a:t>
            </a:r>
          </a:p>
          <a:p>
            <a:pPr algn="just"/>
            <a:r>
              <a:rPr lang="cs-CZ" b="1" u="sng" dirty="0" smtClean="0"/>
              <a:t>Anotace</a:t>
            </a:r>
            <a:r>
              <a:rPr lang="cs-CZ" dirty="0" smtClean="0"/>
              <a:t>: Výstup slouží k poznání postupu při žádosti o úvěr. Seznámí se s jednotlivými kroky a jejich specifiky. Postup je obecně platný jak pro občany, tak pro podnikatele. Postup zachycuje požadavky jak ze strany poskytovatele, tak žadatele.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Postup: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Porovnání nabídek úvěru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Podání žádosti o úvěr</a:t>
            </a:r>
          </a:p>
          <a:p>
            <a:pPr marL="1074738" indent="-514350">
              <a:buFont typeface="+mj-lt"/>
              <a:buAutoNum type="alphaLcParenR"/>
            </a:pPr>
            <a:r>
              <a:rPr lang="cs-CZ" dirty="0" smtClean="0"/>
              <a:t>Úvodní schůzka</a:t>
            </a:r>
          </a:p>
          <a:p>
            <a:pPr marL="1074738" indent="-514350">
              <a:buFont typeface="+mj-lt"/>
              <a:buAutoNum type="alphaLcParenR"/>
            </a:pPr>
            <a:r>
              <a:rPr lang="cs-CZ" dirty="0" smtClean="0"/>
              <a:t>Žádost o úvěr</a:t>
            </a:r>
          </a:p>
          <a:p>
            <a:pPr marL="1074738" indent="-514350">
              <a:buFont typeface="+mj-lt"/>
              <a:buAutoNum type="alphaLcParenR"/>
            </a:pPr>
            <a:r>
              <a:rPr lang="cs-CZ" dirty="0" smtClean="0"/>
              <a:t>Analýza žádosti o úvěr</a:t>
            </a:r>
          </a:p>
          <a:p>
            <a:pPr marL="1074738" indent="-514350">
              <a:buFont typeface="+mj-lt"/>
              <a:buAutoNum type="alphaLcParenR"/>
            </a:pPr>
            <a:r>
              <a:rPr lang="cs-CZ" dirty="0" smtClean="0"/>
              <a:t>Poskytnutí úvěru, úvěrová smlouva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1. Porovnání nabídek úvěrů</a:t>
            </a:r>
          </a:p>
          <a:p>
            <a:r>
              <a:rPr lang="cs-CZ" dirty="0" smtClean="0"/>
              <a:t>výše úrokové sazby a poplatků 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(nejlepší srovnání podle RPSN)</a:t>
            </a:r>
          </a:p>
          <a:p>
            <a:r>
              <a:rPr lang="cs-CZ" dirty="0" smtClean="0"/>
              <a:t>výše úvěru, který můžeme získat</a:t>
            </a:r>
          </a:p>
          <a:p>
            <a:r>
              <a:rPr lang="cs-CZ" dirty="0" smtClean="0"/>
              <a:t>na co lze úvěr použít</a:t>
            </a:r>
          </a:p>
          <a:p>
            <a:r>
              <a:rPr lang="cs-CZ" dirty="0" smtClean="0"/>
              <a:t>jaké zajištění úvěru bude banka požadovat</a:t>
            </a:r>
          </a:p>
          <a:p>
            <a:r>
              <a:rPr lang="cs-CZ" dirty="0" smtClean="0"/>
              <a:t>na jakou dobu můžeme úvěr získat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RPSN </a:t>
            </a:r>
            <a:r>
              <a:rPr lang="cs-CZ" dirty="0" smtClean="0"/>
              <a:t>= roční procentní sazba nákladů</a:t>
            </a:r>
          </a:p>
          <a:p>
            <a:r>
              <a:rPr lang="cs-CZ" dirty="0" smtClean="0"/>
              <a:t>udává procentní podíl z dlužné částky, který musí spotřebitel zaplatit za období jednoho roku</a:t>
            </a:r>
          </a:p>
          <a:p>
            <a:r>
              <a:rPr lang="cs-CZ" dirty="0" smtClean="0"/>
              <a:t>zahrnuje všechny platby spojené s úvěrem, např. poplatky za uzavření smlouvy, za správu úvěru, za vedení účtu, za převod peněz,...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2. Podání žádosti o úvěr</a:t>
            </a: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smtClean="0"/>
              <a:t>Úvodní schůzka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obě strany zjišťují podmínky pro poskytnutí, výši úvěru a vymezují se požadované podklady.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Banka ověřuje, zda jde o spolehlivého klienta (data lze získat z úvěrových registrů)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7515225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2. Podání žádosti o úvěr</a:t>
            </a:r>
            <a:endParaRPr lang="cs-CZ" dirty="0" smtClean="0"/>
          </a:p>
          <a:p>
            <a:pPr marL="514350" indent="-514350">
              <a:buFont typeface="+mj-lt"/>
              <a:buAutoNum type="alphaLcParenR" startAt="2"/>
            </a:pPr>
            <a:r>
              <a:rPr lang="cs-CZ" dirty="0" smtClean="0"/>
              <a:t>Žádost o úvěr 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K žádosti se přikládá dokumentace, která obsahuje:</a:t>
            </a:r>
          </a:p>
          <a:p>
            <a:pPr marL="809625" indent="-263525"/>
            <a:r>
              <a:rPr lang="cs-CZ" dirty="0" smtClean="0"/>
              <a:t>Zajištění úvěru pro nesplácení</a:t>
            </a:r>
          </a:p>
          <a:p>
            <a:pPr marL="809625" indent="-263525"/>
            <a:r>
              <a:rPr lang="cs-CZ" dirty="0" smtClean="0"/>
              <a:t>Finanční situaci žadatele</a:t>
            </a:r>
          </a:p>
          <a:p>
            <a:pPr marL="809625" indent="-263525"/>
            <a:r>
              <a:rPr lang="cs-CZ" dirty="0" smtClean="0"/>
              <a:t>Účel úvěru</a:t>
            </a:r>
            <a:r>
              <a:rPr lang="cs-CZ" dirty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/>
          </a:bodyPr>
          <a:lstStyle/>
          <a:p>
            <a:pPr marL="263525" indent="-263525"/>
            <a:r>
              <a:rPr lang="cs-CZ" sz="2800" dirty="0" smtClean="0"/>
              <a:t>Zajištění úvěru pro nesplácení</a:t>
            </a:r>
          </a:p>
          <a:p>
            <a:pPr marL="263525" indent="-263525">
              <a:buNone/>
            </a:pPr>
            <a:r>
              <a:rPr lang="cs-CZ" sz="2400" dirty="0" smtClean="0"/>
              <a:t>Nejčastěji se používá:</a:t>
            </a:r>
          </a:p>
          <a:p>
            <a:pPr marL="263525" indent="-263525">
              <a:buNone/>
            </a:pPr>
            <a:r>
              <a:rPr lang="cs-CZ" sz="2400" b="1" dirty="0" smtClean="0"/>
              <a:t>zástava majetku</a:t>
            </a:r>
          </a:p>
          <a:p>
            <a:pPr marL="263525" indent="1588">
              <a:buNone/>
            </a:pPr>
            <a:r>
              <a:rPr lang="cs-CZ" sz="2400" dirty="0" smtClean="0"/>
              <a:t>pokud úvěr nebude splácen, banka zastavený majetek prodá a z výtěžku uhradí dlužné splátky. Do zástavy je možné dát movitý nebo nemovitý majetek.</a:t>
            </a:r>
          </a:p>
          <a:p>
            <a:pPr marL="263525" indent="-263525">
              <a:buNone/>
            </a:pPr>
            <a:r>
              <a:rPr lang="cs-CZ" sz="2400" b="1" dirty="0" smtClean="0"/>
              <a:t>záruka</a:t>
            </a:r>
          </a:p>
          <a:p>
            <a:pPr marL="263525" indent="1588">
              <a:buNone/>
            </a:pPr>
            <a:r>
              <a:rPr lang="cs-CZ" sz="2400" dirty="0" smtClean="0"/>
              <a:t>poskytovatel záruky se zavazuje splácet úvěr v případě neschopnosti dlužníka. Poskytovatelem může být ručitel, banka, stát.</a:t>
            </a:r>
          </a:p>
          <a:p>
            <a:pPr marL="263525" indent="-263525">
              <a:buNone/>
            </a:pPr>
            <a:r>
              <a:rPr lang="cs-CZ" sz="2400" b="1" dirty="0" smtClean="0"/>
              <a:t>pojištění</a:t>
            </a:r>
          </a:p>
          <a:p>
            <a:pPr marL="263525" indent="1588">
              <a:buNone/>
            </a:pPr>
            <a:r>
              <a:rPr lang="cs-CZ" sz="2400" dirty="0" smtClean="0"/>
              <a:t>časté u úvěrů pro občany. Chrání pro případ, že občan nebude schopen splácet úvěr např. v důsledku nemoci.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9523" y="1052513"/>
            <a:ext cx="5144954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28592"/>
          </a:xfrm>
        </p:spPr>
        <p:txBody>
          <a:bodyPr>
            <a:normAutofit/>
          </a:bodyPr>
          <a:lstStyle/>
          <a:p>
            <a:pPr marL="352425" indent="-263525"/>
            <a:r>
              <a:rPr lang="cs-CZ" sz="2800" dirty="0" smtClean="0"/>
              <a:t>Finanční situace žadatele</a:t>
            </a:r>
          </a:p>
          <a:p>
            <a:pPr marL="352425" indent="-263525">
              <a:buNone/>
            </a:pPr>
            <a:r>
              <a:rPr lang="cs-CZ" sz="2400" u="sng" dirty="0" smtClean="0"/>
              <a:t>Podniky</a:t>
            </a:r>
          </a:p>
          <a:p>
            <a:pPr marL="352425" indent="1588">
              <a:buNone/>
            </a:pPr>
            <a:r>
              <a:rPr lang="cs-CZ" sz="2400" dirty="0" smtClean="0"/>
              <a:t>předkládají účetní výkazy</a:t>
            </a:r>
          </a:p>
          <a:p>
            <a:pPr marL="352425" indent="1588">
              <a:buNone/>
            </a:pPr>
            <a:r>
              <a:rPr lang="cs-CZ" sz="2400" dirty="0" smtClean="0"/>
              <a:t>(rozvahu</a:t>
            </a:r>
            <a:r>
              <a:rPr lang="cs-CZ" sz="2400" dirty="0"/>
              <a:t>, </a:t>
            </a:r>
            <a:r>
              <a:rPr lang="cs-CZ" sz="2400" dirty="0" smtClean="0"/>
              <a:t>výkaz </a:t>
            </a:r>
            <a:r>
              <a:rPr lang="cs-CZ" sz="2400" dirty="0"/>
              <a:t>zisku a ztrát, příp. </a:t>
            </a:r>
            <a:r>
              <a:rPr lang="cs-CZ" sz="2400" dirty="0" smtClean="0"/>
              <a:t>cash </a:t>
            </a:r>
            <a:r>
              <a:rPr lang="cs-CZ" sz="2400" dirty="0" err="1"/>
              <a:t>flow</a:t>
            </a:r>
            <a:r>
              <a:rPr lang="cs-CZ" sz="2400" dirty="0"/>
              <a:t>; vedou-li daňovou evidenci, pak </a:t>
            </a:r>
            <a:r>
              <a:rPr lang="cs-CZ" sz="2400" dirty="0" smtClean="0"/>
              <a:t>daňové přiznání)</a:t>
            </a:r>
          </a:p>
          <a:p>
            <a:pPr marL="352425" indent="-263525">
              <a:buNone/>
            </a:pPr>
            <a:r>
              <a:rPr lang="cs-CZ" sz="2400" u="sng" dirty="0"/>
              <a:t>Občan</a:t>
            </a:r>
            <a:r>
              <a:rPr lang="cs-CZ" sz="2400" dirty="0"/>
              <a:t> </a:t>
            </a:r>
            <a:endParaRPr lang="cs-CZ" sz="2400" dirty="0" smtClean="0"/>
          </a:p>
          <a:p>
            <a:pPr marL="352425" indent="1588">
              <a:buNone/>
            </a:pPr>
            <a:r>
              <a:rPr lang="cs-CZ" sz="2400" dirty="0" smtClean="0"/>
              <a:t>předkládá potvrzení </a:t>
            </a:r>
            <a:r>
              <a:rPr lang="cs-CZ" sz="2400" dirty="0"/>
              <a:t>příjmů od </a:t>
            </a:r>
            <a:r>
              <a:rPr lang="cs-CZ" sz="2400" dirty="0" smtClean="0"/>
              <a:t>zaměstnavatele.</a:t>
            </a:r>
          </a:p>
          <a:p>
            <a:pPr marL="352425" indent="1588">
              <a:buNone/>
            </a:pPr>
            <a:r>
              <a:rPr lang="cs-CZ" sz="2400" dirty="0" smtClean="0"/>
              <a:t>Uvádí </a:t>
            </a:r>
            <a:r>
              <a:rPr lang="cs-CZ" sz="2400" dirty="0"/>
              <a:t>se, zda žadatel má již jiné úvěry či splácí leasing. </a:t>
            </a: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352425" indent="-263525"/>
            <a:r>
              <a:rPr lang="cs-CZ" sz="2800" dirty="0" smtClean="0"/>
              <a:t>Účel úvěru</a:t>
            </a:r>
          </a:p>
          <a:p>
            <a:pPr marL="352425" indent="-263525">
              <a:buNone/>
            </a:pPr>
            <a:r>
              <a:rPr lang="cs-CZ" sz="2400" dirty="0" smtClean="0"/>
              <a:t>předkládá se podnikatelský záměr, doklady o uvažované koupi</a:t>
            </a:r>
            <a:r>
              <a:rPr lang="cs-CZ" dirty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2. Podání žádosti o úvěr</a:t>
            </a:r>
            <a:endParaRPr lang="cs-CZ" dirty="0" smtClean="0"/>
          </a:p>
          <a:p>
            <a:pPr marL="514350" indent="-514350">
              <a:buFont typeface="+mj-lt"/>
              <a:buAutoNum type="alphaLcParenR" startAt="3"/>
            </a:pPr>
            <a:r>
              <a:rPr lang="cs-CZ" dirty="0" smtClean="0"/>
              <a:t>Analýza žádosti o úvěr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zkoumá se:</a:t>
            </a:r>
          </a:p>
          <a:p>
            <a:pPr marL="809625" indent="-249238"/>
            <a:r>
              <a:rPr lang="cs-CZ" dirty="0" smtClean="0"/>
              <a:t>reálnost záměru, </a:t>
            </a:r>
          </a:p>
          <a:p>
            <a:pPr marL="809625" indent="-249238"/>
            <a:r>
              <a:rPr lang="cs-CZ" dirty="0" smtClean="0"/>
              <a:t>schopnost klienta splatit úvěr</a:t>
            </a:r>
          </a:p>
          <a:p>
            <a:pPr marL="809625" indent="-249238"/>
            <a:r>
              <a:rPr lang="cs-CZ" dirty="0" smtClean="0"/>
              <a:t>ověřuje se zajištění úvěru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2. Podání žádosti o úvěr</a:t>
            </a:r>
          </a:p>
          <a:p>
            <a:pPr marL="514350" indent="-514350">
              <a:buFont typeface="+mj-lt"/>
              <a:buAutoNum type="alphaLcParenR" startAt="4"/>
            </a:pPr>
            <a:r>
              <a:rPr lang="cs-CZ" dirty="0" smtClean="0"/>
              <a:t>Poskytnutí úvěru, úvěrová smlouva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Jestliže se jedná o jednorázový nákup, poskytuje se částka najednou, jinak postupně.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Finanční trh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postupovat, potřebujeme-li úvěr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>
            <a:normAutofit fontScale="92500" lnSpcReduction="20000"/>
          </a:bodyPr>
          <a:lstStyle/>
          <a:p>
            <a:pPr marL="0" indent="15875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Použitá literatura:</a:t>
            </a:r>
          </a:p>
          <a:p>
            <a:pPr marL="0" indent="15875"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Klínský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P.,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Münch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O. Ekonomika 3 pro obchodní akademie a ostatní střední školy. 5. upravené vydání. Praha: EDUKO, 2012. 236 s. ISBN: 978-80-87204-61-0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centralniregistrdluzniku.cz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15875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doubleinformation.cz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/ke-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stazeni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15875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15875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Materiál je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určen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k bezplatnému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používání pro potřeby výuky a vzdělávání na všech typech škol a školských zařízení. Jakékoliv další využití podléhá autorskému zákonu.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367</Words>
  <Application>Microsoft Office PowerPoint</Application>
  <PresentationFormat>Předvádění na obrazovce (4:3)</PresentationFormat>
  <Paragraphs>93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Snímek 2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  <vt:lpstr>Finanční trh Jak postupovat, potřebujeme-li úvěr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 Vít</dc:creator>
  <cp:lastModifiedBy>zvitovaj</cp:lastModifiedBy>
  <cp:revision>24</cp:revision>
  <dcterms:created xsi:type="dcterms:W3CDTF">2012-11-11T07:30:47Z</dcterms:created>
  <dcterms:modified xsi:type="dcterms:W3CDTF">2012-12-03T11:30:36Z</dcterms:modified>
</cp:coreProperties>
</file>