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8"/>
  </p:notesMasterIdLst>
  <p:handoutMasterIdLst>
    <p:handoutMasterId r:id="rId19"/>
  </p:handoutMasterIdLst>
  <p:sldIdLst>
    <p:sldId id="261" r:id="rId2"/>
    <p:sldId id="280" r:id="rId3"/>
    <p:sldId id="281" r:id="rId4"/>
    <p:sldId id="282" r:id="rId5"/>
    <p:sldId id="283" r:id="rId6"/>
    <p:sldId id="279" r:id="rId7"/>
    <p:sldId id="284" r:id="rId8"/>
    <p:sldId id="285" r:id="rId9"/>
    <p:sldId id="287" r:id="rId10"/>
    <p:sldId id="286" r:id="rId11"/>
    <p:sldId id="288" r:id="rId12"/>
    <p:sldId id="289" r:id="rId13"/>
    <p:sldId id="290" r:id="rId14"/>
    <p:sldId id="291" r:id="rId15"/>
    <p:sldId id="292" r:id="rId16"/>
    <p:sldId id="26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66"/>
    <a:srgbClr val="0066CC"/>
    <a:srgbClr val="66FF33"/>
    <a:srgbClr val="FF99FF"/>
    <a:srgbClr val="A9D3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71" d="100"/>
          <a:sy n="71" d="100"/>
        </p:scale>
        <p:origin x="-135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9036433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834529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hyperlink" Target="http://www.gify.nou.cz/zeny1.htm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adcamfunda.com/cadcam_software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ify.nou.cz/lid_chemie.htm" TargetMode="External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hyperlink" Target="http://www.gify.nou.cz/lid_film.htm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abicko.cz/clanek/casopis-abc/1760/vyhrajte-pocitac.html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hyperlink" Target="http://www.gify.nou.cz/do2_letadla.htm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adcamfunda.com/cadcam_softwares" TargetMode="External"/><Relationship Id="rId3" Type="http://schemas.openxmlformats.org/officeDocument/2006/relationships/hyperlink" Target="http://www.gify.nou.cz/lid_chemie.htm" TargetMode="External"/><Relationship Id="rId7" Type="http://schemas.openxmlformats.org/officeDocument/2006/relationships/hyperlink" Target="http://www.gify.nou.cz/" TargetMode="External"/><Relationship Id="rId2" Type="http://schemas.openxmlformats.org/officeDocument/2006/relationships/hyperlink" Target="http://www.gify.nou.cz/zeny1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ify.nou.cz/do2_letadla.htm" TargetMode="External"/><Relationship Id="rId5" Type="http://schemas.openxmlformats.org/officeDocument/2006/relationships/hyperlink" Target="http://www.abicko.cz/clanek/casopis-abc/1760/vyhrajte-pocitac.html" TargetMode="External"/><Relationship Id="rId4" Type="http://schemas.openxmlformats.org/officeDocument/2006/relationships/hyperlink" Target="http://www.gify.nou.cz/lid_film.htm" TargetMode="External"/><Relationship Id="rId9" Type="http://schemas.openxmlformats.org/officeDocument/2006/relationships/hyperlink" Target="http://www.cnrs.fr/paris-michel-ange/design-doc/Expo/Expo%20CNRS/www.cnrs.fr/CMA/dyna/articled241.html?id_article=51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840760" cy="1872208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Informatika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VII.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Základy práce s PC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Učivo</a:t>
            </a:r>
            <a:r>
              <a:rPr lang="cs-CZ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:                  INFORMACE A JEDNOTKY </a:t>
            </a:r>
            <a:br>
              <a:rPr lang="cs-CZ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		  V INFORMATICE</a:t>
            </a:r>
            <a:endParaRPr lang="cs-CZ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</a:t>
            </a:r>
            <a:r>
              <a:rPr lang="cs-CZ" i="1" dirty="0" err="1" smtClean="0"/>
              <a:t>Mgr.Jana</a:t>
            </a:r>
            <a:r>
              <a:rPr lang="cs-CZ" i="1" dirty="0" smtClean="0"/>
              <a:t> </a:t>
            </a:r>
            <a:r>
              <a:rPr lang="cs-CZ" i="1" dirty="0" err="1" smtClean="0"/>
              <a:t>Hložková</a:t>
            </a:r>
            <a:endParaRPr lang="cs-CZ" i="1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23.11.2010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5601816" cy="457200"/>
          </a:xfrm>
        </p:spPr>
        <p:txBody>
          <a:bodyPr/>
          <a:lstStyle/>
          <a:p>
            <a:r>
              <a:rPr lang="cs-CZ" dirty="0" smtClean="0"/>
              <a:t>EU do škol šablona III/2 Inovace a zkvalitnění výuky prostřednictvím ICT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 ČEMU SE VYUŽÍVAJÍ POČÍTAČE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827584" y="1556792"/>
            <a:ext cx="7772400" cy="4572000"/>
          </a:xfrm>
        </p:spPr>
        <p:txBody>
          <a:bodyPr/>
          <a:lstStyle/>
          <a:p>
            <a:r>
              <a:rPr lang="cs-CZ" sz="2400" dirty="0" smtClean="0"/>
              <a:t>Kancelářské aplikace – nejčastější využití </a:t>
            </a:r>
            <a:br>
              <a:rPr lang="cs-CZ" sz="2400" dirty="0" smtClean="0"/>
            </a:br>
            <a:r>
              <a:rPr lang="cs-CZ" sz="2400" dirty="0" smtClean="0"/>
              <a:t>dopisy, dokumenty, tabulky…</a:t>
            </a:r>
            <a:br>
              <a:rPr lang="cs-CZ" sz="2400" dirty="0" smtClean="0"/>
            </a:br>
            <a:endParaRPr lang="cs-CZ" sz="2400" dirty="0" smtClean="0"/>
          </a:p>
          <a:p>
            <a:r>
              <a:rPr lang="cs-CZ" sz="2400" dirty="0" smtClean="0"/>
              <a:t>Databázové aplikace </a:t>
            </a:r>
            <a:br>
              <a:rPr lang="cs-CZ" sz="2400" dirty="0" smtClean="0"/>
            </a:br>
            <a:r>
              <a:rPr lang="cs-CZ" sz="2400" dirty="0" smtClean="0"/>
              <a:t>kartotéky, seznamy zboží, údaje o zaměstnancích, účetní systémy…</a:t>
            </a:r>
            <a:br>
              <a:rPr lang="cs-CZ" sz="2400" dirty="0" smtClean="0"/>
            </a:br>
            <a:endParaRPr lang="cs-CZ" sz="2400" dirty="0" smtClean="0"/>
          </a:p>
          <a:p>
            <a:r>
              <a:rPr lang="cs-CZ" sz="2400" dirty="0" smtClean="0"/>
              <a:t>Komunikace </a:t>
            </a:r>
            <a:br>
              <a:rPr lang="cs-CZ" sz="2400" dirty="0" smtClean="0"/>
            </a:br>
            <a:r>
              <a:rPr lang="cs-CZ" sz="2400" dirty="0" smtClean="0"/>
              <a:t> internet, chat, email, </a:t>
            </a:r>
            <a:r>
              <a:rPr lang="cs-CZ" sz="2400" dirty="0" err="1" smtClean="0"/>
              <a:t>skype</a:t>
            </a:r>
            <a:r>
              <a:rPr lang="cs-CZ" sz="2400" dirty="0" smtClean="0"/>
              <a:t>, ICQ, …    </a:t>
            </a:r>
            <a:br>
              <a:rPr lang="cs-CZ" sz="2400" dirty="0" smtClean="0"/>
            </a:br>
            <a:r>
              <a:rPr lang="cs-CZ" sz="2400" dirty="0" smtClean="0"/>
              <a:t> telefonování přes internet, </a:t>
            </a:r>
            <a:br>
              <a:rPr lang="cs-CZ" sz="2400" dirty="0" smtClean="0"/>
            </a:br>
            <a:r>
              <a:rPr lang="cs-CZ" sz="2400" dirty="0" smtClean="0"/>
              <a:t> telekonference…</a:t>
            </a:r>
          </a:p>
          <a:p>
            <a:endParaRPr lang="cs-CZ" dirty="0"/>
          </a:p>
        </p:txBody>
      </p:sp>
      <p:pic>
        <p:nvPicPr>
          <p:cNvPr id="7" name="Picture 4" descr="167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6228184" y="1412776"/>
            <a:ext cx="2133600" cy="1343025"/>
          </a:xfrm>
          <a:prstGeom prst="rect">
            <a:avLst/>
          </a:prstGeom>
          <a:noFill/>
          <a:ln/>
        </p:spPr>
      </p:pic>
      <p:pic>
        <p:nvPicPr>
          <p:cNvPr id="8" name="Picture 6" descr="165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6372200" y="4221088"/>
            <a:ext cx="1511300" cy="1212850"/>
          </a:xfrm>
          <a:prstGeom prst="rect">
            <a:avLst/>
          </a:prstGeom>
          <a:noFill/>
          <a:ln/>
        </p:spPr>
      </p:pic>
      <p:sp>
        <p:nvSpPr>
          <p:cNvPr id="9" name="Obdélník 8"/>
          <p:cNvSpPr/>
          <p:nvPr/>
        </p:nvSpPr>
        <p:spPr>
          <a:xfrm>
            <a:off x="8267092" y="2647789"/>
            <a:ext cx="189384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8267092" y="5157192"/>
            <a:ext cx="189384" cy="2767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692696"/>
            <a:ext cx="2376264" cy="19213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620688"/>
            <a:ext cx="7772400" cy="5399112"/>
          </a:xfrm>
        </p:spPr>
        <p:txBody>
          <a:bodyPr/>
          <a:lstStyle/>
          <a:p>
            <a:r>
              <a:rPr lang="cs-CZ" sz="2400" dirty="0" smtClean="0"/>
              <a:t>Grafika a grafické systémy – zpracování grafiky, </a:t>
            </a:r>
            <a:br>
              <a:rPr lang="cs-CZ" sz="2400" dirty="0" smtClean="0"/>
            </a:br>
            <a:r>
              <a:rPr lang="cs-CZ" sz="2400" dirty="0" smtClean="0"/>
              <a:t>konstrukce, projekty, mapy, </a:t>
            </a:r>
            <a:br>
              <a:rPr lang="cs-CZ" sz="2400" dirty="0" smtClean="0"/>
            </a:br>
            <a:r>
              <a:rPr lang="cs-CZ" sz="2400" dirty="0" smtClean="0"/>
              <a:t>prezentace, knihy filmy……..</a:t>
            </a:r>
            <a:br>
              <a:rPr lang="cs-CZ" sz="2400" dirty="0" smtClean="0"/>
            </a:br>
            <a:r>
              <a:rPr lang="cs-CZ" sz="2400" dirty="0" smtClean="0"/>
              <a:t>Využití systému CAD/CAM</a:t>
            </a:r>
            <a:br>
              <a:rPr lang="cs-CZ" sz="2400" dirty="0" smtClean="0"/>
            </a:br>
            <a:endParaRPr lang="cs-CZ" sz="2400" dirty="0" smtClean="0"/>
          </a:p>
          <a:p>
            <a:pPr>
              <a:buNone/>
            </a:pPr>
            <a:r>
              <a:rPr lang="cs-CZ" sz="1200" dirty="0" smtClean="0"/>
              <a:t>	</a:t>
            </a:r>
          </a:p>
          <a:p>
            <a:pPr>
              <a:buNone/>
            </a:pPr>
            <a:r>
              <a:rPr lang="cs-CZ" sz="1200" dirty="0" smtClean="0"/>
              <a:t>					                          http</a:t>
            </a:r>
            <a:r>
              <a:rPr lang="cs-CZ" sz="1200" dirty="0"/>
              <a:t>://cadcamfunda.com/cadcam_softwares</a:t>
            </a:r>
            <a:endParaRPr lang="cs-CZ" sz="1200" dirty="0" smtClean="0"/>
          </a:p>
          <a:p>
            <a:r>
              <a:rPr lang="cs-CZ" sz="2400" dirty="0" smtClean="0"/>
              <a:t>Řídící systémy – měření, </a:t>
            </a:r>
            <a:br>
              <a:rPr lang="cs-CZ" sz="2400" dirty="0" smtClean="0"/>
            </a:br>
            <a:r>
              <a:rPr lang="cs-CZ" sz="2400" dirty="0" smtClean="0"/>
              <a:t>kontrolování a řízení stroje, </a:t>
            </a:r>
            <a:br>
              <a:rPr lang="cs-CZ" sz="2400" dirty="0" smtClean="0"/>
            </a:br>
            <a:r>
              <a:rPr lang="cs-CZ" sz="2400" dirty="0" smtClean="0"/>
              <a:t>postupu výroby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5652119" y="3284984"/>
            <a:ext cx="1675413" cy="2448272"/>
          </a:xfrm>
          <a:prstGeom prst="rect">
            <a:avLst/>
          </a:prstGeom>
          <a:noFill/>
          <a:ln/>
        </p:spPr>
      </p:pic>
      <p:sp>
        <p:nvSpPr>
          <p:cNvPr id="2" name="Obdélník 1"/>
          <p:cNvSpPr/>
          <p:nvPr/>
        </p:nvSpPr>
        <p:spPr>
          <a:xfrm>
            <a:off x="2627784" y="5548554"/>
            <a:ext cx="547260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http://www.cnrs.fr/paris-michel-ange/design-doc/Expo/Expo%20CNRS/www.cnrs.fr/CMA/dyna/articled241.html?id_article=519</a:t>
            </a:r>
          </a:p>
        </p:txBody>
      </p:sp>
      <p:sp>
        <p:nvSpPr>
          <p:cNvPr id="8" name="Obdélník 7"/>
          <p:cNvSpPr/>
          <p:nvPr/>
        </p:nvSpPr>
        <p:spPr>
          <a:xfrm>
            <a:off x="8303041" y="2337446"/>
            <a:ext cx="228600" cy="2765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488324" y="5456657"/>
            <a:ext cx="228600" cy="2765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764704"/>
            <a:ext cx="7772400" cy="5255096"/>
          </a:xfrm>
        </p:spPr>
        <p:txBody>
          <a:bodyPr/>
          <a:lstStyle/>
          <a:p>
            <a:r>
              <a:rPr lang="cs-CZ" sz="2400" dirty="0" smtClean="0"/>
              <a:t>Výzkum a vývoj – simulace vědeckých experimentů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Programování – každý proces musí být naprogramován v nějakém jazyce, každý program se skládá z řady příkazů, ty se po přeložení do strojového kódu stanou programem.</a:t>
            </a:r>
          </a:p>
          <a:p>
            <a:endParaRPr lang="cs-CZ" sz="24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7" name="Picture 7" descr="che13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3563888" y="1628800"/>
            <a:ext cx="847725" cy="1905000"/>
          </a:xfrm>
          <a:prstGeom prst="rect">
            <a:avLst/>
          </a:prstGeom>
          <a:noFill/>
          <a:ln/>
        </p:spPr>
      </p:pic>
      <p:pic>
        <p:nvPicPr>
          <p:cNvPr id="8" name="Picture 4" descr="che14">
            <a:hlinkClick r:id="rId3"/>
          </p:cNvPr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4355976" y="1412776"/>
            <a:ext cx="1987550" cy="2185988"/>
          </a:xfrm>
          <a:prstGeom prst="rect">
            <a:avLst/>
          </a:prstGeom>
          <a:noFill/>
          <a:ln/>
          <a:scene3d>
            <a:camera prst="orthographicFront">
              <a:rot lat="0" lon="10800000" rev="0"/>
            </a:camera>
            <a:lightRig rig="threePt" dir="t"/>
          </a:scene3d>
        </p:spPr>
      </p:pic>
      <p:sp>
        <p:nvSpPr>
          <p:cNvPr id="2" name="Obdélník 1"/>
          <p:cNvSpPr/>
          <p:nvPr/>
        </p:nvSpPr>
        <p:spPr>
          <a:xfrm>
            <a:off x="6343526" y="3533800"/>
            <a:ext cx="172690" cy="2552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692696"/>
            <a:ext cx="7772400" cy="5327104"/>
          </a:xfrm>
        </p:spPr>
        <p:txBody>
          <a:bodyPr/>
          <a:lstStyle/>
          <a:p>
            <a:pPr marL="533400" indent="-533400">
              <a:lnSpc>
                <a:spcPct val="90000"/>
              </a:lnSpc>
            </a:pPr>
            <a:r>
              <a:rPr lang="cs-CZ" sz="2400" dirty="0" smtClean="0"/>
              <a:t>Audiovize – záznam, střih, mix zvuku, </a:t>
            </a:r>
            <a:br>
              <a:rPr lang="cs-CZ" sz="2400" dirty="0" smtClean="0"/>
            </a:br>
            <a:r>
              <a:rPr lang="cs-CZ" sz="2400" dirty="0" smtClean="0"/>
              <a:t>                    video efekty…</a:t>
            </a:r>
          </a:p>
          <a:p>
            <a:pPr marL="533400" indent="-533400">
              <a:lnSpc>
                <a:spcPct val="90000"/>
              </a:lnSpc>
            </a:pPr>
            <a:r>
              <a:rPr lang="cs-CZ" sz="2400" dirty="0" smtClean="0"/>
              <a:t>Zábava – herní konzoly, hry, vzdělávací</a:t>
            </a:r>
            <a:br>
              <a:rPr lang="cs-CZ" sz="2400" dirty="0" smtClean="0"/>
            </a:br>
            <a:r>
              <a:rPr lang="cs-CZ" sz="2400" dirty="0" smtClean="0"/>
              <a:t>                programy, multimediální hry</a:t>
            </a:r>
            <a:br>
              <a:rPr lang="cs-CZ" sz="2400" dirty="0" smtClean="0"/>
            </a:br>
            <a:endParaRPr lang="cs-CZ" dirty="0"/>
          </a:p>
        </p:txBody>
      </p:sp>
      <p:pic>
        <p:nvPicPr>
          <p:cNvPr id="7" name="Picture 4" descr="L-film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6948264" y="548680"/>
            <a:ext cx="1295400" cy="1619250"/>
          </a:xfrm>
          <a:prstGeom prst="rect">
            <a:avLst/>
          </a:prstGeom>
          <a:noFill/>
          <a:ln/>
        </p:spPr>
      </p:pic>
      <p:sp>
        <p:nvSpPr>
          <p:cNvPr id="2" name="Obdélník 1"/>
          <p:cNvSpPr/>
          <p:nvPr/>
        </p:nvSpPr>
        <p:spPr>
          <a:xfrm>
            <a:off x="8243664" y="2167930"/>
            <a:ext cx="288776" cy="2529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Otázky k procvičení</a:t>
            </a:r>
            <a:br>
              <a:rPr lang="cs-CZ" dirty="0" smtClean="0"/>
            </a:br>
            <a:r>
              <a:rPr lang="cs-CZ" sz="2200" dirty="0" smtClean="0"/>
              <a:t>první část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"/>
          </p:nvPr>
        </p:nvSpPr>
        <p:spPr>
          <a:xfrm>
            <a:off x="914400" y="1988840"/>
            <a:ext cx="7772400" cy="4030960"/>
          </a:xfrm>
        </p:spPr>
        <p:txBody>
          <a:bodyPr/>
          <a:lstStyle/>
          <a:p>
            <a:pPr marL="533400" indent="-533400">
              <a:lnSpc>
                <a:spcPct val="90000"/>
              </a:lnSpc>
              <a:buFontTx/>
              <a:buAutoNum type="arabicPeriod"/>
            </a:pPr>
            <a:r>
              <a:rPr lang="cs-CZ" sz="2400" dirty="0" smtClean="0"/>
              <a:t>Co by se podle vás stalo, kdyby z ničeho nic přestaly fungovat všechny počítače?</a:t>
            </a:r>
          </a:p>
          <a:p>
            <a:pPr marL="533400" indent="-533400">
              <a:lnSpc>
                <a:spcPct val="90000"/>
              </a:lnSpc>
              <a:buFontTx/>
              <a:buAutoNum type="arabicPeriod"/>
            </a:pPr>
            <a:r>
              <a:rPr lang="cs-CZ" sz="2400" dirty="0" smtClean="0"/>
              <a:t>Uveďte příklad odvětví, které by podle Vás bez počítačů nemohlo fungovat ani minutu.</a:t>
            </a:r>
          </a:p>
          <a:p>
            <a:pPr marL="533400" indent="-533400">
              <a:lnSpc>
                <a:spcPct val="90000"/>
              </a:lnSpc>
              <a:buFontTx/>
              <a:buAutoNum type="arabicPeriod"/>
            </a:pPr>
            <a:r>
              <a:rPr lang="cs-CZ" sz="2400" dirty="0" smtClean="0"/>
              <a:t>Znáš nějakou profesi, kde není zapotřebí počítačů?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Na otázky odpověz do sešitu</a:t>
            </a:r>
          </a:p>
        </p:txBody>
      </p:sp>
      <p:pic>
        <p:nvPicPr>
          <p:cNvPr id="11" name="Zástupný symbol pro obsah 8" descr="isCAI3P1Y8.jpg">
            <a:hlinkClick r:id="rId2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04248" y="260648"/>
            <a:ext cx="1625600" cy="143510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8429848" y="1556792"/>
            <a:ext cx="17460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jsou to data?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Pod tímto pojmem si je možné představit jakoukoli informaci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Je to základní surovina pro počítače</a:t>
            </a:r>
          </a:p>
          <a:p>
            <a:r>
              <a:rPr lang="cs-CZ" sz="2800" dirty="0" smtClean="0"/>
              <a:t>Data jsou například </a:t>
            </a:r>
            <a:br>
              <a:rPr lang="cs-CZ" sz="2800" dirty="0" smtClean="0"/>
            </a:br>
            <a:r>
              <a:rPr lang="cs-CZ" sz="2800" dirty="0" smtClean="0"/>
              <a:t>informace jaké bude počasí,</a:t>
            </a:r>
            <a:br>
              <a:rPr lang="cs-CZ" sz="2800" dirty="0" smtClean="0"/>
            </a:br>
            <a:r>
              <a:rPr lang="cs-CZ" sz="2800" dirty="0" smtClean="0"/>
              <a:t>jak se jmenuje kamarád spolužáka, </a:t>
            </a:r>
            <a:br>
              <a:rPr lang="cs-CZ" sz="2800" dirty="0" smtClean="0"/>
            </a:br>
            <a:r>
              <a:rPr lang="cs-CZ" sz="2800" dirty="0" smtClean="0"/>
              <a:t>jak vyšel správně příklad v matematice, </a:t>
            </a:r>
            <a:br>
              <a:rPr lang="cs-CZ" sz="2800" dirty="0" smtClean="0"/>
            </a:br>
            <a:r>
              <a:rPr lang="cs-CZ" sz="2800" dirty="0" smtClean="0"/>
              <a:t>co bude dnes k obědu…</a:t>
            </a:r>
          </a:p>
          <a:p>
            <a:endParaRPr lang="cs-CZ" sz="2800" dirty="0" smtClean="0"/>
          </a:p>
          <a:p>
            <a:r>
              <a:rPr lang="cs-CZ" sz="2800" dirty="0" smtClean="0"/>
              <a:t>Červeně označené body si zapiš do sešitu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>
                <a:latin typeface="Arial Narrow" pitchFamily="34" charset="0"/>
              </a:rPr>
              <a:t>PROČ JE POČÍTAČ TAK NENAHRADITELNÝ</a:t>
            </a:r>
            <a:r>
              <a:rPr lang="cs-CZ" dirty="0" smtClean="0">
                <a:latin typeface="Arial Narrow" pitchFamily="34" charset="0"/>
              </a:rPr>
              <a:t>?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772816"/>
            <a:ext cx="7772400" cy="4246984"/>
          </a:xfrm>
        </p:spPr>
        <p:txBody>
          <a:bodyPr/>
          <a:lstStyle/>
          <a:p>
            <a:r>
              <a:rPr lang="cs-CZ" sz="2400" dirty="0" smtClean="0"/>
              <a:t>Počítač není tak inteligentní jak se může na první pohled vypadat</a:t>
            </a:r>
            <a:br>
              <a:rPr lang="cs-CZ" sz="2400" dirty="0" smtClean="0"/>
            </a:br>
            <a:endParaRPr lang="cs-CZ" sz="2400" dirty="0" smtClean="0"/>
          </a:p>
          <a:p>
            <a:r>
              <a:rPr lang="cs-CZ" sz="2400" dirty="0" smtClean="0"/>
              <a:t>Je to normální stroj, který se řídí pokyny člověka</a:t>
            </a:r>
            <a:br>
              <a:rPr lang="cs-CZ" sz="2400" dirty="0" smtClean="0"/>
            </a:br>
            <a:endParaRPr lang="cs-CZ" sz="2400" dirty="0" smtClean="0"/>
          </a:p>
          <a:p>
            <a:r>
              <a:rPr lang="cs-CZ" sz="2400" dirty="0" smtClean="0"/>
              <a:t>Všechno je založeno na tom, že je velice rychlý</a:t>
            </a:r>
            <a:endParaRPr lang="cs-CZ" dirty="0"/>
          </a:p>
        </p:txBody>
      </p:sp>
      <p:pic>
        <p:nvPicPr>
          <p:cNvPr id="7" name="Picture 4" descr="e5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763688" y="3933056"/>
            <a:ext cx="5257800" cy="1962150"/>
          </a:xfrm>
          <a:prstGeom prst="rect">
            <a:avLst/>
          </a:prstGeom>
          <a:noFill/>
          <a:ln/>
        </p:spPr>
      </p:pic>
      <p:sp>
        <p:nvSpPr>
          <p:cNvPr id="8" name="Obdélník 7"/>
          <p:cNvSpPr/>
          <p:nvPr/>
        </p:nvSpPr>
        <p:spPr>
          <a:xfrm>
            <a:off x="3635896" y="5733256"/>
            <a:ext cx="21602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Jednotky, které užíváme v informatice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Předpony jednotek soustavy SI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10</a:t>
            </a:fld>
            <a:endParaRPr lang="cs-CZ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sz="quarter" idx="1"/>
          </p:nvPr>
        </p:nvGraphicFramePr>
        <p:xfrm>
          <a:off x="899592" y="1916832"/>
          <a:ext cx="7772400" cy="3479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29608"/>
                <a:gridCol w="1296144"/>
                <a:gridCol w="1512168"/>
                <a:gridCol w="123448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Název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Předpona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Znak</a:t>
                      </a:r>
                    </a:p>
                  </a:txBody>
                  <a:tcPr horzOverflow="overflow"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1000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tisíc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kilo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k</a:t>
                      </a:r>
                    </a:p>
                  </a:txBody>
                  <a:tcPr horzOverflow="overflow"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1 000 </a:t>
                      </a:r>
                      <a:r>
                        <a:rPr kumimoji="0" lang="cs-CZ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000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milion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mega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M</a:t>
                      </a:r>
                    </a:p>
                  </a:txBody>
                  <a:tcPr horzOverflow="overflow"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1 000 </a:t>
                      </a:r>
                      <a:r>
                        <a:rPr kumimoji="0" lang="cs-CZ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000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</a:t>
                      </a:r>
                      <a:r>
                        <a:rPr kumimoji="0" lang="cs-CZ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000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miliarda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giga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G</a:t>
                      </a:r>
                    </a:p>
                  </a:txBody>
                  <a:tcPr horzOverflow="overflow"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1 000 </a:t>
                      </a:r>
                      <a:r>
                        <a:rPr kumimoji="0" lang="cs-CZ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000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</a:t>
                      </a:r>
                      <a:r>
                        <a:rPr kumimoji="0" lang="cs-CZ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000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</a:t>
                      </a:r>
                      <a:r>
                        <a:rPr kumimoji="0" lang="cs-CZ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000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bilion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tera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T</a:t>
                      </a:r>
                    </a:p>
                  </a:txBody>
                  <a:tcPr horzOverflow="overflow"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1 000 </a:t>
                      </a:r>
                      <a:r>
                        <a:rPr kumimoji="0" lang="cs-CZ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000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</a:t>
                      </a:r>
                      <a:r>
                        <a:rPr kumimoji="0" lang="cs-CZ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000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</a:t>
                      </a:r>
                      <a:r>
                        <a:rPr kumimoji="0" lang="cs-CZ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000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</a:t>
                      </a:r>
                      <a:r>
                        <a:rPr kumimoji="0" lang="cs-CZ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000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biliarda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peta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P</a:t>
                      </a:r>
                    </a:p>
                  </a:txBody>
                  <a:tcPr horzOverflow="overflow"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1 000 </a:t>
                      </a:r>
                      <a:r>
                        <a:rPr kumimoji="0" lang="cs-CZ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000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</a:t>
                      </a:r>
                      <a:r>
                        <a:rPr kumimoji="0" lang="cs-CZ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000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</a:t>
                      </a:r>
                      <a:r>
                        <a:rPr kumimoji="0" lang="cs-CZ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000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</a:t>
                      </a:r>
                      <a:r>
                        <a:rPr kumimoji="0" lang="cs-CZ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000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</a:t>
                      </a:r>
                      <a:r>
                        <a:rPr kumimoji="0" lang="cs-CZ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000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trilion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exa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E</a:t>
                      </a:r>
                    </a:p>
                  </a:txBody>
                  <a:tcPr horzOverflow="overflow"/>
                </a:tc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11</a:t>
            </a:fld>
            <a:endParaRPr lang="cs-CZ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</p:nvPr>
        </p:nvGraphicFramePr>
        <p:xfrm>
          <a:off x="683568" y="1412776"/>
          <a:ext cx="7920880" cy="36724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00857"/>
                <a:gridCol w="1541056"/>
                <a:gridCol w="1394288"/>
                <a:gridCol w="1184679"/>
              </a:tblGrid>
              <a:tr h="39136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Název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Předpona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Znak</a:t>
                      </a:r>
                    </a:p>
                  </a:txBody>
                  <a:tcPr horzOverflow="overflow"/>
                </a:tc>
              </a:tr>
              <a:tr h="546840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0,001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tisícina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mili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m</a:t>
                      </a:r>
                    </a:p>
                  </a:txBody>
                  <a:tcPr horzOverflow="overflow"/>
                </a:tc>
              </a:tr>
              <a:tr h="546840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0,000 001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miliontina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mikro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l-GR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μ</a:t>
                      </a:r>
                    </a:p>
                  </a:txBody>
                  <a:tcPr horzOverflow="overflow"/>
                </a:tc>
              </a:tr>
              <a:tr h="546840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0,000 </a:t>
                      </a:r>
                      <a:r>
                        <a:rPr kumimoji="0" lang="cs-CZ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000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001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miliardtina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nano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n</a:t>
                      </a:r>
                    </a:p>
                  </a:txBody>
                  <a:tcPr horzOverflow="overflow"/>
                </a:tc>
              </a:tr>
              <a:tr h="546840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0,000 000 000 001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biliontina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piko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p</a:t>
                      </a:r>
                    </a:p>
                  </a:txBody>
                  <a:tcPr horzOverflow="overflow"/>
                </a:tc>
              </a:tr>
              <a:tr h="546840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0,000 </a:t>
                      </a:r>
                      <a:r>
                        <a:rPr kumimoji="0" lang="cs-CZ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000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</a:t>
                      </a:r>
                      <a:r>
                        <a:rPr kumimoji="0" lang="cs-CZ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000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</a:t>
                      </a:r>
                      <a:r>
                        <a:rPr kumimoji="0" lang="cs-CZ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000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001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biliardtina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femto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f</a:t>
                      </a:r>
                    </a:p>
                  </a:txBody>
                  <a:tcPr horzOverflow="overflow"/>
                </a:tc>
              </a:tr>
              <a:tr h="546840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0,000 </a:t>
                      </a:r>
                      <a:r>
                        <a:rPr kumimoji="0" lang="cs-CZ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000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</a:t>
                      </a:r>
                      <a:r>
                        <a:rPr kumimoji="0" lang="cs-CZ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000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</a:t>
                      </a:r>
                      <a:r>
                        <a:rPr kumimoji="0" lang="cs-CZ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000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</a:t>
                      </a:r>
                      <a:r>
                        <a:rPr kumimoji="0" lang="cs-CZ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000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001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triliontina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atto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a</a:t>
                      </a:r>
                    </a:p>
                  </a:txBody>
                  <a:tcPr horzOverflow="overflow"/>
                </a:tc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jednotky v ICT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200" dirty="0" smtClean="0"/>
              <a:t>Bajt - původním, anglickým zápisem </a:t>
            </a:r>
            <a:r>
              <a:rPr lang="cs-CZ" sz="3200" b="1" u="sng" dirty="0" smtClean="0">
                <a:solidFill>
                  <a:srgbClr val="FFC000"/>
                </a:solidFill>
              </a:rPr>
              <a:t>byte</a:t>
            </a:r>
            <a:r>
              <a:rPr lang="cs-CZ" sz="3200" dirty="0" smtClean="0"/>
              <a:t>,  </a:t>
            </a:r>
            <a:r>
              <a:rPr lang="cs-CZ" sz="3200" i="1" dirty="0" smtClean="0">
                <a:solidFill>
                  <a:srgbClr val="FFC000"/>
                </a:solidFill>
              </a:rPr>
              <a:t>je jednotka množství dat v informatice</a:t>
            </a:r>
            <a:br>
              <a:rPr lang="cs-CZ" sz="3200" i="1" dirty="0" smtClean="0">
                <a:solidFill>
                  <a:srgbClr val="FFC000"/>
                </a:solidFill>
              </a:rPr>
            </a:br>
            <a:endParaRPr lang="cs-CZ" sz="3200" i="1" dirty="0" smtClean="0">
              <a:solidFill>
                <a:srgbClr val="FFC000"/>
              </a:solidFill>
            </a:endParaRPr>
          </a:p>
          <a:p>
            <a:pPr lvl="1"/>
            <a:r>
              <a:rPr lang="cs-CZ" sz="2200" dirty="0" smtClean="0"/>
              <a:t> </a:t>
            </a:r>
            <a:r>
              <a:rPr lang="cs-CZ" dirty="0" smtClean="0"/>
              <a:t>označuje </a:t>
            </a:r>
            <a:r>
              <a:rPr lang="cs-CZ" b="1" u="sng" dirty="0" smtClean="0">
                <a:solidFill>
                  <a:srgbClr val="FFC000"/>
                </a:solidFill>
              </a:rPr>
              <a:t>osm bitů</a:t>
            </a:r>
            <a:r>
              <a:rPr lang="cs-CZ" dirty="0" smtClean="0"/>
              <a:t>, tzn. osmiciferné binární číslo. </a:t>
            </a:r>
          </a:p>
          <a:p>
            <a:pPr lvl="1"/>
            <a:r>
              <a:rPr lang="cs-CZ" dirty="0" smtClean="0"/>
              <a:t>Takové množství informace může reprezentovat například celé číslo od 0 do 255 nebo jeden znak. Jeden bajt je obvykle nejmenší objem dat, se kterým dokáže počítač (resp. procesor) přímo pracovat.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Základní jednotky </a:t>
            </a:r>
            <a:br>
              <a:rPr lang="cs-CZ" dirty="0" smtClean="0"/>
            </a:br>
            <a:r>
              <a:rPr lang="cs-CZ" sz="3100" dirty="0" smtClean="0"/>
              <a:t>zápis  do sešitu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13</a:t>
            </a:fld>
            <a:endParaRPr lang="cs-CZ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</p:nvPr>
        </p:nvGraphicFramePr>
        <p:xfrm>
          <a:off x="914400" y="1700810"/>
          <a:ext cx="7690048" cy="36724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45024"/>
                <a:gridCol w="3845024"/>
              </a:tblGrid>
              <a:tr h="7344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1 bit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1 nebo 0</a:t>
                      </a:r>
                    </a:p>
                  </a:txBody>
                  <a:tcPr horzOverflow="overflow"/>
                </a:tc>
              </a:tr>
              <a:tr h="7344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1 byte (B)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8 bitů</a:t>
                      </a:r>
                    </a:p>
                  </a:txBody>
                  <a:tcPr horzOverflow="overflow"/>
                </a:tc>
              </a:tr>
              <a:tr h="7344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1 kilobyte (kB)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1024 bytů</a:t>
                      </a:r>
                    </a:p>
                  </a:txBody>
                  <a:tcPr horzOverflow="overflow"/>
                </a:tc>
              </a:tr>
              <a:tr h="7344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1 megabyte (MB)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1024 kilobytů</a:t>
                      </a:r>
                    </a:p>
                  </a:txBody>
                  <a:tcPr horzOverflow="overflow"/>
                </a:tc>
              </a:tr>
              <a:tr h="7344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1 gigabyte (GB)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1024 megabytů</a:t>
                      </a:r>
                    </a:p>
                  </a:txBody>
                  <a:tcPr horzOverflow="overflow"/>
                </a:tc>
              </a:tr>
            </a:tbl>
          </a:graphicData>
        </a:graphic>
      </p:graphicFrame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1725" y="260350"/>
            <a:ext cx="895350" cy="1273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8239063" y="1279140"/>
            <a:ext cx="21602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Převod jednotek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90000"/>
              </a:lnSpc>
              <a:buNone/>
            </a:pPr>
            <a:r>
              <a:rPr lang="cs-CZ" sz="2800" dirty="0" smtClean="0"/>
              <a:t>    Jednotka	Značka Velikost v B (byte)	             Mocnina</a:t>
            </a:r>
            <a:br>
              <a:rPr lang="cs-CZ" sz="2800" dirty="0" smtClean="0"/>
            </a:br>
            <a:endParaRPr lang="cs-CZ" sz="2800" dirty="0" smtClean="0"/>
          </a:p>
          <a:p>
            <a:pPr>
              <a:lnSpc>
                <a:spcPct val="90000"/>
              </a:lnSpc>
            </a:pPr>
            <a:r>
              <a:rPr lang="cs-CZ" sz="2800" dirty="0" err="1" smtClean="0"/>
              <a:t>Kibibyte</a:t>
            </a:r>
            <a:r>
              <a:rPr lang="cs-CZ" sz="2800" dirty="0" smtClean="0"/>
              <a:t>	</a:t>
            </a:r>
            <a:r>
              <a:rPr lang="cs-CZ" sz="2800" dirty="0" err="1" smtClean="0"/>
              <a:t>KiB</a:t>
            </a:r>
            <a:r>
              <a:rPr lang="cs-CZ" sz="2800" dirty="0" smtClean="0"/>
              <a:t>	1 024	                                	          2</a:t>
            </a:r>
            <a:r>
              <a:rPr lang="cs-CZ" sz="2800" baseline="30000" dirty="0" smtClean="0"/>
              <a:t>10</a:t>
            </a:r>
          </a:p>
          <a:p>
            <a:pPr>
              <a:lnSpc>
                <a:spcPct val="90000"/>
              </a:lnSpc>
            </a:pPr>
            <a:r>
              <a:rPr lang="cs-CZ" sz="2800" dirty="0" err="1" smtClean="0"/>
              <a:t>Mebibyte</a:t>
            </a:r>
            <a:r>
              <a:rPr lang="cs-CZ" sz="2800" dirty="0" smtClean="0"/>
              <a:t>	</a:t>
            </a:r>
            <a:r>
              <a:rPr lang="cs-CZ" sz="2800" dirty="0" err="1" smtClean="0"/>
              <a:t>MiB</a:t>
            </a:r>
            <a:r>
              <a:rPr lang="cs-CZ" sz="2800" dirty="0" smtClean="0"/>
              <a:t>	1 048 576	                                  2</a:t>
            </a:r>
            <a:r>
              <a:rPr lang="cs-CZ" sz="2800" baseline="30000" dirty="0" smtClean="0"/>
              <a:t>20</a:t>
            </a:r>
          </a:p>
          <a:p>
            <a:pPr>
              <a:lnSpc>
                <a:spcPct val="90000"/>
              </a:lnSpc>
            </a:pPr>
            <a:r>
              <a:rPr lang="cs-CZ" sz="2800" dirty="0" err="1" smtClean="0"/>
              <a:t>Gibibyte</a:t>
            </a:r>
            <a:r>
              <a:rPr lang="cs-CZ" sz="2800" dirty="0" smtClean="0"/>
              <a:t>	</a:t>
            </a:r>
            <a:r>
              <a:rPr lang="cs-CZ" sz="2800" dirty="0" err="1" smtClean="0"/>
              <a:t>GiB</a:t>
            </a:r>
            <a:r>
              <a:rPr lang="cs-CZ" sz="2800" dirty="0" smtClean="0"/>
              <a:t>	1 073 741 824	                                  2</a:t>
            </a:r>
            <a:r>
              <a:rPr lang="cs-CZ" sz="2800" baseline="30000" dirty="0" smtClean="0"/>
              <a:t>30</a:t>
            </a:r>
          </a:p>
          <a:p>
            <a:pPr>
              <a:lnSpc>
                <a:spcPct val="90000"/>
              </a:lnSpc>
            </a:pPr>
            <a:r>
              <a:rPr lang="cs-CZ" sz="2800" dirty="0" err="1" smtClean="0"/>
              <a:t>Tebibyte</a:t>
            </a:r>
            <a:r>
              <a:rPr lang="cs-CZ" sz="2800" dirty="0" smtClean="0"/>
              <a:t>	</a:t>
            </a:r>
            <a:r>
              <a:rPr lang="cs-CZ" sz="2800" dirty="0" err="1" smtClean="0"/>
              <a:t>TiB</a:t>
            </a:r>
            <a:r>
              <a:rPr lang="cs-CZ" sz="2800" dirty="0" smtClean="0"/>
              <a:t>	1 099 511 627 776	                      2</a:t>
            </a:r>
            <a:r>
              <a:rPr lang="cs-CZ" sz="2800" baseline="30000" dirty="0" smtClean="0"/>
              <a:t>40</a:t>
            </a:r>
          </a:p>
          <a:p>
            <a:pPr>
              <a:lnSpc>
                <a:spcPct val="90000"/>
              </a:lnSpc>
            </a:pPr>
            <a:r>
              <a:rPr lang="cs-CZ" sz="2800" dirty="0" err="1" smtClean="0"/>
              <a:t>Pebibyte</a:t>
            </a:r>
            <a:r>
              <a:rPr lang="cs-CZ" sz="2800" dirty="0" smtClean="0"/>
              <a:t>	</a:t>
            </a:r>
            <a:r>
              <a:rPr lang="cs-CZ" sz="2800" dirty="0" err="1" smtClean="0"/>
              <a:t>PiB</a:t>
            </a:r>
            <a:r>
              <a:rPr lang="cs-CZ" sz="2800" dirty="0" smtClean="0"/>
              <a:t>	1 125 899 906 842 624	          2</a:t>
            </a:r>
            <a:r>
              <a:rPr lang="cs-CZ" sz="2800" baseline="30000" dirty="0" smtClean="0"/>
              <a:t>50</a:t>
            </a:r>
          </a:p>
          <a:p>
            <a:pPr>
              <a:lnSpc>
                <a:spcPct val="90000"/>
              </a:lnSpc>
            </a:pPr>
            <a:r>
              <a:rPr lang="cs-CZ" sz="2800" dirty="0" err="1" smtClean="0"/>
              <a:t>Exbibyte</a:t>
            </a:r>
            <a:r>
              <a:rPr lang="cs-CZ" sz="2800" dirty="0" smtClean="0"/>
              <a:t>	</a:t>
            </a:r>
            <a:r>
              <a:rPr lang="cs-CZ" sz="2800" dirty="0" err="1" smtClean="0"/>
              <a:t>EiB</a:t>
            </a:r>
            <a:r>
              <a:rPr lang="cs-CZ" sz="2800" dirty="0" smtClean="0"/>
              <a:t>	1 152 921 504 606 846 976	          2</a:t>
            </a:r>
            <a:r>
              <a:rPr lang="cs-CZ" sz="2800" baseline="30000" dirty="0" smtClean="0"/>
              <a:t>60</a:t>
            </a:r>
          </a:p>
          <a:p>
            <a:pPr>
              <a:lnSpc>
                <a:spcPct val="90000"/>
              </a:lnSpc>
            </a:pPr>
            <a:r>
              <a:rPr lang="cs-CZ" sz="2800" dirty="0" err="1" smtClean="0"/>
              <a:t>Zebibyte</a:t>
            </a:r>
            <a:r>
              <a:rPr lang="cs-CZ" sz="2800" dirty="0" smtClean="0"/>
              <a:t>	</a:t>
            </a:r>
            <a:r>
              <a:rPr lang="cs-CZ" sz="2800" dirty="0" err="1" smtClean="0"/>
              <a:t>ZiB</a:t>
            </a:r>
            <a:r>
              <a:rPr lang="cs-CZ" sz="2800" dirty="0" smtClean="0"/>
              <a:t>	1 180 591 620 717 411 303 424       2</a:t>
            </a:r>
            <a:r>
              <a:rPr lang="cs-CZ" sz="2800" baseline="30000" dirty="0" smtClean="0"/>
              <a:t>70</a:t>
            </a:r>
          </a:p>
          <a:p>
            <a:pPr>
              <a:lnSpc>
                <a:spcPct val="90000"/>
              </a:lnSpc>
            </a:pPr>
            <a:r>
              <a:rPr lang="cs-CZ" sz="2800" dirty="0" err="1" smtClean="0"/>
              <a:t>Yobibyte</a:t>
            </a:r>
            <a:r>
              <a:rPr lang="cs-CZ" sz="2800" dirty="0" smtClean="0"/>
              <a:t>	</a:t>
            </a:r>
            <a:r>
              <a:rPr lang="cs-CZ" sz="2800" dirty="0" err="1" smtClean="0"/>
              <a:t>YiB</a:t>
            </a:r>
            <a:r>
              <a:rPr lang="cs-CZ" sz="2800" dirty="0" smtClean="0"/>
              <a:t>	1 208 925 819 614 629 174 706 1    2</a:t>
            </a:r>
            <a:r>
              <a:rPr lang="cs-CZ" sz="2800" baseline="30000" dirty="0" smtClean="0"/>
              <a:t>80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772816"/>
            <a:ext cx="7772400" cy="4246984"/>
          </a:xfrm>
        </p:spPr>
        <p:txBody>
          <a:bodyPr/>
          <a:lstStyle/>
          <a:p>
            <a:r>
              <a:rPr lang="cs-CZ" sz="3600" dirty="0" smtClean="0"/>
              <a:t>Práce v informatice se odehrává v digitální podobě</a:t>
            </a:r>
          </a:p>
          <a:p>
            <a:r>
              <a:rPr lang="cs-CZ" sz="3600" dirty="0" smtClean="0"/>
              <a:t>Komunikace se uskutečňuje </a:t>
            </a:r>
            <a:br>
              <a:rPr lang="cs-CZ" sz="3600" dirty="0" smtClean="0"/>
            </a:br>
            <a:r>
              <a:rPr lang="cs-CZ" sz="3600" dirty="0" smtClean="0"/>
              <a:t>ve formě 0 a 1 </a:t>
            </a:r>
            <a:r>
              <a:rPr lang="cs-CZ" sz="3200" dirty="0" smtClean="0"/>
              <a:t>(logické jedničky a nuly)</a:t>
            </a:r>
            <a:endParaRPr lang="cs-CZ" sz="3600" dirty="0" smtClean="0"/>
          </a:p>
          <a:p>
            <a:r>
              <a:rPr lang="cs-CZ" sz="3600" dirty="0" smtClean="0"/>
              <a:t>Jeden znak v informatice je vyjádřen pomocí 8 bitů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914995" y="418952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Základní jednotky </a:t>
            </a:r>
            <a:br>
              <a:rPr lang="cs-CZ" dirty="0" smtClean="0"/>
            </a:br>
            <a:r>
              <a:rPr lang="cs-CZ" sz="3100" dirty="0" smtClean="0"/>
              <a:t>zápis  do sešitu</a:t>
            </a:r>
            <a:endParaRPr lang="cs-CZ" dirty="0"/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2320" y="404664"/>
            <a:ext cx="895350" cy="1273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Obdélník 7"/>
          <p:cNvSpPr/>
          <p:nvPr/>
        </p:nvSpPr>
        <p:spPr>
          <a:xfrm>
            <a:off x="8239063" y="1279140"/>
            <a:ext cx="21602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>
          <a:xfrm>
            <a:off x="755576" y="1447800"/>
            <a:ext cx="8136904" cy="4572000"/>
          </a:xfrm>
        </p:spPr>
        <p:txBody>
          <a:bodyPr numCol="2">
            <a:normAutofit fontScale="70000" lnSpcReduction="20000"/>
          </a:bodyPr>
          <a:lstStyle/>
          <a:p>
            <a:r>
              <a:rPr lang="cs-CZ" dirty="0" smtClean="0"/>
              <a:t>Jiří Vaníček, Petr Řezníček </a:t>
            </a:r>
            <a:br>
              <a:rPr lang="cs-CZ" dirty="0" smtClean="0"/>
            </a:br>
            <a:r>
              <a:rPr lang="cs-CZ" dirty="0" smtClean="0"/>
              <a:t>Informatika pro základní školy </a:t>
            </a:r>
            <a:br>
              <a:rPr lang="cs-CZ" dirty="0" smtClean="0"/>
            </a:br>
            <a:r>
              <a:rPr lang="cs-CZ" dirty="0" err="1" smtClean="0"/>
              <a:t>Computer</a:t>
            </a:r>
            <a:r>
              <a:rPr lang="cs-CZ" dirty="0" smtClean="0"/>
              <a:t> </a:t>
            </a:r>
            <a:r>
              <a:rPr lang="cs-CZ" dirty="0" err="1" smtClean="0"/>
              <a:t>press</a:t>
            </a:r>
            <a:endParaRPr lang="cs-CZ" dirty="0" smtClean="0"/>
          </a:p>
          <a:p>
            <a:r>
              <a:rPr lang="cs-CZ" dirty="0"/>
              <a:t>Pavel Navrátil</a:t>
            </a:r>
          </a:p>
          <a:p>
            <a:pPr marL="0" indent="0">
              <a:buNone/>
            </a:pPr>
            <a:r>
              <a:rPr lang="cs-CZ" dirty="0" smtClean="0"/>
              <a:t>    KOMPENDIUM </a:t>
            </a:r>
            <a:r>
              <a:rPr lang="cs-CZ" dirty="0"/>
              <a:t>informatiky a výpočetní </a:t>
            </a:r>
            <a:r>
              <a:rPr lang="cs-CZ" dirty="0" smtClean="0"/>
              <a:t>techniky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 </a:t>
            </a:r>
            <a:r>
              <a:rPr lang="cs-CZ" dirty="0" err="1" smtClean="0"/>
              <a:t>Computer</a:t>
            </a:r>
            <a:r>
              <a:rPr lang="cs-CZ" dirty="0" smtClean="0"/>
              <a:t> Media</a:t>
            </a:r>
          </a:p>
          <a:p>
            <a:r>
              <a:rPr lang="cs-CZ" dirty="0" smtClean="0"/>
              <a:t>Vladimír </a:t>
            </a:r>
            <a:r>
              <a:rPr lang="cs-CZ" dirty="0"/>
              <a:t>Němec, Libuše Kovářová, Michal Jiříček, Pavel </a:t>
            </a:r>
            <a:r>
              <a:rPr lang="cs-CZ" dirty="0" smtClean="0"/>
              <a:t>Navrátil </a:t>
            </a:r>
            <a:br>
              <a:rPr lang="cs-CZ" dirty="0" smtClean="0"/>
            </a:br>
            <a:r>
              <a:rPr lang="cs-CZ" dirty="0" smtClean="0"/>
              <a:t>Informatika pro základní školy </a:t>
            </a:r>
            <a:br>
              <a:rPr lang="cs-CZ" dirty="0" smtClean="0"/>
            </a:br>
            <a:r>
              <a:rPr lang="cs-CZ" dirty="0" err="1" smtClean="0"/>
              <a:t>Computer</a:t>
            </a:r>
            <a:r>
              <a:rPr lang="cs-CZ" dirty="0" smtClean="0"/>
              <a:t> </a:t>
            </a:r>
            <a:r>
              <a:rPr lang="cs-CZ" dirty="0" smtClean="0"/>
              <a:t>Media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Odkazy na obrázky:</a:t>
            </a:r>
          </a:p>
          <a:p>
            <a:pPr lvl="1"/>
            <a:r>
              <a:rPr lang="cs-CZ" sz="1800" dirty="0" smtClean="0"/>
              <a:t>Obr. 1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www.gify.nou.cz/zeny1.htm</a:t>
            </a:r>
            <a:endParaRPr lang="cs-CZ" sz="1800" dirty="0" smtClean="0"/>
          </a:p>
          <a:p>
            <a:pPr lvl="1"/>
            <a:r>
              <a:rPr lang="cs-CZ" sz="1800" dirty="0" smtClean="0"/>
              <a:t>Obr</a:t>
            </a:r>
            <a:r>
              <a:rPr lang="cs-CZ" sz="1800" dirty="0" smtClean="0"/>
              <a:t>. </a:t>
            </a:r>
            <a:r>
              <a:rPr lang="cs-CZ" sz="1800" dirty="0"/>
              <a:t>2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www.gify.nou.cz/zeny1.htm</a:t>
            </a:r>
            <a:endParaRPr lang="cs-CZ" sz="1800" dirty="0" smtClean="0"/>
          </a:p>
          <a:p>
            <a:pPr lvl="1"/>
            <a:r>
              <a:rPr lang="cs-CZ" sz="1800" dirty="0" smtClean="0"/>
              <a:t>Obr</a:t>
            </a:r>
            <a:r>
              <a:rPr lang="cs-CZ" sz="1800" dirty="0" smtClean="0"/>
              <a:t>. </a:t>
            </a:r>
            <a:r>
              <a:rPr lang="cs-CZ" sz="1800" dirty="0"/>
              <a:t>3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www.gify.nou.cz/lid_chemie.htm</a:t>
            </a:r>
            <a:endParaRPr lang="cs-CZ" sz="1800" dirty="0" smtClean="0"/>
          </a:p>
          <a:p>
            <a:pPr lvl="1"/>
            <a:r>
              <a:rPr lang="cs-CZ" sz="1800" dirty="0" smtClean="0"/>
              <a:t>Obr</a:t>
            </a:r>
            <a:r>
              <a:rPr lang="cs-CZ" sz="1800" dirty="0"/>
              <a:t>. </a:t>
            </a:r>
            <a:r>
              <a:rPr lang="cs-CZ" sz="1800" dirty="0" smtClean="0"/>
              <a:t>4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www.gify.nou.cz/lid_film.htm</a:t>
            </a:r>
            <a:endParaRPr lang="cs-CZ" sz="1800" dirty="0" smtClean="0"/>
          </a:p>
          <a:p>
            <a:pPr lvl="1"/>
            <a:r>
              <a:rPr lang="cs-CZ" sz="1800" dirty="0" smtClean="0"/>
              <a:t>Obr</a:t>
            </a:r>
            <a:r>
              <a:rPr lang="cs-CZ" sz="1800" dirty="0" smtClean="0"/>
              <a:t>. 5 </a:t>
            </a:r>
            <a:r>
              <a:rPr lang="cs-CZ" sz="1800" dirty="0" smtClean="0">
                <a:hlinkClick r:id="rId5"/>
              </a:rPr>
              <a:t>www.abicko.cz/clanek/casopis-abc/1760/vyhrajte-pocitac.html</a:t>
            </a:r>
            <a:endParaRPr lang="cs-CZ" sz="1800" dirty="0" smtClean="0"/>
          </a:p>
          <a:p>
            <a:pPr lvl="1"/>
            <a:r>
              <a:rPr lang="cs-CZ" sz="1800" dirty="0"/>
              <a:t>Obr. </a:t>
            </a:r>
            <a:r>
              <a:rPr lang="cs-CZ" sz="1800" dirty="0" smtClean="0"/>
              <a:t>6 </a:t>
            </a:r>
            <a:r>
              <a:rPr lang="cs-CZ" sz="1800" dirty="0">
                <a:hlinkClick r:id="rId6"/>
              </a:rPr>
              <a:t>http://www.gify.nou.cz/do2_letadla.htm</a:t>
            </a:r>
            <a:r>
              <a:rPr lang="cs-CZ" sz="1800" dirty="0" smtClean="0">
                <a:hlinkClick r:id="rId6"/>
              </a:rPr>
              <a:t>#</a:t>
            </a:r>
            <a:endParaRPr lang="cs-CZ" sz="1800" dirty="0" smtClean="0"/>
          </a:p>
          <a:p>
            <a:pPr lvl="1"/>
            <a:r>
              <a:rPr lang="cs-CZ" sz="1800" dirty="0" smtClean="0"/>
              <a:t>Obr</a:t>
            </a:r>
            <a:r>
              <a:rPr lang="cs-CZ" sz="1800" dirty="0"/>
              <a:t>. </a:t>
            </a:r>
            <a:r>
              <a:rPr lang="cs-CZ" sz="1800" dirty="0" smtClean="0"/>
              <a:t>7 </a:t>
            </a:r>
            <a:r>
              <a:rPr lang="cs-CZ" sz="1800" dirty="0" smtClean="0">
                <a:hlinkClick r:id="rId7"/>
              </a:rPr>
              <a:t>www.gify.nou.cz</a:t>
            </a:r>
            <a:endParaRPr lang="cs-CZ" sz="1800" dirty="0" smtClean="0"/>
          </a:p>
          <a:p>
            <a:pPr lvl="1"/>
            <a:r>
              <a:rPr lang="cs-CZ" sz="1800" dirty="0" smtClean="0"/>
              <a:t>Obr. 8 </a:t>
            </a:r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cadcamfunda.com/cadcam_softwares</a:t>
            </a:r>
            <a:endParaRPr lang="cs-CZ" sz="1800" dirty="0" smtClean="0"/>
          </a:p>
          <a:p>
            <a:pPr lvl="1"/>
            <a:r>
              <a:rPr lang="cs-CZ" sz="1800" dirty="0" smtClean="0"/>
              <a:t>Obr. 9 </a:t>
            </a:r>
            <a:r>
              <a:rPr lang="cs-CZ" sz="1800" dirty="0">
                <a:hlinkClick r:id="rId9"/>
              </a:rPr>
              <a:t>http://www.cnrs.fr/paris-michel-ange/design-doc/Expo/Expo%20CNRS/www.cnrs.fr/CMA/dyna/articled241.html?id_article=519</a:t>
            </a:r>
            <a:endParaRPr lang="cs-CZ" sz="1800" dirty="0"/>
          </a:p>
          <a:p>
            <a:pPr lvl="1"/>
            <a:endParaRPr lang="cs-CZ" sz="1800" dirty="0"/>
          </a:p>
          <a:p>
            <a:pPr lvl="1"/>
            <a:endParaRPr lang="cs-CZ" sz="1800" dirty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/>
          </a:p>
          <a:p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425</TotalTime>
  <Words>451</Words>
  <Application>Microsoft Office PowerPoint</Application>
  <PresentationFormat>Předvádění na obrazovce (4:3)</PresentationFormat>
  <Paragraphs>214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Jmění</vt:lpstr>
      <vt:lpstr>Základní škola a mateřská škola Staré Město   Interaktivní škola pro žáka 21.století</vt:lpstr>
      <vt:lpstr>K ČEMU SE VYUŽÍVAJÍ POČÍTAČE</vt:lpstr>
      <vt:lpstr>Prezentace aplikace PowerPoint</vt:lpstr>
      <vt:lpstr>Prezentace aplikace PowerPoint</vt:lpstr>
      <vt:lpstr>Prezentace aplikace PowerPoint</vt:lpstr>
      <vt:lpstr>Otázky k procvičení první část</vt:lpstr>
      <vt:lpstr>Co jsou to data?</vt:lpstr>
      <vt:lpstr>PROČ JE POČÍTAČ TAK NENAHRADITELNÝ?</vt:lpstr>
      <vt:lpstr>Jednotky, které užíváme v informatice</vt:lpstr>
      <vt:lpstr>Předpony jednotek soustavy SI</vt:lpstr>
      <vt:lpstr>Prezentace aplikace PowerPoint</vt:lpstr>
      <vt:lpstr>Základní jednotky v ICT</vt:lpstr>
      <vt:lpstr>Základní jednotky  zápis  do sešitu</vt:lpstr>
      <vt:lpstr>Převod jednotek</vt:lpstr>
      <vt:lpstr>Základní jednotky  zápis  do sešitu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icts</cp:lastModifiedBy>
  <cp:revision>79</cp:revision>
  <dcterms:created xsi:type="dcterms:W3CDTF">2010-07-04T09:26:34Z</dcterms:created>
  <dcterms:modified xsi:type="dcterms:W3CDTF">2012-12-23T11:02:12Z</dcterms:modified>
</cp:coreProperties>
</file>