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20"/>
  </p:notesMasterIdLst>
  <p:handoutMasterIdLst>
    <p:handoutMasterId r:id="rId21"/>
  </p:handoutMasterIdLst>
  <p:sldIdLst>
    <p:sldId id="261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79" r:id="rId17"/>
    <p:sldId id="294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9D3F9"/>
    <a:srgbClr val="FF9966"/>
    <a:srgbClr val="0066CC"/>
    <a:srgbClr val="66FF33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1" d="100"/>
          <a:sy n="71" d="100"/>
        </p:scale>
        <p:origin x="-135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67750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3151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://office.microsoft.com/cs-cz/images/skola-CM079001901.aspx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www.gify.nou.cz/lid_skola.htm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boomerang.blogerka.cz/Skola/Rimska-cislic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Toursk%C3%BD_gro%C5%A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www.gify.nou.cz/lid_skola.htm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kekel.tym.cz/html/barvy.php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abicko.cz/clanek/casopis-abc/1760/vyhrajte-pocitac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boomerang.blogerka.cz/Skola/Rimska-cislice" TargetMode="External"/><Relationship Id="rId7" Type="http://schemas.openxmlformats.org/officeDocument/2006/relationships/hyperlink" Target="http://www.abicko.cz/clanek/casopis-abc/1760/vyhrajte-pocitac.html" TargetMode="External"/><Relationship Id="rId2" Type="http://schemas.openxmlformats.org/officeDocument/2006/relationships/hyperlink" Target="http://office.microsoft.com/cs-cz/images/skola-CM079001901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ify.nou.cz/lid_skola.htm" TargetMode="External"/><Relationship Id="rId5" Type="http://schemas.openxmlformats.org/officeDocument/2006/relationships/hyperlink" Target="http://kekel.tym.cz/html/barvy.php" TargetMode="External"/><Relationship Id="rId4" Type="http://schemas.openxmlformats.org/officeDocument/2006/relationships/hyperlink" Target="http://cs.wikipedia.org/wiki/Toursk%C3%BD_gro%C5%A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840760" cy="1872208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VII.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Základy práce s PC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Učivo:                  ČÍSELNÉ SOUSTAVY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29.11.2010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5817840" cy="457200"/>
          </a:xfrm>
        </p:spPr>
        <p:txBody>
          <a:bodyPr/>
          <a:lstStyle/>
          <a:p>
            <a:r>
              <a:rPr lang="cs-CZ" dirty="0" smtClean="0"/>
              <a:t>EU do škol šablona III/2 Inovace a zkvalitnění výuky prostřednictvím ICT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562146"/>
            <a:ext cx="2200791" cy="121066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to číselné soustavy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700808"/>
            <a:ext cx="7772400" cy="431899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je způsob prezentace čísel.</a:t>
            </a:r>
            <a:br>
              <a:rPr lang="cs-CZ" sz="2800" dirty="0" smtClean="0">
                <a:solidFill>
                  <a:srgbClr val="FF0000"/>
                </a:solidFill>
              </a:rPr>
            </a:br>
            <a:endParaRPr lang="cs-CZ" sz="2800" dirty="0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 dirty="0" smtClean="0"/>
              <a:t> Podle způsobu určení hodnoty čísla z dané prezentace rozlišujeme dva hlavní druhy číselných soustav: </a:t>
            </a:r>
          </a:p>
          <a:p>
            <a:pPr lvl="4">
              <a:lnSpc>
                <a:spcPct val="80000"/>
              </a:lnSpc>
            </a:pPr>
            <a:r>
              <a:rPr lang="cs-CZ" dirty="0" smtClean="0"/>
              <a:t>poziční číselné soustavy </a:t>
            </a:r>
          </a:p>
          <a:p>
            <a:pPr lvl="4">
              <a:lnSpc>
                <a:spcPct val="80000"/>
              </a:lnSpc>
            </a:pPr>
            <a:r>
              <a:rPr lang="cs-CZ" dirty="0" smtClean="0"/>
              <a:t> nepoziční číselné soustavy. </a:t>
            </a:r>
            <a:br>
              <a:rPr lang="cs-CZ" dirty="0" smtClean="0"/>
            </a:br>
            <a:endParaRPr lang="cs-CZ" dirty="0" smtClean="0"/>
          </a:p>
          <a:p>
            <a:pPr>
              <a:lnSpc>
                <a:spcPct val="80000"/>
              </a:lnSpc>
            </a:pPr>
            <a:r>
              <a:rPr lang="cs-CZ" sz="2800" i="1" dirty="0" smtClean="0">
                <a:solidFill>
                  <a:srgbClr val="FF0000"/>
                </a:solidFill>
              </a:rPr>
              <a:t>Dnes se obvykle používají soustavy poziční. </a:t>
            </a:r>
            <a:br>
              <a:rPr lang="cs-CZ" sz="2800" i="1" dirty="0" smtClean="0">
                <a:solidFill>
                  <a:srgbClr val="FF0000"/>
                </a:solidFill>
              </a:rPr>
            </a:br>
            <a:endParaRPr lang="cs-CZ" sz="2800" i="1" dirty="0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Čísla dané soustavy se skládají ze symbolů, které se nazývají číslice.</a:t>
            </a:r>
          </a:p>
          <a:p>
            <a:pPr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červeně znázorněné věty si zapiš</a:t>
            </a:r>
            <a:endParaRPr lang="cs-CZ" dirty="0"/>
          </a:p>
        </p:txBody>
      </p:sp>
      <p:pic>
        <p:nvPicPr>
          <p:cNvPr id="7" name="Picture 4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5229200"/>
            <a:ext cx="557029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8388424" y="1772814"/>
            <a:ext cx="288032" cy="216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564633" y="5877272"/>
            <a:ext cx="21602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Nepoziční soustavy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/>
              <a:t>Římské číslice</a:t>
            </a:r>
          </a:p>
          <a:p>
            <a:pPr lvl="1"/>
            <a:r>
              <a:rPr lang="cs-CZ" dirty="0" smtClean="0"/>
              <a:t>je způsob zápisu čísel pomocí písmen abecedy</a:t>
            </a:r>
          </a:p>
          <a:p>
            <a:pPr lvl="1"/>
            <a:r>
              <a:rPr lang="cs-CZ" dirty="0" smtClean="0"/>
              <a:t>dnes se tento způsob zápisu čísel používá jen výjimečně</a:t>
            </a:r>
          </a:p>
          <a:p>
            <a:pPr lvl="1">
              <a:buNone/>
            </a:pPr>
            <a:endParaRPr lang="cs-CZ" dirty="0" smtClean="0"/>
          </a:p>
          <a:p>
            <a:r>
              <a:rPr lang="cs-CZ" dirty="0" smtClean="0"/>
              <a:t>Pro snazší zapamatování se dají používat </a:t>
            </a:r>
            <a:r>
              <a:rPr lang="cs-CZ" dirty="0" err="1" smtClean="0"/>
              <a:t>nemotechnické</a:t>
            </a:r>
            <a:r>
              <a:rPr lang="cs-CZ" dirty="0" smtClean="0"/>
              <a:t> pomůcky jako např.</a:t>
            </a:r>
          </a:p>
          <a:p>
            <a:pPr algn="ctr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  <a:latin typeface="Bauhaus 93" pitchFamily="82" charset="0"/>
              </a:rPr>
              <a:t>I</a:t>
            </a:r>
            <a:r>
              <a:rPr lang="cs-CZ" sz="3200" dirty="0" smtClean="0"/>
              <a:t>van </a:t>
            </a:r>
            <a:r>
              <a:rPr lang="cs-CZ" sz="3200" dirty="0" smtClean="0">
                <a:solidFill>
                  <a:srgbClr val="FF0000"/>
                </a:solidFill>
                <a:latin typeface="Bauhaus 93" pitchFamily="82" charset="0"/>
              </a:rPr>
              <a:t>V</a:t>
            </a:r>
            <a:r>
              <a:rPr lang="cs-CZ" sz="3200" dirty="0" smtClean="0"/>
              <a:t>edl </a:t>
            </a:r>
            <a:r>
              <a:rPr lang="cs-CZ" sz="3200" dirty="0" err="1" smtClean="0">
                <a:solidFill>
                  <a:srgbClr val="FF0000"/>
                </a:solidFill>
                <a:latin typeface="Bauhaus 93" pitchFamily="82" charset="0"/>
              </a:rPr>
              <a:t>X</a:t>
            </a:r>
            <a:r>
              <a:rPr lang="cs-CZ" sz="3200" dirty="0" err="1" smtClean="0"/>
              <a:t>énii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  <a:latin typeface="Bauhaus 93" pitchFamily="82" charset="0"/>
              </a:rPr>
              <a:t>L</a:t>
            </a:r>
            <a:r>
              <a:rPr lang="cs-CZ" sz="3200" dirty="0" smtClean="0"/>
              <a:t>esní </a:t>
            </a:r>
            <a:r>
              <a:rPr lang="cs-CZ" sz="3200" dirty="0" smtClean="0">
                <a:solidFill>
                  <a:srgbClr val="FF0000"/>
                </a:solidFill>
                <a:latin typeface="Bauhaus 93" pitchFamily="82" charset="0"/>
              </a:rPr>
              <a:t>C</a:t>
            </a:r>
            <a:r>
              <a:rPr lang="cs-CZ" sz="3200" dirty="0" smtClean="0"/>
              <a:t>estou </a:t>
            </a:r>
            <a:r>
              <a:rPr lang="cs-CZ" sz="3200" dirty="0" smtClean="0">
                <a:solidFill>
                  <a:srgbClr val="FF0000"/>
                </a:solidFill>
                <a:latin typeface="Bauhaus 93" pitchFamily="82" charset="0"/>
              </a:rPr>
              <a:t>D</a:t>
            </a:r>
            <a:r>
              <a:rPr lang="cs-CZ" sz="3200" dirty="0" smtClean="0"/>
              <a:t>o </a:t>
            </a:r>
            <a:r>
              <a:rPr lang="cs-CZ" sz="3200" dirty="0" smtClean="0">
                <a:solidFill>
                  <a:srgbClr val="FF0000"/>
                </a:solidFill>
                <a:latin typeface="Bauhaus 93" pitchFamily="82" charset="0"/>
              </a:rPr>
              <a:t>M</a:t>
            </a:r>
            <a:r>
              <a:rPr lang="cs-CZ" sz="3200" dirty="0" smtClean="0"/>
              <a:t>ěsta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9" name="Obrázek 8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04664"/>
            <a:ext cx="3495675" cy="209550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8619077" y="2255047"/>
            <a:ext cx="288032" cy="216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Historie vzniku číselné soustavy </a:t>
            </a:r>
            <a:br>
              <a:rPr lang="cs-CZ" dirty="0" smtClean="0"/>
            </a:br>
            <a:r>
              <a:rPr lang="cs-CZ" dirty="0" smtClean="0"/>
              <a:t>ŘÍMSKÉ ČÍSLICE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80000"/>
              </a:lnSpc>
            </a:pPr>
            <a:r>
              <a:rPr lang="cs-CZ" sz="3600" b="1" dirty="0" smtClean="0">
                <a:solidFill>
                  <a:srgbClr val="FF0000"/>
                </a:solidFill>
              </a:rPr>
              <a:t>I</a:t>
            </a:r>
          </a:p>
          <a:p>
            <a:pPr>
              <a:lnSpc>
                <a:spcPct val="120000"/>
              </a:lnSpc>
              <a:buFont typeface="Wingdings" pitchFamily="2" charset="2"/>
              <a:buNone/>
            </a:pPr>
            <a:r>
              <a:rPr lang="cs-CZ" sz="2800" dirty="0" smtClean="0"/>
              <a:t>     Římská čísla vznikla přirozenou cestou. Římané počítali na prstech. Čísla jako 1, 2 a 3 a jím odpovídající znaky I, II a III graficky vyjadřují jednotlivé prsty.</a:t>
            </a:r>
          </a:p>
          <a:p>
            <a:pPr>
              <a:lnSpc>
                <a:spcPct val="80000"/>
              </a:lnSpc>
            </a:pPr>
            <a:endParaRPr lang="cs-CZ" sz="2800" dirty="0" smtClean="0"/>
          </a:p>
          <a:p>
            <a:pPr>
              <a:lnSpc>
                <a:spcPct val="80000"/>
              </a:lnSpc>
            </a:pPr>
            <a:r>
              <a:rPr lang="cs-CZ" sz="3600" b="1" dirty="0" smtClean="0">
                <a:solidFill>
                  <a:srgbClr val="FF0000"/>
                </a:solidFill>
              </a:rPr>
              <a:t>V a X</a:t>
            </a:r>
          </a:p>
          <a:p>
            <a:pPr>
              <a:lnSpc>
                <a:spcPct val="120000"/>
              </a:lnSpc>
              <a:buFont typeface="Wingdings" pitchFamily="2" charset="2"/>
              <a:buNone/>
            </a:pPr>
            <a:r>
              <a:rPr lang="cs-CZ" sz="2800" dirty="0" smtClean="0"/>
              <a:t>    Také tato dvě římská čísla mají svůj původ v lidské ruce: Římská číslice V (5) je vyjádřením dlaně s pěti prsty - V tvoří tvar mezi palcem a malíčkem Římská číslice X (10) jsou dvě dlaně u sebe (10 prstů).</a:t>
            </a:r>
          </a:p>
          <a:p>
            <a:pPr>
              <a:lnSpc>
                <a:spcPct val="80000"/>
              </a:lnSpc>
            </a:pPr>
            <a:endParaRPr lang="cs-CZ" sz="2800" dirty="0" smtClean="0"/>
          </a:p>
          <a:p>
            <a:pPr>
              <a:lnSpc>
                <a:spcPct val="80000"/>
              </a:lnSpc>
            </a:pPr>
            <a:r>
              <a:rPr lang="cs-CZ" sz="4000" b="1" dirty="0" smtClean="0">
                <a:solidFill>
                  <a:srgbClr val="FF0000"/>
                </a:solidFill>
              </a:rPr>
              <a:t>L a C</a:t>
            </a:r>
          </a:p>
          <a:p>
            <a:pPr>
              <a:lnSpc>
                <a:spcPct val="120000"/>
              </a:lnSpc>
              <a:buFont typeface="Wingdings" pitchFamily="2" charset="2"/>
              <a:buNone/>
            </a:pPr>
            <a:r>
              <a:rPr lang="cs-CZ" sz="2800" dirty="0" smtClean="0"/>
              <a:t>      Latinsky sto je </a:t>
            </a:r>
            <a:r>
              <a:rPr lang="cs-CZ" sz="2800" dirty="0" err="1" smtClean="0"/>
              <a:t>centum</a:t>
            </a:r>
            <a:r>
              <a:rPr lang="cs-CZ" sz="2800" dirty="0" smtClean="0"/>
              <a:t>. Odtud C. Padesát je polovina ze stovky. L tedy vzniklo „rozpůlením“ znaku pro 100 (C).</a:t>
            </a:r>
          </a:p>
          <a:p>
            <a:pPr>
              <a:lnSpc>
                <a:spcPct val="80000"/>
              </a:lnSpc>
            </a:pPr>
            <a:endParaRPr lang="cs-CZ" sz="2800" dirty="0" smtClean="0"/>
          </a:p>
          <a:p>
            <a:pPr>
              <a:lnSpc>
                <a:spcPct val="120000"/>
              </a:lnSpc>
            </a:pPr>
            <a:r>
              <a:rPr lang="cs-CZ" sz="4000" b="1" dirty="0" smtClean="0">
                <a:solidFill>
                  <a:srgbClr val="FF0000"/>
                </a:solidFill>
              </a:rPr>
              <a:t>D a M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Tisíc je latinsky </a:t>
            </a:r>
            <a:r>
              <a:rPr lang="cs-CZ" sz="2800" dirty="0" err="1" smtClean="0"/>
              <a:t>mille</a:t>
            </a:r>
            <a:r>
              <a:rPr lang="cs-CZ" sz="2800" dirty="0" smtClean="0"/>
              <a:t> (odtud M pro 1000). Znak D pro 500 vznikl opět grafickým „půlením“ znaku M, tentokrát svisle. Vznikl tak znak podobný písmenu D.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Poziční číselné soustavy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Poziční soustavy jsou charakterizovány tzv. </a:t>
            </a:r>
            <a:r>
              <a:rPr lang="cs-CZ" sz="2800" u="sng" dirty="0" smtClean="0">
                <a:solidFill>
                  <a:srgbClr val="FF0000"/>
                </a:solidFill>
              </a:rPr>
              <a:t>základem neboli bází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(značí se r), je to obvykle kladné celé číslo definující maximální počet číslic, které jsou v dané soustavě k dispozici.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Dvojková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Osmičková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Desítková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Dvanáctková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Šestnáctková</a:t>
            </a:r>
          </a:p>
          <a:p>
            <a:pPr lvl="1"/>
            <a:r>
              <a:rPr lang="cs-CZ" dirty="0" err="1" smtClean="0">
                <a:solidFill>
                  <a:srgbClr val="FF0000"/>
                </a:solidFill>
              </a:rPr>
              <a:t>Šedesátková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rgbClr val="FF0000"/>
                </a:solidFill>
              </a:rPr>
              <a:t>červeně znázorněné věty si zapiš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7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869160"/>
            <a:ext cx="557029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3717995" y="5517232"/>
            <a:ext cx="21602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soustav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ŠEDESÁTKOVÁ</a:t>
            </a:r>
          </a:p>
          <a:p>
            <a:pPr>
              <a:buFont typeface="Wingdings" pitchFamily="2" charset="2"/>
              <a:buNone/>
            </a:pPr>
            <a:r>
              <a:rPr lang="cs-CZ" dirty="0" smtClean="0"/>
              <a:t>   (r=60) – používá se k měření času; číslice se obvykle zapisují desítkovou soustavou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00 až 59 a řády se oddělují dvojtečkou</a:t>
            </a:r>
          </a:p>
          <a:p>
            <a:pPr>
              <a:buFont typeface="Wingdings" pitchFamily="2" charset="2"/>
              <a:buNone/>
            </a:pPr>
            <a:endParaRPr lang="cs-CZ" dirty="0" smtClean="0"/>
          </a:p>
          <a:p>
            <a:pPr>
              <a:buFont typeface="Wingdings" pitchFamily="2" charset="2"/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názvy prvních dvou řádů jsou: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u="sng" dirty="0" smtClean="0">
                <a:solidFill>
                  <a:srgbClr val="FF0000"/>
                </a:solidFill>
              </a:rPr>
              <a:t>kopa (60) a </a:t>
            </a:r>
            <a:r>
              <a:rPr lang="cs-CZ" u="sng" dirty="0" err="1" smtClean="0">
                <a:solidFill>
                  <a:srgbClr val="FF0000"/>
                </a:solidFill>
              </a:rPr>
              <a:t>velekopa</a:t>
            </a:r>
            <a:r>
              <a:rPr lang="cs-CZ" u="sng" dirty="0" smtClean="0">
                <a:solidFill>
                  <a:srgbClr val="FF0000"/>
                </a:solidFill>
              </a:rPr>
              <a:t> (3600)</a:t>
            </a:r>
          </a:p>
          <a:p>
            <a:endParaRPr lang="cs-CZ" dirty="0"/>
          </a:p>
        </p:txBody>
      </p:sp>
      <p:pic>
        <p:nvPicPr>
          <p:cNvPr id="7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60648"/>
            <a:ext cx="2627313" cy="127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4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5157192"/>
            <a:ext cx="557029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5292080" y="5589240"/>
            <a:ext cx="32111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červeně znázorněné věty si zapiš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100392" y="1334246"/>
            <a:ext cx="288032" cy="216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046621" y="5792974"/>
            <a:ext cx="21602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ŠESTNÁCTKOVÁ –HEXADECIMÁLNÍ</a:t>
            </a:r>
          </a:p>
          <a:p>
            <a:pPr lvl="1"/>
            <a:r>
              <a:rPr lang="cs-CZ" dirty="0" smtClean="0"/>
              <a:t>používá se v oblasti informatiky, pro číslice 10 až 15 se používají písmena A až F</a:t>
            </a:r>
          </a:p>
          <a:p>
            <a:pPr lvl="1"/>
            <a:r>
              <a:rPr lang="cs-CZ" dirty="0" smtClean="0"/>
              <a:t>Pro zápisy adres v operační paměti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lvl="1"/>
            <a:r>
              <a:rPr lang="cs-CZ" dirty="0" smtClean="0"/>
              <a:t>Příklad čísla:</a:t>
            </a:r>
          </a:p>
          <a:p>
            <a:pPr lvl="1">
              <a:buFont typeface="Wingdings" pitchFamily="2" charset="2"/>
              <a:buNone/>
            </a:pPr>
            <a:r>
              <a:rPr lang="cs-CZ" dirty="0" smtClean="0"/>
              <a:t>  1016 = (3×162 + 15×161 + 8×160)= 3F8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Tabulka pro převod </a:t>
            </a:r>
            <a:br>
              <a:rPr lang="cs-CZ" dirty="0" smtClean="0"/>
            </a:br>
            <a:r>
              <a:rPr lang="cs-CZ" dirty="0" smtClean="0"/>
              <a:t>šestnáctkové  číselné soustavy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7" name="Picture 4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3535" y="1447800"/>
            <a:ext cx="565413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7740352" y="5805264"/>
            <a:ext cx="288032" cy="216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DVANÁCTKOVÁ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80000"/>
              </a:lnSpc>
              <a:buNone/>
            </a:pPr>
            <a:endParaRPr lang="cs-CZ" sz="2800" dirty="0" smtClean="0"/>
          </a:p>
          <a:p>
            <a:pPr lvl="1">
              <a:lnSpc>
                <a:spcPct val="80000"/>
              </a:lnSpc>
            </a:pPr>
            <a:r>
              <a:rPr lang="cs-CZ" dirty="0" smtClean="0"/>
              <a:t>dnes málo používaná</a:t>
            </a:r>
          </a:p>
          <a:p>
            <a:pPr lvl="1">
              <a:lnSpc>
                <a:spcPct val="80000"/>
              </a:lnSpc>
            </a:pPr>
            <a:r>
              <a:rPr lang="cs-CZ" dirty="0" smtClean="0"/>
              <a:t>dodnes z ní zbyly názvy prvních dvou řádů </a:t>
            </a:r>
            <a:r>
              <a:rPr lang="cs-CZ" dirty="0" smtClean="0">
                <a:solidFill>
                  <a:srgbClr val="FF0000"/>
                </a:solidFill>
              </a:rPr>
              <a:t>– </a:t>
            </a:r>
            <a:r>
              <a:rPr lang="cs-CZ" u="sng" dirty="0" smtClean="0">
                <a:solidFill>
                  <a:srgbClr val="FF0000"/>
                </a:solidFill>
              </a:rPr>
              <a:t>tucet a veletucet</a:t>
            </a:r>
          </a:p>
          <a:p>
            <a:pPr lvl="1">
              <a:lnSpc>
                <a:spcPct val="80000"/>
              </a:lnSpc>
            </a:pPr>
            <a:r>
              <a:rPr lang="cs-CZ" dirty="0" smtClean="0"/>
              <a:t>Na tucty se v minulosti počítalo zejména zboží při balení, přepravě a prodeji. </a:t>
            </a:r>
          </a:p>
          <a:p>
            <a:pPr lvl="1">
              <a:lnSpc>
                <a:spcPct val="80000"/>
              </a:lnSpc>
            </a:pPr>
            <a:r>
              <a:rPr lang="cs-CZ" dirty="0" smtClean="0"/>
              <a:t>Pozůstatky toho nacházíme ještě dnes především v poměrně hojném používání půltuctu, tedy počtu šesti — po půltuctech se dodnes balí a prodávají například: </a:t>
            </a:r>
          </a:p>
          <a:p>
            <a:pPr lvl="2">
              <a:lnSpc>
                <a:spcPct val="80000"/>
              </a:lnSpc>
            </a:pPr>
            <a:r>
              <a:rPr lang="cs-CZ" dirty="0" smtClean="0"/>
              <a:t> vejce, </a:t>
            </a:r>
          </a:p>
          <a:p>
            <a:pPr lvl="2">
              <a:lnSpc>
                <a:spcPct val="80000"/>
              </a:lnSpc>
            </a:pPr>
            <a:r>
              <a:rPr lang="cs-CZ" dirty="0" smtClean="0"/>
              <a:t> lahvové nápoje,</a:t>
            </a:r>
          </a:p>
          <a:p>
            <a:pPr lvl="2">
              <a:lnSpc>
                <a:spcPct val="80000"/>
              </a:lnSpc>
            </a:pPr>
            <a:r>
              <a:rPr lang="cs-CZ" dirty="0" smtClean="0"/>
              <a:t> stolní nádobí </a:t>
            </a:r>
          </a:p>
          <a:p>
            <a:pPr lvl="2">
              <a:lnSpc>
                <a:spcPct val="80000"/>
              </a:lnSpc>
            </a:pPr>
            <a:r>
              <a:rPr lang="cs-CZ" dirty="0" smtClean="0"/>
              <a:t> příbory.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OSMIČKOVÁ -OKTÁLNÍ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>
              <a:lnSpc>
                <a:spcPct val="90000"/>
              </a:lnSpc>
            </a:pPr>
            <a:r>
              <a:rPr lang="cs-CZ" sz="2800" dirty="0" smtClean="0"/>
              <a:t>je číselná soustava o základu 8,</a:t>
            </a:r>
            <a:br>
              <a:rPr lang="cs-CZ" sz="2800" dirty="0" smtClean="0"/>
            </a:br>
            <a:r>
              <a:rPr lang="cs-CZ" sz="2800" dirty="0" smtClean="0"/>
              <a:t> v tradičním zápisu může obsahovat cifry </a:t>
            </a:r>
            <a:br>
              <a:rPr lang="cs-CZ" sz="2800" dirty="0" smtClean="0"/>
            </a:br>
            <a:r>
              <a:rPr lang="cs-CZ" sz="2800" dirty="0" smtClean="0"/>
              <a:t>0, 1, 2, 3, 4, 5, 6 a 7.</a:t>
            </a:r>
            <a:br>
              <a:rPr lang="cs-CZ" sz="2800" dirty="0" smtClean="0"/>
            </a:br>
            <a:endParaRPr lang="cs-CZ" sz="2800" dirty="0" smtClean="0"/>
          </a:p>
          <a:p>
            <a:pPr lvl="1">
              <a:lnSpc>
                <a:spcPct val="90000"/>
              </a:lnSpc>
            </a:pPr>
            <a:r>
              <a:rPr lang="cs-CZ" sz="2800" dirty="0" smtClean="0"/>
              <a:t>Díky tomu, že je </a:t>
            </a:r>
            <a:r>
              <a:rPr lang="cs-CZ" sz="2800" dirty="0" err="1" smtClean="0"/>
              <a:t>oktální</a:t>
            </a:r>
            <a:r>
              <a:rPr lang="cs-CZ" sz="2800" dirty="0" smtClean="0"/>
              <a:t> soustava snadno převeditelná do dvojkové soustavy (8 je mocninou dvojky), často se používá v oblasti informatiky. </a:t>
            </a:r>
            <a:br>
              <a:rPr lang="cs-CZ" sz="2800" dirty="0" smtClean="0"/>
            </a:br>
            <a:r>
              <a:rPr lang="cs-CZ" sz="2800" dirty="0" smtClean="0"/>
              <a:t>Příkladem může být nastavení přístupových práv v operačních systémech </a:t>
            </a:r>
            <a:r>
              <a:rPr lang="cs-CZ" sz="2800" u="sng" dirty="0" err="1" smtClean="0"/>
              <a:t>unixového</a:t>
            </a:r>
            <a:r>
              <a:rPr lang="cs-CZ" sz="2800" dirty="0" smtClean="0"/>
              <a:t> typu.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DESÍTKOVÁ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/>
              <a:t>Pro zápis čísel používá symboly 0,1,2,3,4,5,6,7,8,9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Desítková soustava se používá odedávna. Už i egyptská matematika byla založena na desítkové soustavě. 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Tato soustava je pravděpodobně odvozena od počítání na deseti prstech rukou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Zápis čísla v desítkové soustavě: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1x1000+1x100+1x10+1x1=1111</a:t>
            </a:r>
          </a:p>
          <a:p>
            <a:endParaRPr lang="cs-CZ" dirty="0"/>
          </a:p>
        </p:txBody>
      </p:sp>
      <p:pic>
        <p:nvPicPr>
          <p:cNvPr id="7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941168"/>
            <a:ext cx="557029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5292080" y="5589240"/>
            <a:ext cx="32111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červeně znázorněné věty si zapiš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5113" y="5485874"/>
            <a:ext cx="21602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3832" y="188640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DVOJKOVÁ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/>
              <a:t>je číselná soustava která používá pouze dva symboly:      </a:t>
            </a:r>
            <a:br>
              <a:rPr lang="cs-CZ" sz="2400" dirty="0" smtClean="0"/>
            </a:br>
            <a:r>
              <a:rPr lang="cs-CZ" sz="2400" dirty="0" smtClean="0"/>
              <a:t>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nejčastěji 0 a 1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používá se ve všech moderních počítačích, neboť její dva symboly (0 a 1) odpovídají dvěma stavům elektrického obvodu </a:t>
            </a:r>
            <a:r>
              <a:rPr lang="cs-CZ" sz="2400" u="sng" dirty="0" smtClean="0">
                <a:solidFill>
                  <a:srgbClr val="FF0000"/>
                </a:solidFill>
              </a:rPr>
              <a:t>(vypnuto a zapnuto)</a:t>
            </a:r>
          </a:p>
          <a:p>
            <a:r>
              <a:rPr lang="cs-CZ" sz="2400" dirty="0" smtClean="0"/>
              <a:t>Číslo zapsané v dvojkové soustavě se nazývá </a:t>
            </a:r>
            <a:r>
              <a:rPr lang="cs-CZ" sz="2400" u="sng" dirty="0" smtClean="0">
                <a:solidFill>
                  <a:srgbClr val="FF0000"/>
                </a:solidFill>
              </a:rPr>
              <a:t>binární číslo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Zápis čísla ve dvojkové  soustavě: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292080" y="5661248"/>
            <a:ext cx="32111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červeně znázorněné věty si zapiš</a:t>
            </a:r>
            <a:endParaRPr lang="cs-CZ" dirty="0"/>
          </a:p>
        </p:txBody>
      </p:sp>
      <p:pic>
        <p:nvPicPr>
          <p:cNvPr id="8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941168"/>
            <a:ext cx="557029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365104"/>
            <a:ext cx="863917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Obdélník 9"/>
          <p:cNvSpPr/>
          <p:nvPr/>
        </p:nvSpPr>
        <p:spPr>
          <a:xfrm>
            <a:off x="5292080" y="5517232"/>
            <a:ext cx="21602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u="sng" dirty="0" smtClean="0"/>
              <a:t>Typy číselných soustav</a:t>
            </a:r>
          </a:p>
          <a:p>
            <a:pPr lvl="1">
              <a:lnSpc>
                <a:spcPct val="90000"/>
              </a:lnSpc>
            </a:pPr>
            <a:r>
              <a:rPr lang="cs-CZ" b="1" i="1" dirty="0" smtClean="0"/>
              <a:t>Nepoziční</a:t>
            </a:r>
          </a:p>
          <a:p>
            <a:pPr lvl="2">
              <a:lnSpc>
                <a:spcPct val="90000"/>
              </a:lnSpc>
            </a:pPr>
            <a:r>
              <a:rPr lang="cs-CZ" dirty="0" smtClean="0"/>
              <a:t>Římské číslice</a:t>
            </a:r>
            <a:br>
              <a:rPr lang="cs-CZ" dirty="0" smtClean="0"/>
            </a:br>
            <a:endParaRPr lang="cs-CZ" dirty="0" smtClean="0"/>
          </a:p>
          <a:p>
            <a:pPr lvl="1">
              <a:lnSpc>
                <a:spcPct val="90000"/>
              </a:lnSpc>
            </a:pPr>
            <a:r>
              <a:rPr lang="cs-CZ" b="1" i="1" dirty="0" smtClean="0"/>
              <a:t>Poziční </a:t>
            </a:r>
          </a:p>
          <a:p>
            <a:pPr lvl="2">
              <a:lnSpc>
                <a:spcPct val="90000"/>
              </a:lnSpc>
            </a:pPr>
            <a:r>
              <a:rPr lang="cs-CZ" dirty="0" err="1" smtClean="0"/>
              <a:t>Šedesátková</a:t>
            </a:r>
            <a:r>
              <a:rPr lang="cs-CZ" dirty="0" smtClean="0"/>
              <a:t> - kopa, </a:t>
            </a:r>
            <a:r>
              <a:rPr lang="cs-CZ" dirty="0" err="1" smtClean="0"/>
              <a:t>velokopa</a:t>
            </a:r>
            <a:endParaRPr lang="cs-CZ" dirty="0" smtClean="0"/>
          </a:p>
          <a:p>
            <a:pPr lvl="2">
              <a:lnSpc>
                <a:spcPct val="90000"/>
              </a:lnSpc>
            </a:pPr>
            <a:r>
              <a:rPr lang="cs-CZ" dirty="0" smtClean="0"/>
              <a:t>Šestnáctková – </a:t>
            </a:r>
            <a:r>
              <a:rPr lang="cs-CZ" dirty="0" err="1" smtClean="0"/>
              <a:t>hexadeciální</a:t>
            </a:r>
            <a:r>
              <a:rPr lang="cs-CZ" dirty="0" smtClean="0"/>
              <a:t> (čísla se vyjadřují i písmeny A – F)</a:t>
            </a:r>
          </a:p>
          <a:p>
            <a:pPr lvl="2">
              <a:lnSpc>
                <a:spcPct val="90000"/>
              </a:lnSpc>
            </a:pPr>
            <a:r>
              <a:rPr lang="cs-CZ" dirty="0" smtClean="0"/>
              <a:t>Dvanáctková – tucet a veletucet</a:t>
            </a:r>
          </a:p>
          <a:p>
            <a:pPr lvl="2">
              <a:lnSpc>
                <a:spcPct val="90000"/>
              </a:lnSpc>
            </a:pPr>
            <a:r>
              <a:rPr lang="cs-CZ" dirty="0" smtClean="0"/>
              <a:t>Osmičková  - </a:t>
            </a:r>
            <a:r>
              <a:rPr lang="cs-CZ" dirty="0" err="1" smtClean="0"/>
              <a:t>oktální</a:t>
            </a:r>
            <a:endParaRPr lang="cs-CZ" dirty="0" smtClean="0"/>
          </a:p>
          <a:p>
            <a:pPr lvl="2">
              <a:lnSpc>
                <a:spcPct val="90000"/>
              </a:lnSpc>
            </a:pPr>
            <a:r>
              <a:rPr lang="cs-CZ" dirty="0" smtClean="0"/>
              <a:t>Desítková – používáme v dnešní matematice</a:t>
            </a:r>
          </a:p>
          <a:p>
            <a:pPr lvl="2">
              <a:lnSpc>
                <a:spcPct val="90000"/>
              </a:lnSpc>
            </a:pPr>
            <a:r>
              <a:rPr lang="cs-CZ" dirty="0" smtClean="0"/>
              <a:t>Dvojková – binární – vyjadřuje čísla pomocí nul a jedniček – využívá se pro převod informací ve výpočetní technice</a:t>
            </a:r>
          </a:p>
          <a:p>
            <a:endParaRPr lang="cs-CZ" dirty="0"/>
          </a:p>
        </p:txBody>
      </p:sp>
      <p:pic>
        <p:nvPicPr>
          <p:cNvPr id="7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32656"/>
            <a:ext cx="895350" cy="127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8244408" y="1412776"/>
            <a:ext cx="21602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 smtClean="0"/>
              <a:t>Příklad </a:t>
            </a:r>
            <a:br>
              <a:rPr lang="cs-CZ" sz="2800" dirty="0" smtClean="0"/>
            </a:br>
            <a:r>
              <a:rPr lang="cs-CZ" sz="2800" i="1" dirty="0" smtClean="0"/>
              <a:t>Jak přepíšeš číslo 30  z desítkové do dvojkové soustavy?</a:t>
            </a:r>
          </a:p>
          <a:p>
            <a:pPr lvl="1">
              <a:lnSpc>
                <a:spcPct val="90000"/>
              </a:lnSpc>
            </a:pPr>
            <a:r>
              <a:rPr lang="cs-CZ" i="1" dirty="0" smtClean="0"/>
              <a:t>Děl číslem dvě</a:t>
            </a:r>
          </a:p>
          <a:p>
            <a:pPr lvl="1">
              <a:lnSpc>
                <a:spcPct val="90000"/>
              </a:lnSpc>
            </a:pPr>
            <a:r>
              <a:rPr lang="cs-CZ" i="1" dirty="0" smtClean="0"/>
              <a:t>30:2=15   zb.0</a:t>
            </a:r>
          </a:p>
          <a:p>
            <a:pPr lvl="1">
              <a:lnSpc>
                <a:spcPct val="90000"/>
              </a:lnSpc>
            </a:pPr>
            <a:r>
              <a:rPr lang="cs-CZ" i="1" dirty="0" smtClean="0"/>
              <a:t>15:2=7     zb.1</a:t>
            </a:r>
          </a:p>
          <a:p>
            <a:pPr lvl="1">
              <a:lnSpc>
                <a:spcPct val="90000"/>
              </a:lnSpc>
            </a:pPr>
            <a:r>
              <a:rPr lang="cs-CZ" i="1" dirty="0" smtClean="0"/>
              <a:t>  7:2=3     zb.1</a:t>
            </a:r>
          </a:p>
          <a:p>
            <a:pPr lvl="1">
              <a:lnSpc>
                <a:spcPct val="90000"/>
              </a:lnSpc>
            </a:pPr>
            <a:r>
              <a:rPr lang="cs-CZ" i="1" dirty="0" smtClean="0"/>
              <a:t>  3:2=1     zb.1</a:t>
            </a:r>
          </a:p>
          <a:p>
            <a:pPr lvl="1">
              <a:lnSpc>
                <a:spcPct val="90000"/>
              </a:lnSpc>
            </a:pPr>
            <a:r>
              <a:rPr lang="cs-CZ" i="1" dirty="0" smtClean="0"/>
              <a:t>  1:2=0     zb.1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cs-CZ" i="1" dirty="0" smtClean="0"/>
          </a:p>
          <a:p>
            <a:pPr lvl="4">
              <a:lnSpc>
                <a:spcPct val="90000"/>
              </a:lnSpc>
            </a:pPr>
            <a:r>
              <a:rPr lang="cs-CZ" sz="1800" dirty="0" smtClean="0"/>
              <a:t>Ze zbytků po dělení dvěma složíme číslo v dvojkové soustavě ve směru šipky </a:t>
            </a:r>
            <a:r>
              <a:rPr lang="cs-CZ" sz="1800" b="1" u="sng" dirty="0" smtClean="0">
                <a:solidFill>
                  <a:srgbClr val="FF0000"/>
                </a:solidFill>
              </a:rPr>
              <a:t>(11110)</a:t>
            </a:r>
            <a:r>
              <a:rPr lang="cs-CZ" sz="1800" b="1" u="sng" baseline="-25000" dirty="0" smtClean="0">
                <a:solidFill>
                  <a:srgbClr val="FF0000"/>
                </a:solidFill>
              </a:rPr>
              <a:t>2</a:t>
            </a:r>
            <a:endParaRPr lang="cs-CZ" sz="1800" b="1" u="sng" baseline="-25000" dirty="0">
              <a:solidFill>
                <a:srgbClr val="FF0000"/>
              </a:solidFill>
            </a:endParaRPr>
          </a:p>
        </p:txBody>
      </p:sp>
      <p:pic>
        <p:nvPicPr>
          <p:cNvPr id="7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32656"/>
            <a:ext cx="895350" cy="127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8244408" y="1412776"/>
            <a:ext cx="21602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br>
              <a:rPr lang="cs-CZ" dirty="0" smtClean="0"/>
            </a:br>
            <a:r>
              <a:rPr lang="cs-CZ" dirty="0" smtClean="0"/>
              <a:t>jak převedeš číslo</a:t>
            </a:r>
            <a:r>
              <a:rPr lang="cs-CZ" dirty="0" smtClean="0">
                <a:solidFill>
                  <a:srgbClr val="FF0000"/>
                </a:solidFill>
              </a:rPr>
              <a:t> (11110)</a:t>
            </a:r>
            <a:r>
              <a:rPr lang="cs-CZ" baseline="-25000" dirty="0" smtClean="0">
                <a:solidFill>
                  <a:srgbClr val="FF0000"/>
                </a:solidFill>
              </a:rPr>
              <a:t>2 </a:t>
            </a:r>
            <a:r>
              <a:rPr lang="cs-CZ" dirty="0" smtClean="0"/>
              <a:t>do</a:t>
            </a:r>
            <a:r>
              <a:rPr lang="cs-CZ" baseline="-25000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desítkové soustavy</a:t>
            </a:r>
          </a:p>
          <a:p>
            <a:pPr lvl="1"/>
            <a:r>
              <a:rPr lang="cs-CZ" dirty="0" smtClean="0"/>
              <a:t>Při převodu postupuji stejně jako při vyjádření čísla v desítkové soustavě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(11110)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= 0x2</a:t>
            </a:r>
            <a:r>
              <a:rPr lang="cs-CZ" baseline="30000" dirty="0" smtClean="0"/>
              <a:t>0</a:t>
            </a:r>
            <a:r>
              <a:rPr lang="cs-CZ" dirty="0" smtClean="0"/>
              <a:t>+1x2</a:t>
            </a:r>
            <a:r>
              <a:rPr lang="cs-CZ" baseline="30000" dirty="0" smtClean="0"/>
              <a:t>1</a:t>
            </a:r>
            <a:r>
              <a:rPr lang="cs-CZ" dirty="0" smtClean="0"/>
              <a:t>+1x2</a:t>
            </a:r>
            <a:r>
              <a:rPr lang="cs-CZ" baseline="30000" dirty="0" smtClean="0"/>
              <a:t>2</a:t>
            </a:r>
            <a:r>
              <a:rPr lang="cs-CZ" dirty="0" smtClean="0"/>
              <a:t>+1x2</a:t>
            </a:r>
            <a:r>
              <a:rPr lang="cs-CZ" baseline="30000" dirty="0" smtClean="0"/>
              <a:t>3</a:t>
            </a:r>
            <a:r>
              <a:rPr lang="cs-CZ" dirty="0" smtClean="0"/>
              <a:t>+1x2</a:t>
            </a:r>
            <a:r>
              <a:rPr lang="cs-CZ" baseline="30000" dirty="0" smtClean="0"/>
              <a:t>4</a:t>
            </a:r>
            <a:r>
              <a:rPr lang="cs-CZ" dirty="0" smtClean="0"/>
              <a:t> =</a:t>
            </a:r>
            <a:br>
              <a:rPr lang="cs-CZ" dirty="0" smtClean="0"/>
            </a:br>
            <a:r>
              <a:rPr lang="cs-CZ" dirty="0" smtClean="0"/>
              <a:t>=0x1+1x2+1x4+1x8+1x16= 0+2+4+8+16=</a:t>
            </a:r>
            <a:r>
              <a:rPr lang="cs-CZ" dirty="0" smtClean="0">
                <a:solidFill>
                  <a:srgbClr val="FF0000"/>
                </a:solidFill>
              </a:rPr>
              <a:t>30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Pokus se převést číslo 15 do dvojkové soustavy a zpět</a:t>
            </a:r>
          </a:p>
          <a:p>
            <a:endParaRPr lang="cs-CZ" dirty="0"/>
          </a:p>
        </p:txBody>
      </p:sp>
      <p:pic>
        <p:nvPicPr>
          <p:cNvPr id="7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32656"/>
            <a:ext cx="895350" cy="127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8244408" y="1412776"/>
            <a:ext cx="21602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Otázky k procvičení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914400" y="1988840"/>
            <a:ext cx="7772400" cy="40309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 sešitě převeď do dvojkové číselné soustavy čísla 45, 78, 15, 47</a:t>
            </a:r>
          </a:p>
          <a:p>
            <a:pPr>
              <a:buNone/>
            </a:pPr>
            <a:r>
              <a:rPr lang="cs-CZ" dirty="0" smtClean="0"/>
              <a:t>V sešitě zapiš celý postup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11" name="Zástupný symbol pro obsah 8" descr="isCAI3P1Y8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260648"/>
            <a:ext cx="1625600" cy="14351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8244408" y="1412776"/>
            <a:ext cx="185440" cy="282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45:2=22 ZB.1</a:t>
            </a:r>
          </a:p>
          <a:p>
            <a:r>
              <a:rPr lang="cs-CZ" dirty="0" smtClean="0"/>
              <a:t>22:2=11 ZB.1</a:t>
            </a:r>
          </a:p>
          <a:p>
            <a:r>
              <a:rPr lang="cs-CZ" dirty="0" smtClean="0"/>
              <a:t>11:2=5 ZB.1</a:t>
            </a:r>
          </a:p>
          <a:p>
            <a:r>
              <a:rPr lang="cs-CZ" dirty="0" smtClean="0"/>
              <a:t>5:2=2 ZB.1</a:t>
            </a:r>
          </a:p>
          <a:p>
            <a:r>
              <a:rPr lang="cs-CZ" dirty="0" smtClean="0"/>
              <a:t>2:2=1 ZB.0</a:t>
            </a:r>
          </a:p>
          <a:p>
            <a:r>
              <a:rPr lang="cs-CZ" dirty="0" smtClean="0"/>
              <a:t>1:2=0 ZB.1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(45)</a:t>
            </a:r>
            <a:r>
              <a:rPr lang="cs-CZ" b="1" u="sng" baseline="-25000" dirty="0" smtClean="0">
                <a:solidFill>
                  <a:srgbClr val="FF0000"/>
                </a:solidFill>
              </a:rPr>
              <a:t>10</a:t>
            </a:r>
            <a:r>
              <a:rPr lang="cs-CZ" b="1" u="sng" dirty="0" smtClean="0">
                <a:solidFill>
                  <a:srgbClr val="FF0000"/>
                </a:solidFill>
              </a:rPr>
              <a:t>= (111101)</a:t>
            </a:r>
            <a:r>
              <a:rPr lang="cs-CZ" b="1" u="sng" baseline="-25000" dirty="0" smtClean="0">
                <a:solidFill>
                  <a:srgbClr val="FF0000"/>
                </a:solidFill>
              </a:rPr>
              <a:t>2</a:t>
            </a:r>
            <a:endParaRPr lang="cs-CZ" b="1" u="sng" baseline="-25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Informatika pro základní školy </a:t>
            </a: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press</a:t>
            </a:r>
            <a:endParaRPr lang="cs-CZ" dirty="0" smtClean="0"/>
          </a:p>
          <a:p>
            <a:r>
              <a:rPr lang="cs-CZ" dirty="0" smtClean="0"/>
              <a:t>Informatika a výpočetní technika </a:t>
            </a:r>
            <a:r>
              <a:rPr lang="cs-CZ" dirty="0" err="1" smtClean="0"/>
              <a:t>Kompedium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Informatika pro základní školy </a:t>
            </a: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Obr.1.</a:t>
            </a:r>
            <a:b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://office.microsoft.com/cs-cz/images/skola-CM079001901.aspx#ai:MP900439446</a:t>
            </a:r>
            <a:r>
              <a:rPr lang="cs-CZ" dirty="0" smtClean="0">
                <a:hlinkClick r:id="rId2"/>
              </a:rPr>
              <a:t>|</a:t>
            </a:r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Obr.2 </a:t>
            </a:r>
            <a:b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boomerang.blogerka.cz/Skola/Rimska-cislice</a:t>
            </a:r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obr.3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cs.wikipedia.org/wiki/Toursk%C3%BD_gro%C5%A1</a:t>
            </a:r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Obr.4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kekel.tym.cz/html/barvy.php</a:t>
            </a:r>
            <a:endParaRPr lang="cs-CZ" dirty="0" smtClean="0"/>
          </a:p>
          <a:p>
            <a:r>
              <a:rPr lang="cs-CZ" dirty="0" smtClean="0">
                <a:solidFill>
                  <a:srgbClr val="A9D3F9"/>
                </a:solidFill>
              </a:rPr>
              <a:t>Obr. 5</a:t>
            </a:r>
          </a:p>
          <a:p>
            <a:r>
              <a:rPr lang="cs-CZ" dirty="0">
                <a:hlinkClick r:id="rId6"/>
              </a:rPr>
              <a:t>http://www.gify.nou.cz/lid_skola.htm</a:t>
            </a:r>
            <a:r>
              <a:rPr lang="cs-CZ" dirty="0" smtClean="0">
                <a:hlinkClick r:id="rId6"/>
              </a:rPr>
              <a:t>#</a:t>
            </a:r>
            <a:endParaRPr lang="cs-CZ" dirty="0" smtClean="0"/>
          </a:p>
          <a:p>
            <a:r>
              <a:rPr lang="cs-CZ" dirty="0" smtClean="0">
                <a:solidFill>
                  <a:srgbClr val="A9D3F9"/>
                </a:solidFill>
              </a:rPr>
              <a:t>Obr. 6</a:t>
            </a:r>
          </a:p>
          <a:p>
            <a:pPr lvl="1"/>
            <a:r>
              <a:rPr lang="cs-CZ" dirty="0" smtClean="0"/>
              <a:t> </a:t>
            </a:r>
            <a:r>
              <a:rPr lang="cs-CZ" sz="2300" dirty="0">
                <a:hlinkClick r:id="rId7"/>
              </a:rPr>
              <a:t>www.abicko.cz/clanek/casopis-abc/1760/vyhrajte-pocitac.html</a:t>
            </a:r>
            <a:endParaRPr lang="cs-CZ" sz="2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465</TotalTime>
  <Words>594</Words>
  <Application>Microsoft Office PowerPoint</Application>
  <PresentationFormat>Předvádění na obrazovce (4:3)</PresentationFormat>
  <Paragraphs>193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Jmění</vt:lpstr>
      <vt:lpstr>Základní škola a mateřská škola Staré Město   Interaktivní škola pro žáka 21.století</vt:lpstr>
      <vt:lpstr>Co jsou to číselné soustavy</vt:lpstr>
      <vt:lpstr>Nepoziční soustavy</vt:lpstr>
      <vt:lpstr>Historie vzniku číselné soustavy  ŘÍMSKÉ ČÍSLICE</vt:lpstr>
      <vt:lpstr>Poziční číselné soustavy</vt:lpstr>
      <vt:lpstr>Popis soustav</vt:lpstr>
      <vt:lpstr>Prezentace aplikace PowerPoint</vt:lpstr>
      <vt:lpstr>Tabulka pro převod  šestnáctkové  číselné soustavy</vt:lpstr>
      <vt:lpstr>DVANÁCTKOVÁ </vt:lpstr>
      <vt:lpstr>OSMIČKOVÁ -OKTÁLNÍ </vt:lpstr>
      <vt:lpstr>DESÍTKOVÁ </vt:lpstr>
      <vt:lpstr>DVOJKOVÁ</vt:lpstr>
      <vt:lpstr>ZÁPIS DO SEŠITU</vt:lpstr>
      <vt:lpstr>ZÁPIS DO SEŠITU</vt:lpstr>
      <vt:lpstr>ZÁPIS DO SEŠITU</vt:lpstr>
      <vt:lpstr>Otázky k procvičení </vt:lpstr>
      <vt:lpstr>ŘEŠENÍ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icts</cp:lastModifiedBy>
  <cp:revision>92</cp:revision>
  <dcterms:created xsi:type="dcterms:W3CDTF">2010-07-04T09:26:34Z</dcterms:created>
  <dcterms:modified xsi:type="dcterms:W3CDTF">2012-12-23T11:43:49Z</dcterms:modified>
</cp:coreProperties>
</file>