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2" r:id="rId6"/>
    <p:sldId id="271" r:id="rId7"/>
    <p:sldId id="272" r:id="rId8"/>
    <p:sldId id="263" r:id="rId9"/>
    <p:sldId id="268" r:id="rId10"/>
    <p:sldId id="264" r:id="rId11"/>
    <p:sldId id="269" r:id="rId12"/>
    <p:sldId id="265" r:id="rId13"/>
    <p:sldId id="270" r:id="rId14"/>
    <p:sldId id="267" r:id="rId15"/>
    <p:sldId id="260" r:id="rId16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23.12.2012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thernet_RJ45_connector_p1160054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NIC-FA312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v_karta_avermedia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://cs.wikipedia.org/wiki/Soubor:NIC-FA312.jpg" TargetMode="External"/><Relationship Id="rId7" Type="http://schemas.openxmlformats.org/officeDocument/2006/relationships/hyperlink" Target="http://cs.wikipedia.org/wiki/Televizn%C3%AD_karta" TargetMode="External"/><Relationship Id="rId2" Type="http://schemas.openxmlformats.org/officeDocument/2006/relationships/hyperlink" Target="http://cs.wikipedia.org/wiki/Soubor:Sound_Blaster_Live!_5.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owerColor_Radeon_X850XT_PE.jpg" TargetMode="External"/><Relationship Id="rId5" Type="http://schemas.openxmlformats.org/officeDocument/2006/relationships/hyperlink" Target="http://cs.wikipedia.org/wiki/Soubor:Tv_karta_avermedia.jpg" TargetMode="External"/><Relationship Id="rId4" Type="http://schemas.openxmlformats.org/officeDocument/2006/relationships/hyperlink" Target="http://cs.wikipedia.org/wiki/Soubor:Ethernet_RJ45_connector_p116005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729488570"/>
              </p:ext>
            </p:extLst>
          </p:nvPr>
        </p:nvGraphicFramePr>
        <p:xfrm>
          <a:off x="357135" y="1397603"/>
          <a:ext cx="9392290" cy="4562293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VY_32_INOVACE_IVT_1_KOT_11_PRIDAVNE_KARTY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13.10.2012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 přídavnými kartami do počítače, jejich funkcemi a rozšířeními, o která obohacují standartní počítačovou sestavu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Přídavné karty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Přídavné karty</a:t>
            </a:r>
          </a:p>
          <a:p>
            <a:r>
              <a:rPr lang="cs-CZ" dirty="0" smtClean="0"/>
              <a:t>Nejčastější typy</a:t>
            </a:r>
          </a:p>
          <a:p>
            <a:r>
              <a:rPr lang="cs-CZ" dirty="0" smtClean="0"/>
              <a:t>Grafická karta</a:t>
            </a:r>
          </a:p>
          <a:p>
            <a:r>
              <a:rPr lang="cs-CZ" dirty="0" smtClean="0"/>
              <a:t>Zvuková karta</a:t>
            </a:r>
          </a:p>
          <a:p>
            <a:r>
              <a:rPr lang="cs-CZ" dirty="0" smtClean="0"/>
              <a:t>Výstupy</a:t>
            </a:r>
          </a:p>
          <a:p>
            <a:r>
              <a:rPr lang="cs-CZ" dirty="0" smtClean="0"/>
              <a:t>Síťová karta</a:t>
            </a:r>
          </a:p>
          <a:p>
            <a:r>
              <a:rPr lang="cs-CZ" dirty="0" smtClean="0"/>
              <a:t>Televizní karta</a:t>
            </a:r>
          </a:p>
          <a:p>
            <a:r>
              <a:rPr lang="cs-CZ" dirty="0" smtClean="0"/>
              <a:t>Karta pro střihání videa</a:t>
            </a:r>
          </a:p>
          <a:p>
            <a:r>
              <a:rPr lang="cs-CZ" dirty="0" smtClean="0"/>
              <a:t>Zdroje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Přídavné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Jsou </a:t>
            </a:r>
            <a:r>
              <a:rPr lang="cs-CZ" sz="2400" dirty="0"/>
              <a:t>samostatná hardwarová </a:t>
            </a:r>
            <a:r>
              <a:rPr lang="cs-CZ" sz="2400" dirty="0" smtClean="0"/>
              <a:t>zařízení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možňují </a:t>
            </a:r>
            <a:r>
              <a:rPr lang="cs-CZ" sz="2400" dirty="0"/>
              <a:t>rozšířit možnosti počítače o nové funkce, které základní hardwarová sestava </a:t>
            </a:r>
            <a:r>
              <a:rPr lang="cs-CZ" sz="2400" dirty="0" smtClean="0"/>
              <a:t>neumožňuje</a:t>
            </a:r>
            <a:endParaRPr lang="cs-CZ" sz="2400" dirty="0"/>
          </a:p>
          <a:p>
            <a:r>
              <a:rPr lang="cs-CZ" sz="2400" dirty="0"/>
              <a:t>Z</a:t>
            </a:r>
            <a:r>
              <a:rPr lang="cs-CZ" sz="2400" dirty="0" smtClean="0"/>
              <a:t>asunují </a:t>
            </a:r>
            <a:r>
              <a:rPr lang="cs-CZ" sz="2400" dirty="0"/>
              <a:t>se do </a:t>
            </a:r>
            <a:r>
              <a:rPr lang="cs-CZ" sz="2400" dirty="0" smtClean="0"/>
              <a:t>slotů (většinou PCI), </a:t>
            </a:r>
            <a:r>
              <a:rPr lang="cs-CZ" sz="2400" dirty="0"/>
              <a:t>umístěných na základní </a:t>
            </a:r>
            <a:r>
              <a:rPr lang="cs-CZ" sz="2400" dirty="0" smtClean="0"/>
              <a:t>desce</a:t>
            </a:r>
            <a:endParaRPr lang="cs-CZ" sz="2400" dirty="0"/>
          </a:p>
          <a:p>
            <a:r>
              <a:rPr lang="cs-CZ" sz="2400" dirty="0"/>
              <a:t>M</a:t>
            </a:r>
            <a:r>
              <a:rPr lang="cs-CZ" sz="2400" dirty="0" smtClean="0"/>
              <a:t>usí </a:t>
            </a:r>
            <a:r>
              <a:rPr lang="cs-CZ" sz="2400" dirty="0"/>
              <a:t>splňovat určité normou stanovené požadavky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2484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Nejčastější typy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Grafická karta</a:t>
            </a:r>
          </a:p>
          <a:p>
            <a:r>
              <a:rPr lang="cs-CZ" dirty="0" smtClean="0"/>
              <a:t>Zvuková </a:t>
            </a:r>
            <a:r>
              <a:rPr lang="cs-CZ" dirty="0"/>
              <a:t>karta </a:t>
            </a:r>
          </a:p>
          <a:p>
            <a:r>
              <a:rPr lang="cs-CZ" dirty="0"/>
              <a:t>S</a:t>
            </a:r>
            <a:r>
              <a:rPr lang="cs-CZ" dirty="0" smtClean="0"/>
              <a:t>íťová karta </a:t>
            </a:r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elevizní </a:t>
            </a:r>
            <a:r>
              <a:rPr lang="cs-CZ" dirty="0"/>
              <a:t>karta </a:t>
            </a:r>
          </a:p>
          <a:p>
            <a:r>
              <a:rPr lang="cs-CZ" dirty="0" smtClean="0"/>
              <a:t>Karta </a:t>
            </a:r>
            <a:r>
              <a:rPr lang="cs-CZ" dirty="0"/>
              <a:t>pro střihaní videa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3955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Grafická karta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Jinak také </a:t>
            </a:r>
            <a:r>
              <a:rPr lang="cs-CZ" dirty="0" err="1"/>
              <a:t>videoadaptér</a:t>
            </a:r>
            <a:endParaRPr lang="cs-CZ" dirty="0"/>
          </a:p>
          <a:p>
            <a:r>
              <a:rPr lang="cs-CZ" dirty="0" smtClean="0"/>
              <a:t>V</a:t>
            </a:r>
            <a:r>
              <a:rPr lang="cs-CZ" smtClean="0"/>
              <a:t>ykonává </a:t>
            </a:r>
            <a:r>
              <a:rPr lang="cs-CZ" dirty="0"/>
              <a:t>grafické výpočty a vytváří údaje srozumitelné zobrazovacímu zařízení (monitor</a:t>
            </a:r>
            <a:r>
              <a:rPr lang="cs-CZ" b="1" dirty="0"/>
              <a:t>, </a:t>
            </a:r>
            <a:r>
              <a:rPr lang="cs-CZ" dirty="0"/>
              <a:t>TV obrazovka či jiná zobrazovací jednotka)</a:t>
            </a:r>
          </a:p>
          <a:p>
            <a:r>
              <a:rPr lang="cs-CZ" dirty="0"/>
              <a:t>Obsahuje-li VIVO (Video-in video-</a:t>
            </a:r>
            <a:r>
              <a:rPr lang="cs-CZ" dirty="0" err="1"/>
              <a:t>out</a:t>
            </a:r>
            <a:r>
              <a:rPr lang="cs-CZ" dirty="0"/>
              <a:t>) umožňuje i analogový vstup (např. z videokamery)</a:t>
            </a:r>
          </a:p>
          <a:p>
            <a:r>
              <a:rPr lang="cs-CZ" dirty="0"/>
              <a:t>„počítač v počítači“ – díky velkému výkonu nutno chladit (většinou kombinované chlazení</a:t>
            </a:r>
            <a:r>
              <a:rPr lang="cs-CZ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20794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01" y="717296"/>
            <a:ext cx="8219499" cy="5270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2401" y="6162798"/>
            <a:ext cx="82194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DARKONE. </a:t>
            </a:r>
            <a:r>
              <a:rPr lang="cs-CZ" sz="1200" i="1" dirty="0"/>
              <a:t>Grafická karta</a:t>
            </a:r>
            <a:r>
              <a:rPr lang="cs-CZ" sz="1200" dirty="0"/>
              <a:t> [online]. [cit. </a:t>
            </a:r>
            <a:r>
              <a:rPr lang="cs-CZ" sz="1200" dirty="0" smtClean="0"/>
              <a:t>6.10.2012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http://cs.wikipedia.org/wiki/Soubor:PowerColor_Radeon_X850XT_PE.jpg </a:t>
            </a:r>
          </a:p>
        </p:txBody>
      </p:sp>
    </p:spTree>
    <p:extLst>
      <p:ext uri="{BB962C8B-B14F-4D97-AF65-F5344CB8AC3E}">
        <p14:creationId xmlns:p14="http://schemas.microsoft.com/office/powerpoint/2010/main" val="4203573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Zvuková karta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rozšiřující karta počítače pro vstup a výstup zvukového </a:t>
            </a:r>
            <a:r>
              <a:rPr lang="cs-CZ" dirty="0" smtClean="0"/>
              <a:t>signálu</a:t>
            </a:r>
          </a:p>
          <a:p>
            <a:r>
              <a:rPr lang="cs-CZ" dirty="0" smtClean="0"/>
              <a:t>ovládaná softwarově</a:t>
            </a:r>
          </a:p>
          <a:p>
            <a:r>
              <a:rPr lang="cs-CZ" dirty="0"/>
              <a:t>provádí digitálně-analogový převod nahraného nebo vygenerovaného digitálního </a:t>
            </a:r>
            <a:r>
              <a:rPr lang="cs-CZ" dirty="0" smtClean="0"/>
              <a:t>záznamu</a:t>
            </a:r>
          </a:p>
          <a:p>
            <a:endParaRPr lang="cs-CZ" dirty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500" y="4133371"/>
            <a:ext cx="3352800" cy="2848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2900" y="7054850"/>
            <a:ext cx="6324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HENRY, David. </a:t>
            </a:r>
            <a:r>
              <a:rPr lang="cs-CZ" sz="1200" i="1" dirty="0"/>
              <a:t>Zvuková karta</a:t>
            </a:r>
            <a:r>
              <a:rPr lang="cs-CZ" sz="1200" dirty="0"/>
              <a:t> [online]. [cit. 13.10.2012]. Dostupný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WWW: http://cs.wikipedia.org/wiki/Soubor:Sound_Blaster_Live!_</a:t>
            </a:r>
            <a:r>
              <a:rPr lang="cs-CZ" sz="1200" dirty="0" smtClean="0"/>
              <a:t>5.1.jpg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21715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Výstupy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208054"/>
              </p:ext>
            </p:extLst>
          </p:nvPr>
        </p:nvGraphicFramePr>
        <p:xfrm>
          <a:off x="698500" y="1720850"/>
          <a:ext cx="8229600" cy="3748612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26101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Barva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/>
                        <a:t>Funkce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456772">
                <a:tc>
                  <a:txBody>
                    <a:bodyPr/>
                    <a:lstStyle/>
                    <a:p>
                      <a:r>
                        <a:rPr lang="cs-CZ" sz="1800" dirty="0">
                          <a:effectLst/>
                        </a:rPr>
                        <a:t>  </a:t>
                      </a:r>
                      <a:r>
                        <a:rPr lang="cs-CZ" sz="1800" dirty="0" smtClean="0">
                          <a:effectLst/>
                        </a:rPr>
                        <a:t>Pink</a:t>
                      </a:r>
                      <a:endParaRPr lang="cs-CZ" sz="18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Analogový</a:t>
                      </a:r>
                      <a:r>
                        <a:rPr lang="cs-CZ" sz="1800" b="0" baseline="0" dirty="0" smtClean="0"/>
                        <a:t> </a:t>
                      </a:r>
                      <a:r>
                        <a:rPr lang="cs-CZ" sz="1800" dirty="0" smtClean="0"/>
                        <a:t>mikrofonní </a:t>
                      </a:r>
                      <a:r>
                        <a:rPr lang="cs-CZ" sz="1800" b="1" dirty="0" smtClean="0"/>
                        <a:t>vstup</a:t>
                      </a:r>
                      <a:endParaRPr lang="cs-CZ" sz="1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261013">
                <a:tc>
                  <a:txBody>
                    <a:bodyPr/>
                    <a:lstStyle/>
                    <a:p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err="1" smtClean="0">
                          <a:effectLst/>
                        </a:rPr>
                        <a:t>Light</a:t>
                      </a:r>
                      <a:r>
                        <a:rPr lang="cs-CZ" sz="1800" dirty="0" smtClean="0">
                          <a:effectLst/>
                        </a:rPr>
                        <a:t> blue</a:t>
                      </a:r>
                      <a:endParaRPr lang="cs-CZ" sz="18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DD8E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Analogový vstup.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848291">
                <a:tc>
                  <a:txBody>
                    <a:bodyPr/>
                    <a:lstStyle/>
                    <a:p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Lime green</a:t>
                      </a:r>
                      <a:endParaRPr lang="cs-CZ" sz="18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8FB98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Analogový </a:t>
                      </a:r>
                      <a:r>
                        <a:rPr lang="cs-CZ" sz="1800" b="1" dirty="0"/>
                        <a:t>výstup</a:t>
                      </a:r>
                      <a:r>
                        <a:rPr lang="cs-CZ" sz="1800" dirty="0"/>
                        <a:t> pro hlavní stereo signál (přední reproduktory nebo sluchátka).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456772">
                <a:tc>
                  <a:txBody>
                    <a:bodyPr/>
                    <a:lstStyle/>
                    <a:p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  <a:effectLst/>
                        </a:rPr>
                        <a:t>Black</a:t>
                      </a:r>
                      <a:endParaRPr lang="cs-CZ" sz="180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Analogový výstup pro zadní reproduktory.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456772">
                <a:tc>
                  <a:txBody>
                    <a:bodyPr/>
                    <a:lstStyle/>
                    <a:p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Silver</a:t>
                      </a:r>
                      <a:endParaRPr lang="cs-CZ" sz="18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Analogový výstup pro boční reproduktory.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261013">
                <a:tc>
                  <a:txBody>
                    <a:bodyPr/>
                    <a:lstStyle/>
                    <a:p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Orange</a:t>
                      </a:r>
                      <a:endParaRPr lang="cs-CZ" sz="18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A5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S/PDIF </a:t>
                      </a:r>
                      <a:r>
                        <a:rPr lang="cs-CZ" sz="1800" b="1" dirty="0"/>
                        <a:t>digitální</a:t>
                      </a:r>
                      <a:r>
                        <a:rPr lang="cs-CZ" sz="1800" dirty="0"/>
                        <a:t> výstup.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6361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Síťová karta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Slouží </a:t>
            </a:r>
            <a:r>
              <a:rPr lang="cs-CZ" dirty="0"/>
              <a:t>ke vzájemné komunikaci počítačů v počítačové </a:t>
            </a:r>
            <a:r>
              <a:rPr lang="cs-CZ" dirty="0" smtClean="0"/>
              <a:t>síti</a:t>
            </a:r>
          </a:p>
          <a:p>
            <a:r>
              <a:rPr lang="cs-CZ" dirty="0" smtClean="0"/>
              <a:t>Aktivní </a:t>
            </a:r>
            <a:r>
              <a:rPr lang="cs-CZ" dirty="0"/>
              <a:t>zařízení, které přijímá a vysílá </a:t>
            </a:r>
            <a:r>
              <a:rPr lang="cs-CZ" dirty="0" smtClean="0"/>
              <a:t>data</a:t>
            </a:r>
          </a:p>
          <a:p>
            <a:r>
              <a:rPr lang="cs-CZ" dirty="0" smtClean="0"/>
              <a:t>Rozdělení</a:t>
            </a:r>
          </a:p>
          <a:p>
            <a:pPr lvl="1"/>
            <a:r>
              <a:rPr lang="cs-CZ" dirty="0" smtClean="0"/>
              <a:t>Serverové</a:t>
            </a:r>
          </a:p>
          <a:p>
            <a:pPr lvl="1"/>
            <a:r>
              <a:rPr lang="cs-CZ" dirty="0" smtClean="0"/>
              <a:t>Určené do pracovních stanic</a:t>
            </a:r>
          </a:p>
          <a:p>
            <a:r>
              <a:rPr lang="cs-CZ" dirty="0" smtClean="0"/>
              <a:t>Připojení pomocí tzv. kroucené dvojlinky</a:t>
            </a:r>
          </a:p>
          <a:p>
            <a:r>
              <a:rPr lang="cs-CZ" dirty="0" smtClean="0"/>
              <a:t>Konektor pro připojení RJ-45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5300" y="4997450"/>
            <a:ext cx="1937996" cy="178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41500" y="6902450"/>
            <a:ext cx="701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MONNIAUX, David. </a:t>
            </a:r>
            <a:r>
              <a:rPr lang="cs-CZ" sz="1200" i="1" dirty="0"/>
              <a:t>RJ-45</a:t>
            </a:r>
            <a:r>
              <a:rPr lang="cs-CZ" sz="1200" dirty="0"/>
              <a:t> [online]. [cit. 23.12.2012].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cs.wikipedia.org/wiki/Soubor:Ethernet_RJ45_connector_p1160054.jpg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30153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74700" y="6216650"/>
            <a:ext cx="7970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ECHORAY. </a:t>
            </a:r>
            <a:r>
              <a:rPr lang="cs-CZ" sz="1200" i="1" dirty="0"/>
              <a:t>Síťová karta</a:t>
            </a:r>
            <a:r>
              <a:rPr lang="cs-CZ" sz="1200" dirty="0"/>
              <a:t> [online]. [cit. 13.10.2012].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cs.wikipedia.org/wiki/Soubor:NIC-FA312.jpg</a:t>
            </a:r>
            <a:endParaRPr lang="cs-CZ" sz="1200" dirty="0"/>
          </a:p>
        </p:txBody>
      </p:sp>
      <p:pic>
        <p:nvPicPr>
          <p:cNvPr id="2050" name="Picture 2" descr="Soubor:NIC-FA3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00" y="1073150"/>
            <a:ext cx="79703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7031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Televizní karta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500110" cy="5370153"/>
          </a:xfrm>
        </p:spPr>
        <p:txBody>
          <a:bodyPr>
            <a:normAutofit/>
          </a:bodyPr>
          <a:lstStyle/>
          <a:p>
            <a:r>
              <a:rPr lang="cs-CZ" dirty="0"/>
              <a:t>U</a:t>
            </a:r>
            <a:r>
              <a:rPr lang="cs-CZ" dirty="0" smtClean="0"/>
              <a:t>možňuje </a:t>
            </a:r>
            <a:r>
              <a:rPr lang="cs-CZ" dirty="0"/>
              <a:t>sledování televizního signálu na monitoru </a:t>
            </a:r>
            <a:r>
              <a:rPr lang="cs-CZ" dirty="0" smtClean="0"/>
              <a:t>počítače</a:t>
            </a:r>
          </a:p>
          <a:p>
            <a:r>
              <a:rPr lang="cs-CZ" dirty="0" smtClean="0"/>
              <a:t>Umístěna v PCI slotu nebo externí USB verze</a:t>
            </a:r>
          </a:p>
          <a:p>
            <a:r>
              <a:rPr lang="cs-CZ" dirty="0" smtClean="0"/>
              <a:t>4 druhy</a:t>
            </a:r>
          </a:p>
          <a:p>
            <a:pPr lvl="1"/>
            <a:r>
              <a:rPr lang="cs-CZ" dirty="0"/>
              <a:t>Karty pro příjem </a:t>
            </a:r>
            <a:r>
              <a:rPr lang="cs-CZ" b="1" dirty="0"/>
              <a:t>analogové</a:t>
            </a:r>
            <a:r>
              <a:rPr lang="cs-CZ" dirty="0"/>
              <a:t> </a:t>
            </a:r>
            <a:r>
              <a:rPr lang="cs-CZ" dirty="0" smtClean="0"/>
              <a:t>TV </a:t>
            </a:r>
          </a:p>
          <a:p>
            <a:pPr lvl="1"/>
            <a:r>
              <a:rPr lang="cs-CZ" dirty="0" smtClean="0"/>
              <a:t>Karty </a:t>
            </a:r>
            <a:r>
              <a:rPr lang="cs-CZ" dirty="0"/>
              <a:t>pro příjem </a:t>
            </a:r>
            <a:r>
              <a:rPr lang="cs-CZ" b="1" dirty="0"/>
              <a:t>digitální</a:t>
            </a:r>
            <a:r>
              <a:rPr lang="cs-CZ" dirty="0"/>
              <a:t> TV, včetně satelitního příjmu </a:t>
            </a:r>
            <a:r>
              <a:rPr lang="cs-CZ" dirty="0" smtClean="0"/>
              <a:t>TV</a:t>
            </a:r>
            <a:endParaRPr lang="cs-CZ" dirty="0"/>
          </a:p>
          <a:p>
            <a:pPr lvl="1"/>
            <a:r>
              <a:rPr lang="cs-CZ" b="1" dirty="0"/>
              <a:t>Hybridní</a:t>
            </a:r>
            <a:r>
              <a:rPr lang="cs-CZ" dirty="0"/>
              <a:t> karty pro příjem jak </a:t>
            </a:r>
            <a:r>
              <a:rPr lang="cs-CZ" b="1" dirty="0"/>
              <a:t>analogového tak digitálního</a:t>
            </a:r>
            <a:r>
              <a:rPr lang="cs-CZ" dirty="0"/>
              <a:t> signálu. Je tvořen jedním tunerem, a může pracovat jako analogový, nebo jako </a:t>
            </a:r>
            <a:r>
              <a:rPr lang="cs-CZ" dirty="0" smtClean="0"/>
              <a:t>digitální</a:t>
            </a:r>
          </a:p>
          <a:p>
            <a:pPr lvl="1"/>
            <a:r>
              <a:rPr lang="cs-CZ" b="1" dirty="0" smtClean="0"/>
              <a:t>Combo</a:t>
            </a:r>
            <a:r>
              <a:rPr lang="cs-CZ" dirty="0" smtClean="0"/>
              <a:t> </a:t>
            </a:r>
            <a:r>
              <a:rPr lang="cs-CZ" dirty="0"/>
              <a:t>karty mají jak </a:t>
            </a:r>
            <a:r>
              <a:rPr lang="cs-CZ" b="1" dirty="0"/>
              <a:t>digitální tak analogový tuner</a:t>
            </a:r>
            <a:r>
              <a:rPr lang="cs-CZ" dirty="0"/>
              <a:t> na jedné kartě. Je to podobné jako u hybridních karet ale tunery jsou fyzicky 2 a není třeba pro změnu </a:t>
            </a:r>
            <a:r>
              <a:rPr lang="cs-CZ" dirty="0" smtClean="0"/>
              <a:t>přepínat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117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00" y="520700"/>
            <a:ext cx="8001000" cy="600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300" y="6750050"/>
            <a:ext cx="800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AIDA. </a:t>
            </a:r>
            <a:r>
              <a:rPr lang="cs-CZ" sz="1200" i="1" dirty="0"/>
              <a:t>TV karta</a:t>
            </a:r>
            <a:r>
              <a:rPr lang="cs-CZ" sz="1200" dirty="0"/>
              <a:t> [online]. [cit. 13.10.2012].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cs.wikipedia.org/wiki/Soubor:Tv_karta_avermedia.jpg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88751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Karta pro stříhání videa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 editaci a střihu a úpravám digitálního videozáznamu</a:t>
            </a:r>
          </a:p>
          <a:p>
            <a:r>
              <a:rPr lang="cs-CZ" dirty="0" smtClean="0"/>
              <a:t>Umožňuje </a:t>
            </a:r>
            <a:r>
              <a:rPr lang="cs-CZ" dirty="0"/>
              <a:t>připojení set-top boxu, televizoru, herní konzole či jiného zdroje video </a:t>
            </a:r>
            <a:r>
              <a:rPr lang="cs-CZ" dirty="0" smtClean="0"/>
              <a:t>signálu</a:t>
            </a:r>
          </a:p>
        </p:txBody>
      </p:sp>
    </p:spTree>
    <p:extLst>
      <p:ext uri="{BB962C8B-B14F-4D97-AF65-F5344CB8AC3E}">
        <p14:creationId xmlns:p14="http://schemas.microsoft.com/office/powerpoint/2010/main" val="1052710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000" dirty="0"/>
              <a:t>HENRY, David. </a:t>
            </a:r>
            <a:r>
              <a:rPr lang="cs-CZ" sz="3000" i="1" dirty="0"/>
              <a:t>Zvuková karta</a:t>
            </a:r>
            <a:r>
              <a:rPr lang="cs-CZ" sz="3000" dirty="0"/>
              <a:t> [online]. [cit. </a:t>
            </a:r>
            <a:r>
              <a:rPr lang="cs-CZ" sz="3000" dirty="0" smtClean="0"/>
              <a:t>13.10.2012</a:t>
            </a:r>
            <a:r>
              <a:rPr lang="cs-CZ" sz="3000" dirty="0"/>
              <a:t>]. Dostupný pod licencí public </a:t>
            </a:r>
            <a:r>
              <a:rPr lang="cs-CZ" sz="3000" dirty="0" err="1"/>
              <a:t>domain</a:t>
            </a:r>
            <a:r>
              <a:rPr lang="cs-CZ" sz="3000" dirty="0"/>
              <a:t> na WWW: </a:t>
            </a:r>
            <a:r>
              <a:rPr lang="cs-CZ" sz="3000" dirty="0">
                <a:hlinkClick r:id="rId2"/>
              </a:rPr>
              <a:t>http://cs.wikipedia.org/wiki/Soubor:Sound_Blaster_Live!_</a:t>
            </a:r>
            <a:r>
              <a:rPr lang="cs-CZ" sz="3000" dirty="0" smtClean="0">
                <a:hlinkClick r:id="rId2"/>
              </a:rPr>
              <a:t>5.1.jpg</a:t>
            </a:r>
            <a:endParaRPr lang="cs-CZ" sz="3000" dirty="0" smtClean="0"/>
          </a:p>
          <a:p>
            <a:r>
              <a:rPr lang="cs-CZ" sz="3000" dirty="0"/>
              <a:t>ECHORAY. </a:t>
            </a:r>
            <a:r>
              <a:rPr lang="cs-CZ" sz="3000" i="1" dirty="0"/>
              <a:t>Síťová karta</a:t>
            </a:r>
            <a:r>
              <a:rPr lang="cs-CZ" sz="3000" dirty="0"/>
              <a:t> [online]. [cit. </a:t>
            </a:r>
            <a:r>
              <a:rPr lang="cs-CZ" sz="3000" dirty="0" smtClean="0"/>
              <a:t>13.10.2012</a:t>
            </a:r>
            <a:r>
              <a:rPr lang="cs-CZ" sz="3000" dirty="0"/>
              <a:t>]. Dostupný pod licencí </a:t>
            </a:r>
            <a:r>
              <a:rPr lang="cs-CZ" sz="3000" dirty="0" err="1"/>
              <a:t>Creative</a:t>
            </a:r>
            <a:r>
              <a:rPr lang="cs-CZ" sz="3000" dirty="0"/>
              <a:t> </a:t>
            </a:r>
            <a:r>
              <a:rPr lang="cs-CZ" sz="3000" dirty="0" err="1"/>
              <a:t>Commons</a:t>
            </a:r>
            <a:r>
              <a:rPr lang="cs-CZ" sz="3000" dirty="0"/>
              <a:t> na WWW: </a:t>
            </a:r>
            <a:r>
              <a:rPr lang="cs-CZ" sz="3000" dirty="0">
                <a:hlinkClick r:id="rId3"/>
              </a:rPr>
              <a:t>http://</a:t>
            </a:r>
            <a:r>
              <a:rPr lang="cs-CZ" sz="3000" dirty="0" smtClean="0">
                <a:hlinkClick r:id="rId3"/>
              </a:rPr>
              <a:t>cs.wikipedia.org/wiki/Soubor:NIC-FA312.jpg</a:t>
            </a:r>
            <a:endParaRPr lang="cs-CZ" sz="3000" dirty="0"/>
          </a:p>
          <a:p>
            <a:r>
              <a:rPr lang="cs-CZ" sz="3000" dirty="0"/>
              <a:t>MONNIAUX, David. </a:t>
            </a:r>
            <a:r>
              <a:rPr lang="cs-CZ" sz="3000" i="1" dirty="0"/>
              <a:t>RJ-45</a:t>
            </a:r>
            <a:r>
              <a:rPr lang="cs-CZ" sz="3000" dirty="0"/>
              <a:t> [online]. [cit. 23.12.2012]. Dostupný pod licencí </a:t>
            </a:r>
            <a:r>
              <a:rPr lang="cs-CZ" sz="3000" dirty="0" err="1"/>
              <a:t>Creative</a:t>
            </a:r>
            <a:r>
              <a:rPr lang="cs-CZ" sz="3000" dirty="0"/>
              <a:t> </a:t>
            </a:r>
            <a:r>
              <a:rPr lang="cs-CZ" sz="3000" dirty="0" err="1"/>
              <a:t>Commons</a:t>
            </a:r>
            <a:r>
              <a:rPr lang="cs-CZ" sz="3000" dirty="0"/>
              <a:t> na WWW: </a:t>
            </a:r>
            <a:r>
              <a:rPr lang="cs-CZ" sz="3000" dirty="0">
                <a:hlinkClick r:id="rId4"/>
              </a:rPr>
              <a:t>http://</a:t>
            </a:r>
            <a:r>
              <a:rPr lang="cs-CZ" sz="3000" dirty="0" smtClean="0">
                <a:hlinkClick r:id="rId4"/>
              </a:rPr>
              <a:t>cs.wikipedia.org/wiki/Soubor:Ethernet_RJ45_connector_p1160054.jpg</a:t>
            </a:r>
            <a:endParaRPr lang="cs-CZ" sz="3000" dirty="0" smtClean="0"/>
          </a:p>
          <a:p>
            <a:r>
              <a:rPr lang="cs-CZ" sz="3000" dirty="0"/>
              <a:t>AIDA. </a:t>
            </a:r>
            <a:r>
              <a:rPr lang="cs-CZ" sz="3000" i="1" dirty="0"/>
              <a:t>TV karta</a:t>
            </a:r>
            <a:r>
              <a:rPr lang="cs-CZ" sz="3000" dirty="0"/>
              <a:t> [online]. [cit. </a:t>
            </a:r>
            <a:r>
              <a:rPr lang="cs-CZ" sz="3000" dirty="0" smtClean="0"/>
              <a:t>13.10.2012</a:t>
            </a:r>
            <a:r>
              <a:rPr lang="cs-CZ" sz="3000" dirty="0"/>
              <a:t>]. Dostupný pod licencí </a:t>
            </a:r>
            <a:r>
              <a:rPr lang="cs-CZ" sz="3000" dirty="0" err="1"/>
              <a:t>Creative</a:t>
            </a:r>
            <a:r>
              <a:rPr lang="cs-CZ" sz="3000" dirty="0"/>
              <a:t> </a:t>
            </a:r>
            <a:r>
              <a:rPr lang="cs-CZ" sz="3000" dirty="0" err="1"/>
              <a:t>Commons</a:t>
            </a:r>
            <a:r>
              <a:rPr lang="cs-CZ" sz="3000" dirty="0"/>
              <a:t> na WWW: </a:t>
            </a:r>
            <a:r>
              <a:rPr lang="cs-CZ" sz="3000" dirty="0">
                <a:hlinkClick r:id="rId5"/>
              </a:rPr>
              <a:t>http://</a:t>
            </a:r>
            <a:r>
              <a:rPr lang="cs-CZ" sz="3000" dirty="0" smtClean="0">
                <a:hlinkClick r:id="rId5"/>
              </a:rPr>
              <a:t>cs.wikipedia.org/wiki/Soubor:Tv_karta_avermedia.jpg</a:t>
            </a:r>
            <a:endParaRPr lang="cs-CZ" sz="3000" dirty="0" smtClean="0"/>
          </a:p>
          <a:p>
            <a:r>
              <a:rPr lang="cs-CZ" sz="3000" dirty="0"/>
              <a:t>DARKONE. </a:t>
            </a:r>
            <a:r>
              <a:rPr lang="cs-CZ" sz="3000" i="1" dirty="0"/>
              <a:t>Grafická karta</a:t>
            </a:r>
            <a:r>
              <a:rPr lang="cs-CZ" sz="3000" dirty="0"/>
              <a:t> [online]. [cit. 6.10.2012]. Dostupný pod licencí </a:t>
            </a:r>
            <a:r>
              <a:rPr lang="cs-CZ" sz="3000" dirty="0" err="1"/>
              <a:t>Creative</a:t>
            </a:r>
            <a:r>
              <a:rPr lang="cs-CZ" sz="3000" dirty="0"/>
              <a:t> </a:t>
            </a:r>
            <a:r>
              <a:rPr lang="cs-CZ" sz="3000" dirty="0" err="1"/>
              <a:t>Commons</a:t>
            </a:r>
            <a:r>
              <a:rPr lang="cs-CZ" sz="3000" dirty="0"/>
              <a:t> na WWW: </a:t>
            </a:r>
            <a:r>
              <a:rPr lang="cs-CZ" sz="3000" dirty="0">
                <a:hlinkClick r:id="rId6"/>
              </a:rPr>
              <a:t>http://</a:t>
            </a:r>
            <a:r>
              <a:rPr lang="cs-CZ" sz="3000" dirty="0" smtClean="0">
                <a:hlinkClick r:id="rId6"/>
              </a:rPr>
              <a:t>cs.wikipedia.org/wiki/Soubor:PowerColor_Radeon_X850XT_PE.jpg</a:t>
            </a:r>
            <a:endParaRPr lang="cs-CZ" sz="3000" dirty="0" smtClean="0"/>
          </a:p>
          <a:p>
            <a:r>
              <a:rPr lang="cs-CZ" sz="3000" dirty="0"/>
              <a:t>TV karta. In: </a:t>
            </a:r>
            <a:r>
              <a:rPr lang="cs-CZ" sz="3000" i="1" dirty="0" err="1"/>
              <a:t>Wikipedia</a:t>
            </a:r>
            <a:r>
              <a:rPr lang="cs-CZ" sz="3000" i="1" dirty="0"/>
              <a:t>: </a:t>
            </a:r>
            <a:r>
              <a:rPr lang="cs-CZ" sz="3000" i="1" dirty="0" err="1"/>
              <a:t>the</a:t>
            </a:r>
            <a:r>
              <a:rPr lang="cs-CZ" sz="3000" i="1" dirty="0"/>
              <a:t> free </a:t>
            </a:r>
            <a:r>
              <a:rPr lang="cs-CZ" sz="3000" i="1" dirty="0" err="1"/>
              <a:t>encyclopedia</a:t>
            </a:r>
            <a:r>
              <a:rPr lang="cs-CZ" sz="3000" dirty="0"/>
              <a:t> [online]. San Francisco (CA): </a:t>
            </a:r>
            <a:r>
              <a:rPr lang="cs-CZ" sz="3000" dirty="0" err="1"/>
              <a:t>Wikimedia</a:t>
            </a:r>
            <a:r>
              <a:rPr lang="cs-CZ" sz="3000" dirty="0"/>
              <a:t> </a:t>
            </a:r>
            <a:r>
              <a:rPr lang="cs-CZ" sz="3000" dirty="0" err="1"/>
              <a:t>Foundation</a:t>
            </a:r>
            <a:r>
              <a:rPr lang="cs-CZ" sz="3000" dirty="0"/>
              <a:t>, 2001-2012, 13. 10. 2012 [cit. 2012-10-13]. Dostupné z: </a:t>
            </a:r>
            <a:r>
              <a:rPr lang="cs-CZ" sz="3000" dirty="0">
                <a:hlinkClick r:id="rId7"/>
              </a:rPr>
              <a:t>http://</a:t>
            </a:r>
            <a:r>
              <a:rPr lang="cs-CZ" sz="3000" dirty="0" smtClean="0">
                <a:hlinkClick r:id="rId7"/>
              </a:rPr>
              <a:t>cs.wikipedia.org/wiki/Televizn%C3%AD_karta</a:t>
            </a:r>
            <a:endParaRPr lang="cs-CZ" sz="3000" dirty="0"/>
          </a:p>
          <a:p>
            <a:endParaRPr lang="cs-CZ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80</TotalTime>
  <Words>661</Words>
  <Application>Microsoft Office PowerPoint</Application>
  <PresentationFormat>Vlastní</PresentationFormat>
  <Paragraphs>100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Přídavné karty</vt:lpstr>
      <vt:lpstr>Obsah</vt:lpstr>
      <vt:lpstr>Přídavné karty</vt:lpstr>
      <vt:lpstr>Nejčastější typy</vt:lpstr>
      <vt:lpstr>Grafická karta</vt:lpstr>
      <vt:lpstr>Prezentace aplikace PowerPoint</vt:lpstr>
      <vt:lpstr>Zvuková karta</vt:lpstr>
      <vt:lpstr>Výstupy</vt:lpstr>
      <vt:lpstr>Síťová karta</vt:lpstr>
      <vt:lpstr>Prezentace aplikace PowerPoint</vt:lpstr>
      <vt:lpstr>Televizní karta</vt:lpstr>
      <vt:lpstr>Prezentace aplikace PowerPoint</vt:lpstr>
      <vt:lpstr>Karta pro stříhání videa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33</cp:revision>
  <dcterms:created xsi:type="dcterms:W3CDTF">2006-08-16T00:00:00Z</dcterms:created>
  <dcterms:modified xsi:type="dcterms:W3CDTF">2012-12-23T11:44:26Z</dcterms:modified>
</cp:coreProperties>
</file>