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13"/>
  </p:notes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64" r:id="rId11"/>
    <p:sldId id="26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17" autoAdjust="0"/>
  </p:normalViewPr>
  <p:slideViewPr>
    <p:cSldViewPr>
      <p:cViewPr varScale="1">
        <p:scale>
          <a:sx n="70" d="100"/>
          <a:sy n="70" d="100"/>
        </p:scale>
        <p:origin x="-138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817FEE1-B03F-4083-B28E-1EF5AE51B9F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AA573E-D3B1-4AC7-913F-BCEC0C1AB8B5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55235-BAAC-4544-B79A-077BA5CC2ABA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EC8C024-9BBE-4967-A826-1228ABA1F5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96363-1696-474E-831D-9EB9618CF8B9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75A24BE-A9F8-4CED-8346-7DC74C720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9231-C544-419A-AF57-F5E3FAD30372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03DB-480A-4DF5-8460-C4825BB243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7BBF5-9A17-4D86-83A1-62099F3B7D31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D2BF1-1106-49B2-A48C-1C3319F72B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26ED-F9EA-4178-B0AB-78F59E3DCE86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11A5-5F57-458E-B4AA-8E8E73F883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475FA-7BEF-4DA6-8F1A-0644755DD22B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7F1A5-2423-48AA-AE2A-C7BC9FFEC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56240-616F-411C-B853-219D94C47EA7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F594E-C73F-4F96-827D-58C615D3E8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D6F6-D7BF-4B96-952E-CD3751F6738E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9F7A9A7-AEB2-4FB2-AE5C-302F3159BA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1E20-4F27-4FBD-9338-EE4724D807AB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0D966-082C-4C10-83A4-CD2BD70663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9A31D-EBF9-483B-9A66-C927692F0C6E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F3768-4BF9-42DB-A40E-BC3D63C01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4A8F2E-B3EC-4ECD-8D2A-6281034DE081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81FA642-C6D5-4047-8131-CB4C4EEBD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8"/>
          <p:cNvSpPr>
            <a:spLocks noGrp="1"/>
          </p:cNvSpPr>
          <p:nvPr>
            <p:ph type="subTitle" idx="1"/>
          </p:nvPr>
        </p:nvSpPr>
        <p:spPr>
          <a:xfrm>
            <a:off x="1259632" y="3933056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		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		VI.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	Vyhledávání informací na 			internetu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	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10" name="Nadpis 7"/>
          <p:cNvSpPr>
            <a:spLocks noGrp="1"/>
          </p:cNvSpPr>
          <p:nvPr>
            <p:ph type="ctrTitle"/>
          </p:nvPr>
        </p:nvSpPr>
        <p:spPr>
          <a:xfrm>
            <a:off x="1115616" y="404664"/>
            <a:ext cx="7422977" cy="243150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</a:t>
            </a:r>
            <a:br>
              <a:rPr lang="cs-CZ" sz="3200" dirty="0" smtClean="0">
                <a:solidFill>
                  <a:srgbClr val="00B0F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8C024-9BBE-4967-A826-1228ABA1F5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13.1.2011</a:t>
            </a:r>
            <a:endParaRPr lang="cs-CZ" dirty="0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6105872" cy="457200"/>
          </a:xfrm>
        </p:spPr>
        <p:txBody>
          <a:bodyPr/>
          <a:lstStyle/>
          <a:p>
            <a:r>
              <a:rPr lang="cs-CZ" dirty="0" smtClean="0"/>
              <a:t>EU do </a:t>
            </a:r>
            <a:r>
              <a:rPr lang="cs-CZ" dirty="0" smtClean="0"/>
              <a:t>škol šablona III/2 Inovace a zkvalitnění výuky prostřednictvím ICT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isCAV41AB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6016" y="3284984"/>
            <a:ext cx="3824084" cy="2808312"/>
          </a:xfrm>
          <a:prstGeom prst="rect">
            <a:avLst/>
          </a:prstGeom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836712"/>
            <a:ext cx="7772400" cy="5183088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sz="5400" dirty="0" smtClean="0"/>
              <a:t>TEORIE INTERNETU</a:t>
            </a:r>
          </a:p>
          <a:p>
            <a:pPr algn="ctr">
              <a:buFont typeface="Wingdings" pitchFamily="2" charset="2"/>
              <a:buNone/>
            </a:pPr>
            <a:endParaRPr lang="cs-CZ" sz="5400" dirty="0" smtClean="0"/>
          </a:p>
          <a:p>
            <a:pPr algn="ctr">
              <a:buFont typeface="Wingdings" pitchFamily="2" charset="2"/>
              <a:buNone/>
            </a:pPr>
            <a:r>
              <a:rPr lang="cs-CZ" sz="5400" dirty="0" smtClean="0"/>
              <a:t>KAPITOLA 1</a:t>
            </a:r>
          </a:p>
          <a:p>
            <a:pPr algn="ctr">
              <a:buFont typeface="Wingdings" pitchFamily="2" charset="2"/>
              <a:buNone/>
            </a:pPr>
            <a:endParaRPr lang="cs-CZ" sz="5400" dirty="0" smtClean="0"/>
          </a:p>
          <a:p>
            <a:pPr algn="ctr">
              <a:buFont typeface="Wingdings" pitchFamily="2" charset="2"/>
              <a:buNone/>
            </a:pPr>
            <a:r>
              <a:rPr lang="cs-CZ" sz="5400" dirty="0" smtClean="0"/>
              <a:t>CO JE TO INTERNET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A. HISTORIE INTERNETU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charset="0"/>
              </a:rPr>
              <a:t>Začátek internetu spadá do 60 let minulého století</a:t>
            </a:r>
            <a:br>
              <a:rPr lang="cs-CZ" dirty="0" smtClean="0">
                <a:latin typeface="Arial" charset="0"/>
              </a:rPr>
            </a:br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Období tzv. </a:t>
            </a:r>
            <a:r>
              <a:rPr lang="cs-CZ" u="sng" dirty="0" smtClean="0">
                <a:latin typeface="Arial" charset="0"/>
              </a:rPr>
              <a:t>STUDENÉ VÁLKY </a:t>
            </a:r>
            <a:r>
              <a:rPr lang="cs-CZ" dirty="0" smtClean="0">
                <a:latin typeface="Arial" charset="0"/>
              </a:rPr>
              <a:t>a tajných vojenských projektů </a:t>
            </a:r>
            <a:br>
              <a:rPr lang="cs-CZ" dirty="0" smtClean="0">
                <a:latin typeface="Arial" charset="0"/>
              </a:rPr>
            </a:br>
            <a:endParaRPr lang="cs-CZ" dirty="0" smtClean="0">
              <a:latin typeface="Arial" charset="0"/>
            </a:endParaRPr>
          </a:p>
          <a:p>
            <a:r>
              <a:rPr lang="cs-CZ" u="sng" dirty="0" smtClean="0">
                <a:latin typeface="Arial" charset="0"/>
              </a:rPr>
              <a:t>RAND</a:t>
            </a:r>
            <a:r>
              <a:rPr lang="cs-CZ" dirty="0" smtClean="0">
                <a:latin typeface="Arial" charset="0"/>
              </a:rPr>
              <a:t> dostala za úkol vyřešit </a:t>
            </a:r>
            <a:r>
              <a:rPr lang="cs-CZ" i="1" u="sng" dirty="0" smtClean="0">
                <a:latin typeface="Arial" charset="0"/>
              </a:rPr>
              <a:t>výměnu informací</a:t>
            </a:r>
            <a:r>
              <a:rPr lang="cs-CZ" u="sng" dirty="0" smtClean="0">
                <a:latin typeface="Arial" charset="0"/>
              </a:rPr>
              <a:t> </a:t>
            </a:r>
            <a:r>
              <a:rPr lang="cs-CZ" dirty="0" smtClean="0">
                <a:latin typeface="Arial" charset="0"/>
              </a:rPr>
              <a:t>pro případ nukleární války</a:t>
            </a:r>
            <a:br>
              <a:rPr lang="cs-CZ" dirty="0" smtClean="0">
                <a:latin typeface="Arial" charset="0"/>
              </a:rPr>
            </a:br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1964 navrhnuta síť, která neměla žádný centrální UZEL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404664"/>
            <a:ext cx="7772400" cy="5615136"/>
          </a:xfrm>
        </p:spPr>
        <p:txBody>
          <a:bodyPr>
            <a:normAutofit fontScale="47500" lnSpcReduction="20000"/>
          </a:bodyPr>
          <a:lstStyle/>
          <a:p>
            <a:r>
              <a:rPr lang="cs-CZ" sz="5100" dirty="0" smtClean="0">
                <a:latin typeface="Arial" charset="0"/>
              </a:rPr>
              <a:t>Prakticky úkol řešila společnost ARPANET</a:t>
            </a:r>
            <a:br>
              <a:rPr lang="cs-CZ" sz="5100" dirty="0" smtClean="0">
                <a:latin typeface="Arial" charset="0"/>
              </a:rPr>
            </a:br>
            <a:endParaRPr lang="cs-CZ" sz="5100" dirty="0" smtClean="0">
              <a:latin typeface="Arial" charset="0"/>
            </a:endParaRPr>
          </a:p>
          <a:p>
            <a:endParaRPr lang="cs-CZ" sz="5100" dirty="0" smtClean="0">
              <a:latin typeface="Arial" charset="0"/>
            </a:endParaRPr>
          </a:p>
          <a:p>
            <a:r>
              <a:rPr lang="cs-CZ" sz="5100" dirty="0" smtClean="0">
                <a:latin typeface="Arial" charset="0"/>
              </a:rPr>
              <a:t>1969 první malá síť, měla 15 přípojných uzlů</a:t>
            </a:r>
            <a:br>
              <a:rPr lang="cs-CZ" sz="5100" dirty="0" smtClean="0">
                <a:latin typeface="Arial" charset="0"/>
              </a:rPr>
            </a:br>
            <a:endParaRPr lang="cs-CZ" sz="5100" dirty="0" smtClean="0">
              <a:latin typeface="Arial" charset="0"/>
            </a:endParaRPr>
          </a:p>
          <a:p>
            <a:endParaRPr lang="cs-CZ" sz="5100" dirty="0" smtClean="0">
              <a:latin typeface="Arial" charset="0"/>
            </a:endParaRPr>
          </a:p>
          <a:p>
            <a:r>
              <a:rPr lang="cs-CZ" sz="5100" dirty="0" smtClean="0">
                <a:latin typeface="Arial" charset="0"/>
              </a:rPr>
              <a:t>Během 70-</a:t>
            </a:r>
            <a:r>
              <a:rPr lang="cs-CZ" sz="5100" dirty="0" err="1" smtClean="0">
                <a:latin typeface="Arial" charset="0"/>
              </a:rPr>
              <a:t>tých</a:t>
            </a:r>
            <a:r>
              <a:rPr lang="cs-CZ" sz="5100" dirty="0" smtClean="0">
                <a:latin typeface="Arial" charset="0"/>
              </a:rPr>
              <a:t> let síť začali využívat studenti a vědci v USA</a:t>
            </a:r>
            <a:br>
              <a:rPr lang="cs-CZ" sz="5100" dirty="0" smtClean="0">
                <a:latin typeface="Arial" charset="0"/>
              </a:rPr>
            </a:br>
            <a:endParaRPr lang="cs-CZ" sz="5100" dirty="0" smtClean="0">
              <a:latin typeface="Arial" charset="0"/>
            </a:endParaRPr>
          </a:p>
          <a:p>
            <a:endParaRPr lang="cs-CZ" sz="5100" dirty="0" smtClean="0">
              <a:latin typeface="Arial" charset="0"/>
            </a:endParaRPr>
          </a:p>
          <a:p>
            <a:r>
              <a:rPr lang="cs-CZ" sz="5100" i="1" dirty="0" smtClean="0">
                <a:latin typeface="Arial" charset="0"/>
              </a:rPr>
              <a:t>Během 70-</a:t>
            </a:r>
            <a:r>
              <a:rPr lang="cs-CZ" sz="5100" i="1" dirty="0" err="1" smtClean="0">
                <a:latin typeface="Arial" charset="0"/>
              </a:rPr>
              <a:t>tých</a:t>
            </a:r>
            <a:r>
              <a:rPr lang="cs-CZ" sz="5100" i="1" dirty="0" smtClean="0">
                <a:latin typeface="Arial" charset="0"/>
              </a:rPr>
              <a:t> let ARPANET přesáhl hranice USA a byl přejmenován na INTERNET</a:t>
            </a:r>
          </a:p>
          <a:p>
            <a:pPr>
              <a:buFont typeface="Wingdings" pitchFamily="2" charset="2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Wingdings" pitchFamily="2" charset="2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Wingdings" pitchFamily="2" charset="2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Wingdings" pitchFamily="2" charset="2"/>
              <a:buNone/>
            </a:pPr>
            <a:r>
              <a:rPr lang="cs-CZ" sz="5900" dirty="0" smtClean="0">
                <a:latin typeface="Arial Black" pitchFamily="34" charset="0"/>
              </a:rPr>
              <a:t>INTER – mezinárodní  NET - síť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sz="quarter" idx="1"/>
          </p:nvPr>
        </p:nvSpPr>
        <p:spPr>
          <a:xfrm>
            <a:off x="914400" y="620713"/>
            <a:ext cx="7772400" cy="5399087"/>
          </a:xfrm>
        </p:spPr>
        <p:txBody>
          <a:bodyPr/>
          <a:lstStyle/>
          <a:p>
            <a:r>
              <a:rPr lang="cs-CZ" dirty="0" smtClean="0"/>
              <a:t>1989 - 1991</a:t>
            </a:r>
            <a:br>
              <a:rPr lang="cs-CZ" dirty="0" smtClean="0"/>
            </a:br>
            <a:r>
              <a:rPr lang="cs-CZ" dirty="0" smtClean="0"/>
              <a:t>vzniká </a:t>
            </a:r>
            <a:r>
              <a:rPr lang="cs-CZ" i="1" dirty="0" err="1" smtClean="0">
                <a:solidFill>
                  <a:schemeClr val="folHlink"/>
                </a:solidFill>
              </a:rPr>
              <a:t>world</a:t>
            </a:r>
            <a:r>
              <a:rPr lang="cs-CZ" i="1" dirty="0" smtClean="0">
                <a:solidFill>
                  <a:schemeClr val="folHlink"/>
                </a:solidFill>
              </a:rPr>
              <a:t> </a:t>
            </a:r>
            <a:r>
              <a:rPr lang="cs-CZ" i="1" dirty="0" err="1" smtClean="0">
                <a:solidFill>
                  <a:schemeClr val="folHlink"/>
                </a:solidFill>
              </a:rPr>
              <a:t>wide</a:t>
            </a:r>
            <a:r>
              <a:rPr lang="cs-CZ" i="1" dirty="0" smtClean="0">
                <a:solidFill>
                  <a:schemeClr val="folHlink"/>
                </a:solidFill>
              </a:rPr>
              <a:t> web</a:t>
            </a:r>
            <a:br>
              <a:rPr lang="cs-CZ" i="1" dirty="0" smtClean="0">
                <a:solidFill>
                  <a:schemeClr val="folHlink"/>
                </a:solidFill>
              </a:rPr>
            </a:br>
            <a:r>
              <a:rPr lang="cs-CZ" dirty="0" smtClean="0"/>
              <a:t>standart pro přenos hypertextových a grafických informací</a:t>
            </a:r>
            <a:br>
              <a:rPr lang="cs-CZ" dirty="0" smtClean="0"/>
            </a:br>
            <a:r>
              <a:rPr lang="cs-CZ" b="1" i="1" cap="small" dirty="0" smtClean="0"/>
              <a:t>doslova odpálil další šíření internetu</a:t>
            </a:r>
            <a:br>
              <a:rPr lang="cs-CZ" b="1" i="1" cap="small" dirty="0" smtClean="0"/>
            </a:br>
            <a:r>
              <a:rPr lang="cs-CZ" b="1" i="1" cap="small" dirty="0" smtClean="0"/>
              <a:t/>
            </a:r>
            <a:br>
              <a:rPr lang="cs-CZ" b="1" i="1" cap="small" dirty="0" smtClean="0"/>
            </a:br>
            <a:endParaRPr lang="cs-CZ" b="1" i="1" cap="small" dirty="0" smtClean="0"/>
          </a:p>
          <a:p>
            <a:r>
              <a:rPr lang="cs-CZ" dirty="0" smtClean="0"/>
              <a:t>Vznikl jako vnitropodniková síť v Evropském centru pro  jaderný výzkum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1995 20 000 </a:t>
            </a:r>
            <a:r>
              <a:rPr lang="cs-CZ" dirty="0" err="1" smtClean="0"/>
              <a:t>000</a:t>
            </a:r>
            <a:r>
              <a:rPr lang="cs-CZ" dirty="0" smtClean="0"/>
              <a:t> uživatelů ve světě</a:t>
            </a:r>
            <a:endParaRPr lang="cs-CZ" dirty="0"/>
          </a:p>
        </p:txBody>
      </p:sp>
      <p:pic>
        <p:nvPicPr>
          <p:cNvPr id="9" name="Picture 4" descr="la_bomb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916833"/>
            <a:ext cx="1025429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SOUČASNOST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WAP, internet v kapse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WIFI, bezdrátové sítě, internet dostupný téměř pro všechny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i="1" dirty="0" smtClean="0">
                <a:solidFill>
                  <a:srgbClr val="FFC000"/>
                </a:solidFill>
              </a:rPr>
              <a:t>„Jednou bude na internetu všechno, ale bude to problém najít“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7772400" cy="4246984"/>
          </a:xfrm>
        </p:spPr>
        <p:txBody>
          <a:bodyPr>
            <a:normAutofit fontScale="85000" lnSpcReduction="20000"/>
          </a:bodyPr>
          <a:lstStyle/>
          <a:p>
            <a:pPr marL="609600" indent="-609600" algn="ctr">
              <a:buFont typeface="Wingdings" pitchFamily="2" charset="2"/>
              <a:buNone/>
            </a:pPr>
            <a:r>
              <a:rPr lang="cs-CZ" sz="2400" b="1" i="1" u="sng" dirty="0" smtClean="0">
                <a:solidFill>
                  <a:schemeClr val="accent1">
                    <a:lumMod val="75000"/>
                  </a:schemeClr>
                </a:solidFill>
              </a:rPr>
              <a:t>PROČ VASTNĚ INTERNET ZÍSKAL TAKOVOU POPULARITU ?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3300" b="1" u="sng" dirty="0" smtClean="0"/>
              <a:t/>
            </a:r>
            <a:br>
              <a:rPr lang="cs-CZ" sz="3300" b="1" u="sng" dirty="0" smtClean="0"/>
            </a:br>
            <a:r>
              <a:rPr lang="cs-CZ" sz="3300" b="1" u="sng" dirty="0" smtClean="0"/>
              <a:t>Internet je: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Fyzická síť, která pokrývá celou zeměkouli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Všichni právě připojení uživatelé jsou on-line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Lze přenášet data v digitální podobě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Levná komunikace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Velké množství uživatelů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Svoboda publikování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Pružnost a rychlost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Jistá míra anonymity</a:t>
            </a:r>
          </a:p>
          <a:p>
            <a:pPr marL="609600" indent="-609600">
              <a:buFont typeface="Wingdings" pitchFamily="2" charset="2"/>
              <a:buNone/>
            </a:pPr>
            <a:endParaRPr lang="cs-CZ" sz="3200" dirty="0" smtClean="0"/>
          </a:p>
          <a:p>
            <a:endParaRPr lang="cs-CZ" dirty="0"/>
          </a:p>
        </p:txBody>
      </p:sp>
      <p:pic>
        <p:nvPicPr>
          <p:cNvPr id="7" name="Picture 4" descr="internet_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933056"/>
            <a:ext cx="2127757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INTERNET NEDOKÁŽE!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Přepravit fyzicky zboží</a:t>
            </a:r>
          </a:p>
          <a:p>
            <a:pPr>
              <a:buFont typeface="Wingdings" pitchFamily="2" charset="2"/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Rozdělit dobré a špatné informace</a:t>
            </a:r>
          </a:p>
          <a:p>
            <a:pPr>
              <a:buFont typeface="Wingdings" pitchFamily="2" charset="2"/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Upozornit tě na zlé lidi při on-line komunikaci</a:t>
            </a:r>
            <a:br>
              <a:rPr lang="cs-CZ" sz="3600" dirty="0" smtClean="0">
                <a:solidFill>
                  <a:srgbClr val="FF0000"/>
                </a:solidFill>
              </a:rPr>
            </a:b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Dělat zázraky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Zápis do sešitu</a:t>
            </a:r>
            <a:endParaRPr lang="cs-CZ" cap="all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Vznik internetu 1964 pro vojenské účely</a:t>
            </a:r>
          </a:p>
          <a:p>
            <a:r>
              <a:rPr lang="cs-CZ" sz="3200" dirty="0" smtClean="0"/>
              <a:t>V sedmdesátých letech minulého století využíván pro studenty v USA a postupně se rozšiřuje do světa – vývoj společnost ARPANET</a:t>
            </a:r>
          </a:p>
          <a:p>
            <a:r>
              <a:rPr lang="cs-CZ" sz="3200" dirty="0" smtClean="0"/>
              <a:t>1989 vznik www</a:t>
            </a:r>
          </a:p>
          <a:p>
            <a:r>
              <a:rPr lang="cs-CZ" sz="3200" dirty="0" smtClean="0"/>
              <a:t>www – </a:t>
            </a:r>
            <a:r>
              <a:rPr lang="cs-CZ" sz="3200" dirty="0" err="1" smtClean="0"/>
              <a:t>world</a:t>
            </a:r>
            <a:r>
              <a:rPr lang="cs-CZ" sz="3200" dirty="0" smtClean="0"/>
              <a:t> </a:t>
            </a:r>
            <a:r>
              <a:rPr lang="cs-CZ" sz="3200" dirty="0" err="1" smtClean="0"/>
              <a:t>wide</a:t>
            </a:r>
            <a:r>
              <a:rPr lang="cs-CZ" sz="3200" dirty="0" smtClean="0"/>
              <a:t> web</a:t>
            </a:r>
          </a:p>
          <a:p>
            <a:r>
              <a:rPr lang="cs-CZ" sz="3200" dirty="0" err="1" smtClean="0"/>
              <a:t>Wap</a:t>
            </a:r>
            <a:r>
              <a:rPr lang="cs-CZ" sz="3200" dirty="0" smtClean="0"/>
              <a:t> – internet v kapse</a:t>
            </a:r>
          </a:p>
          <a:p>
            <a:r>
              <a:rPr lang="cs-CZ" sz="3200" dirty="0" err="1" smtClean="0"/>
              <a:t>Wifi</a:t>
            </a:r>
            <a:r>
              <a:rPr lang="cs-CZ" sz="3200" dirty="0" smtClean="0"/>
              <a:t> – bezdrátové připojení</a:t>
            </a:r>
          </a:p>
          <a:p>
            <a:endParaRPr lang="cs-CZ" dirty="0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2276872"/>
            <a:ext cx="7772400" cy="3742928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Zjisti: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Co to znamená STUDENÁ VÁLKA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Zjisti něco o společnosti ARPANET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je pro náš stát významný rok 1989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si představuješ, že znamená slovo anonymní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Zjisti </a:t>
            </a:r>
            <a:r>
              <a:rPr lang="cs-CZ" i="1" dirty="0" smtClean="0">
                <a:latin typeface="Arial Narrow" pitchFamily="34" charset="0"/>
              </a:rPr>
              <a:t>SVATÉHO PATRONA INTERNETU</a:t>
            </a:r>
            <a:endParaRPr lang="cs-CZ" i="1" dirty="0">
              <a:latin typeface="Arial Narrow" pitchFamily="34" charset="0"/>
            </a:endParaRPr>
          </a:p>
        </p:txBody>
      </p:sp>
      <p:pic>
        <p:nvPicPr>
          <p:cNvPr id="2050" name="Picture 2" descr="\\xserver\users\icts\Dokumenty\Obrázky\pc\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32656"/>
            <a:ext cx="1511300" cy="1625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Pavel Navrátil - Internet pro školy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Pavel Navrátil - Informatika a výpočetní technika –</a:t>
            </a:r>
            <a:r>
              <a:rPr lang="cs-CZ" dirty="0" err="1" smtClean="0"/>
              <a:t>Kompedium</a:t>
            </a:r>
            <a:r>
              <a:rPr lang="cs-CZ" dirty="0" smtClean="0"/>
              <a:t>  -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Martin Pokorný -  Digitální technologie ve výuce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Pavel Navrátil - S počítačem na základní škole – </a:t>
            </a:r>
            <a:r>
              <a:rPr lang="cs-CZ" dirty="0" err="1" smtClean="0"/>
              <a:t>ComputerMedia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194</TotalTime>
  <Words>234</Words>
  <Application>Microsoft Office PowerPoint</Application>
  <PresentationFormat>Předvádění na obrazovce (4:3)</PresentationFormat>
  <Paragraphs>104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Základní škola a mateřská škola  Staré Město   Interaktivní škola pro žáka 21.století</vt:lpstr>
      <vt:lpstr>Snímek 2</vt:lpstr>
      <vt:lpstr>A. HISTORIE INTERNETU</vt:lpstr>
      <vt:lpstr>Snímek 4</vt:lpstr>
      <vt:lpstr>Snímek 5</vt:lpstr>
      <vt:lpstr>SOUČASNOST</vt:lpstr>
      <vt:lpstr>„Jednou bude na internetu všechno, ale bude to problém najít“</vt:lpstr>
      <vt:lpstr>CO INTERNET NEDOKÁŽE!</vt:lpstr>
      <vt:lpstr>Zápis do sešitu</vt:lpstr>
      <vt:lpstr>ÚKOL Č.</vt:lpstr>
      <vt:lpstr>Informační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informačních technologií</dc:title>
  <dc:creator>HP</dc:creator>
  <cp:lastModifiedBy>icts</cp:lastModifiedBy>
  <cp:revision>31</cp:revision>
  <dcterms:created xsi:type="dcterms:W3CDTF">2009-11-29T16:30:26Z</dcterms:created>
  <dcterms:modified xsi:type="dcterms:W3CDTF">2011-03-12T16:55:37Z</dcterms:modified>
</cp:coreProperties>
</file>