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3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 varScale="1">
        <p:scale>
          <a:sx n="71" d="100"/>
          <a:sy n="71" d="100"/>
        </p:scale>
        <p:origin x="-13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4700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bajarmusicamp3.org/azul-azul-la-bomba-carribean-funk-mix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good-jokes.com/joke.php?id=1046&amp;listtype=2&amp;catid=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portal.edupage.org/kniznica/?akcia=dokument&amp;docid=5162&amp;bm=zozna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good-jokes.com/joke.php?id=1046&amp;listtype=2&amp;catid" TargetMode="External"/><Relationship Id="rId2" Type="http://schemas.openxmlformats.org/officeDocument/2006/relationships/hyperlink" Target="http://www.bajarmusicamp3.org/azul-azul-la-bomba-carribean-funk-mi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ortal.edupage.org/kniznica/?akcia=dokument&amp;docid=5162&amp;bm=zoznam" TargetMode="External"/><Relationship Id="rId4" Type="http://schemas.openxmlformats.org/officeDocument/2006/relationships/hyperlink" Target="http://www.gify.nou.cz/lid_skol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13.1.2011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6105872" cy="457200"/>
          </a:xfrm>
        </p:spPr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836712"/>
            <a:ext cx="7772400" cy="5183088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sz="54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5400" dirty="0" smtClean="0"/>
          </a:p>
          <a:p>
            <a:pPr algn="ctr">
              <a:buFont typeface="Wingdings" pitchFamily="2" charset="2"/>
              <a:buNone/>
            </a:pPr>
            <a:r>
              <a:rPr lang="cs-CZ" sz="5400" dirty="0" smtClean="0"/>
              <a:t>KAPITOLA 1</a:t>
            </a:r>
          </a:p>
          <a:p>
            <a:pPr algn="ctr">
              <a:buFont typeface="Wingdings" pitchFamily="2" charset="2"/>
              <a:buNone/>
            </a:pPr>
            <a:endParaRPr lang="cs-CZ" sz="5400" dirty="0" smtClean="0"/>
          </a:p>
          <a:p>
            <a:pPr algn="ctr">
              <a:buFont typeface="Wingdings" pitchFamily="2" charset="2"/>
              <a:buNone/>
            </a:pPr>
            <a:r>
              <a:rPr lang="cs-CZ" sz="5400" dirty="0" smtClean="0"/>
              <a:t>CO JE TO INTERNET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A. HISTORIE INTERNETU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charset="0"/>
              </a:rPr>
              <a:t>Začátek internetu spadá do 60 let minulého století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Období tzv. </a:t>
            </a:r>
            <a:r>
              <a:rPr lang="cs-CZ" u="sng" dirty="0" smtClean="0">
                <a:latin typeface="Arial" charset="0"/>
              </a:rPr>
              <a:t>STUDENÉ VÁLKY </a:t>
            </a:r>
            <a:r>
              <a:rPr lang="cs-CZ" dirty="0" smtClean="0">
                <a:latin typeface="Arial" charset="0"/>
              </a:rPr>
              <a:t>a tajných vojenských projektů 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u="sng" dirty="0" smtClean="0">
                <a:latin typeface="Arial" charset="0"/>
              </a:rPr>
              <a:t>RAND</a:t>
            </a:r>
            <a:r>
              <a:rPr lang="cs-CZ" dirty="0" smtClean="0">
                <a:latin typeface="Arial" charset="0"/>
              </a:rPr>
              <a:t> dostala za úkol vyřešit </a:t>
            </a:r>
            <a:r>
              <a:rPr lang="cs-CZ" i="1" u="sng" dirty="0" smtClean="0">
                <a:latin typeface="Arial" charset="0"/>
              </a:rPr>
              <a:t>výměnu informací</a:t>
            </a:r>
            <a:r>
              <a:rPr lang="cs-CZ" u="sng" dirty="0" smtClean="0">
                <a:latin typeface="Arial" charset="0"/>
              </a:rPr>
              <a:t> </a:t>
            </a:r>
            <a:r>
              <a:rPr lang="cs-CZ" dirty="0" smtClean="0">
                <a:latin typeface="Arial" charset="0"/>
              </a:rPr>
              <a:t>pro případ nukleární války</a:t>
            </a:r>
            <a:br>
              <a:rPr lang="cs-CZ" dirty="0" smtClean="0">
                <a:latin typeface="Arial" charset="0"/>
              </a:rPr>
            </a:b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1964 navrhnuta síť, která neměla žádný centrální UZEL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404664"/>
            <a:ext cx="7772400" cy="5615136"/>
          </a:xfrm>
        </p:spPr>
        <p:txBody>
          <a:bodyPr>
            <a:normAutofit fontScale="47500" lnSpcReduction="20000"/>
          </a:bodyPr>
          <a:lstStyle/>
          <a:p>
            <a:r>
              <a:rPr lang="cs-CZ" sz="5100" dirty="0" smtClean="0">
                <a:latin typeface="Arial" charset="0"/>
              </a:rPr>
              <a:t>Prakticky úkol řešila společnost ARPANET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dirty="0" smtClean="0">
                <a:latin typeface="Arial" charset="0"/>
              </a:rPr>
              <a:t>1969 první malá síť, měla 15 přípojných uzlů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dirty="0" smtClean="0">
                <a:latin typeface="Arial" charset="0"/>
              </a:rPr>
              <a:t>Během 70-</a:t>
            </a:r>
            <a:r>
              <a:rPr lang="cs-CZ" sz="5100" dirty="0" err="1" smtClean="0">
                <a:latin typeface="Arial" charset="0"/>
              </a:rPr>
              <a:t>tých</a:t>
            </a:r>
            <a:r>
              <a:rPr lang="cs-CZ" sz="5100" dirty="0" smtClean="0">
                <a:latin typeface="Arial" charset="0"/>
              </a:rPr>
              <a:t> let síť začali využívat studenti a vědci v USA</a:t>
            </a:r>
            <a:br>
              <a:rPr lang="cs-CZ" sz="5100" dirty="0" smtClean="0">
                <a:latin typeface="Arial" charset="0"/>
              </a:rPr>
            </a:br>
            <a:endParaRPr lang="cs-CZ" sz="5100" dirty="0" smtClean="0">
              <a:latin typeface="Arial" charset="0"/>
            </a:endParaRPr>
          </a:p>
          <a:p>
            <a:endParaRPr lang="cs-CZ" sz="5100" dirty="0" smtClean="0">
              <a:latin typeface="Arial" charset="0"/>
            </a:endParaRPr>
          </a:p>
          <a:p>
            <a:r>
              <a:rPr lang="cs-CZ" sz="5100" i="1" dirty="0" smtClean="0">
                <a:latin typeface="Arial" charset="0"/>
              </a:rPr>
              <a:t>Během 70-</a:t>
            </a:r>
            <a:r>
              <a:rPr lang="cs-CZ" sz="5100" i="1" dirty="0" err="1" smtClean="0">
                <a:latin typeface="Arial" charset="0"/>
              </a:rPr>
              <a:t>tých</a:t>
            </a:r>
            <a:r>
              <a:rPr lang="cs-CZ" sz="5100" i="1" dirty="0" smtClean="0">
                <a:latin typeface="Arial" charset="0"/>
              </a:rPr>
              <a:t> let ARPANET přesáhl hranice USA a byl přejmenován na INTERNET</a:t>
            </a:r>
          </a:p>
          <a:p>
            <a:pPr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Wingdings" pitchFamily="2" charset="2"/>
              <a:buNone/>
            </a:pPr>
            <a:r>
              <a:rPr lang="cs-CZ" sz="5900" dirty="0" smtClean="0">
                <a:latin typeface="Arial Black" pitchFamily="34" charset="0"/>
              </a:rPr>
              <a:t>INTER – mezinárodní  NET - síť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620713"/>
            <a:ext cx="7772400" cy="5399087"/>
          </a:xfrm>
        </p:spPr>
        <p:txBody>
          <a:bodyPr/>
          <a:lstStyle/>
          <a:p>
            <a:r>
              <a:rPr lang="cs-CZ" dirty="0" smtClean="0"/>
              <a:t>1989 - 1991</a:t>
            </a:r>
            <a:br>
              <a:rPr lang="cs-CZ" dirty="0" smtClean="0"/>
            </a:br>
            <a:r>
              <a:rPr lang="cs-CZ" dirty="0" smtClean="0"/>
              <a:t>vzniká </a:t>
            </a:r>
            <a:r>
              <a:rPr lang="cs-CZ" i="1" dirty="0" err="1" smtClean="0">
                <a:solidFill>
                  <a:schemeClr val="folHlink"/>
                </a:solidFill>
              </a:rPr>
              <a:t>world</a:t>
            </a:r>
            <a:r>
              <a:rPr lang="cs-CZ" i="1" dirty="0" smtClean="0">
                <a:solidFill>
                  <a:schemeClr val="folHlink"/>
                </a:solidFill>
              </a:rPr>
              <a:t> </a:t>
            </a:r>
            <a:r>
              <a:rPr lang="cs-CZ" i="1" dirty="0" err="1" smtClean="0">
                <a:solidFill>
                  <a:schemeClr val="folHlink"/>
                </a:solidFill>
              </a:rPr>
              <a:t>wide</a:t>
            </a:r>
            <a:r>
              <a:rPr lang="cs-CZ" i="1" dirty="0" smtClean="0">
                <a:solidFill>
                  <a:schemeClr val="folHlink"/>
                </a:solidFill>
              </a:rPr>
              <a:t> web</a:t>
            </a:r>
            <a:br>
              <a:rPr lang="cs-CZ" i="1" dirty="0" smtClean="0">
                <a:solidFill>
                  <a:schemeClr val="folHlink"/>
                </a:solidFill>
              </a:rPr>
            </a:br>
            <a:r>
              <a:rPr lang="cs-CZ" dirty="0" smtClean="0"/>
              <a:t>standart pro přenos hypertextových a grafických informací</a:t>
            </a:r>
            <a:br>
              <a:rPr lang="cs-CZ" dirty="0" smtClean="0"/>
            </a:br>
            <a:r>
              <a:rPr lang="cs-CZ" b="1" i="1" cap="small" dirty="0" smtClean="0"/>
              <a:t>doslova odpálil další šíření internetu</a:t>
            </a:r>
            <a:br>
              <a:rPr lang="cs-CZ" b="1" i="1" cap="small" dirty="0" smtClean="0"/>
            </a:br>
            <a:r>
              <a:rPr lang="cs-CZ" b="1" i="1" cap="small" dirty="0" smtClean="0"/>
              <a:t/>
            </a:r>
            <a:br>
              <a:rPr lang="cs-CZ" b="1" i="1" cap="small" dirty="0" smtClean="0"/>
            </a:br>
            <a:endParaRPr lang="cs-CZ" b="1" i="1" cap="small" dirty="0" smtClean="0"/>
          </a:p>
          <a:p>
            <a:r>
              <a:rPr lang="cs-CZ" dirty="0" smtClean="0"/>
              <a:t>Vznikl jako vnitropodniková síť v Evropském centru pro  jaderný výzkum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1995 20 000 </a:t>
            </a:r>
            <a:r>
              <a:rPr lang="cs-CZ" dirty="0" err="1" smtClean="0"/>
              <a:t>000</a:t>
            </a:r>
            <a:r>
              <a:rPr lang="cs-CZ" dirty="0" smtClean="0"/>
              <a:t> uživatelů ve světě</a:t>
            </a:r>
            <a:endParaRPr lang="cs-CZ" dirty="0"/>
          </a:p>
        </p:txBody>
      </p:sp>
      <p:pic>
        <p:nvPicPr>
          <p:cNvPr id="9" name="Picture 4" descr="la_bomb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916833"/>
            <a:ext cx="1025429" cy="1224136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8549757" y="3140969"/>
            <a:ext cx="198707" cy="28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WAP, internet v kapse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WIFI, bezdrátové sítě, internet dostupný téměř pro všechny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i="1" dirty="0" smtClean="0">
                <a:solidFill>
                  <a:srgbClr val="FFC000"/>
                </a:solidFill>
              </a:rPr>
              <a:t>„Jednou bude na internetu všechno, ale bude to problém najít“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>
            <a:normAutofit fontScale="85000" lnSpcReduction="20000"/>
          </a:bodyPr>
          <a:lstStyle/>
          <a:p>
            <a:pPr marL="609600" indent="-609600" algn="ctr">
              <a:buFont typeface="Wingdings" pitchFamily="2" charset="2"/>
              <a:buNone/>
            </a:pPr>
            <a:r>
              <a:rPr lang="cs-CZ" sz="2400" b="1" i="1" u="sng" dirty="0" smtClean="0">
                <a:solidFill>
                  <a:schemeClr val="accent1">
                    <a:lumMod val="75000"/>
                  </a:schemeClr>
                </a:solidFill>
              </a:rPr>
              <a:t>PROČ VASTNĚ INTERNET ZÍSKAL TAKOVOU POPULARITU ?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sz="3300" b="1" u="sng" dirty="0" smtClean="0"/>
              <a:t/>
            </a:r>
            <a:br>
              <a:rPr lang="cs-CZ" sz="3300" b="1" u="sng" dirty="0" smtClean="0"/>
            </a:br>
            <a:r>
              <a:rPr lang="cs-CZ" sz="3300" b="1" u="sng" dirty="0" smtClean="0"/>
              <a:t>Internet je: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Fyzická síť, která pokrývá celou zeměkouli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Všichni právě připojení uživatelé jsou on-line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Lze přenášet data v digitální podobě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Levná komunikace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Velké množství uživatelů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Svoboda publikování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Pružnost a rychlost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cs-CZ" sz="2800" dirty="0" smtClean="0"/>
              <a:t>Jistá míra anonymity</a:t>
            </a:r>
          </a:p>
          <a:p>
            <a:pPr marL="609600" indent="-609600">
              <a:buFont typeface="Wingdings" pitchFamily="2" charset="2"/>
              <a:buNone/>
            </a:pPr>
            <a:endParaRPr lang="cs-CZ" sz="3200" dirty="0" smtClean="0"/>
          </a:p>
          <a:p>
            <a:endParaRPr lang="cs-CZ" dirty="0"/>
          </a:p>
        </p:txBody>
      </p:sp>
      <p:pic>
        <p:nvPicPr>
          <p:cNvPr id="7" name="Picture 4" descr="internet_do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933056"/>
            <a:ext cx="2127757" cy="237626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211925" y="5949280"/>
            <a:ext cx="248507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INTERNET NEDOKÁŽE!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Přepravit fyzicky zboží</a:t>
            </a:r>
          </a:p>
          <a:p>
            <a:pPr>
              <a:buFont typeface="Wingdings" pitchFamily="2" charset="2"/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Rozdělit dobré a špatné informace</a:t>
            </a:r>
          </a:p>
          <a:p>
            <a:pPr>
              <a:buFont typeface="Wingdings" pitchFamily="2" charset="2"/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Upozornit tě na zlé lidi při on-line komunikaci</a:t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Dělat zázraky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Zápis do sešitu</a:t>
            </a:r>
            <a:endParaRPr lang="cs-CZ" cap="all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Vznik internetu 1964 pro vojenské účely</a:t>
            </a:r>
          </a:p>
          <a:p>
            <a:r>
              <a:rPr lang="cs-CZ" sz="3200" dirty="0" smtClean="0"/>
              <a:t>V sedmdesátých letech minulého století využíván pro studenty v USA a postupně se rozšiřuje do světa – vývoj společnost ARPANET</a:t>
            </a:r>
          </a:p>
          <a:p>
            <a:r>
              <a:rPr lang="cs-CZ" sz="3200" dirty="0" smtClean="0"/>
              <a:t>1989 vznik www</a:t>
            </a:r>
          </a:p>
          <a:p>
            <a:r>
              <a:rPr lang="cs-CZ" sz="3200" dirty="0" smtClean="0"/>
              <a:t>www – </a:t>
            </a:r>
            <a:r>
              <a:rPr lang="cs-CZ" sz="3200" dirty="0" err="1" smtClean="0"/>
              <a:t>world</a:t>
            </a:r>
            <a:r>
              <a:rPr lang="cs-CZ" sz="3200" dirty="0" smtClean="0"/>
              <a:t> </a:t>
            </a:r>
            <a:r>
              <a:rPr lang="cs-CZ" sz="3200" dirty="0" err="1" smtClean="0"/>
              <a:t>wide</a:t>
            </a:r>
            <a:r>
              <a:rPr lang="cs-CZ" sz="3200" dirty="0" smtClean="0"/>
              <a:t> web</a:t>
            </a:r>
          </a:p>
          <a:p>
            <a:r>
              <a:rPr lang="cs-CZ" sz="3200" dirty="0" err="1" smtClean="0"/>
              <a:t>Wap</a:t>
            </a:r>
            <a:r>
              <a:rPr lang="cs-CZ" sz="3200" dirty="0" smtClean="0"/>
              <a:t> – internet v kapse</a:t>
            </a:r>
          </a:p>
          <a:p>
            <a:r>
              <a:rPr lang="cs-CZ" sz="3200" dirty="0" err="1" smtClean="0"/>
              <a:t>Wifi</a:t>
            </a:r>
            <a:r>
              <a:rPr lang="cs-CZ" sz="3200" dirty="0" smtClean="0"/>
              <a:t> – bezdrátové připojení</a:t>
            </a:r>
          </a:p>
          <a:p>
            <a:endParaRPr lang="cs-CZ" dirty="0"/>
          </a:p>
        </p:txBody>
      </p:sp>
      <p:pic>
        <p:nvPicPr>
          <p:cNvPr id="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604448" y="1412776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276872"/>
            <a:ext cx="7772400" cy="3742928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Zjisti: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Co to znamená STUDENÁ VÁLKA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něco o společnosti ARPANET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pro náš stát významný rok 1989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si představuješ, že znamená slovo anonymní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</a:t>
            </a:r>
            <a:r>
              <a:rPr lang="cs-CZ" i="1" dirty="0" smtClean="0">
                <a:latin typeface="Arial Narrow" pitchFamily="34" charset="0"/>
              </a:rPr>
              <a:t>SVATÉHO PATRONA INTERNETU</a:t>
            </a:r>
            <a:endParaRPr lang="cs-CZ" i="1" dirty="0">
              <a:latin typeface="Arial Narrow" pitchFamily="34" charset="0"/>
            </a:endParaRPr>
          </a:p>
        </p:txBody>
      </p:sp>
      <p:pic>
        <p:nvPicPr>
          <p:cNvPr id="2050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32656"/>
            <a:ext cx="1511300" cy="16256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171532" y="1772816"/>
            <a:ext cx="2168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Obrázky</a:t>
            </a:r>
          </a:p>
          <a:p>
            <a:pPr lvl="1"/>
            <a:r>
              <a:rPr lang="cs-CZ" dirty="0" smtClean="0"/>
              <a:t>Obr. 1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www.bajarmusicamp3.org/azul-azul-la-bomba-carribean-funk-mix.html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2 </a:t>
            </a:r>
            <a:r>
              <a:rPr lang="cs-CZ" dirty="0">
                <a:hlinkClick r:id="rId3"/>
              </a:rPr>
              <a:t>http://good-jokes.com/joke.php?id=1046&amp;listtype=2&amp;catid</a:t>
            </a:r>
            <a:r>
              <a:rPr lang="cs-CZ" dirty="0" smtClean="0"/>
              <a:t>=</a:t>
            </a:r>
          </a:p>
          <a:p>
            <a:pPr lvl="1"/>
            <a:r>
              <a:rPr lang="cs-CZ" dirty="0" smtClean="0"/>
              <a:t>Obr. </a:t>
            </a:r>
            <a:r>
              <a:rPr lang="cs-CZ" dirty="0"/>
              <a:t>3 </a:t>
            </a:r>
            <a:r>
              <a:rPr lang="cs-CZ" dirty="0">
                <a:hlinkClick r:id="rId4"/>
              </a:rPr>
              <a:t>http://www.gify.nou.cz/lid_skola.htm</a:t>
            </a:r>
            <a:r>
              <a:rPr lang="cs-CZ" dirty="0" smtClean="0">
                <a:hlinkClick r:id="rId4"/>
              </a:rPr>
              <a:t>#</a:t>
            </a:r>
            <a:endParaRPr lang="cs-CZ" dirty="0" smtClean="0"/>
          </a:p>
          <a:p>
            <a:pPr lvl="1"/>
            <a:r>
              <a:rPr lang="cs-CZ" dirty="0" smtClean="0"/>
              <a:t>Obr. </a:t>
            </a:r>
            <a:r>
              <a:rPr lang="cs-CZ" dirty="0"/>
              <a:t>4 </a:t>
            </a:r>
            <a:r>
              <a:rPr lang="cs-CZ" dirty="0">
                <a:hlinkClick r:id="rId5"/>
              </a:rPr>
              <a:t>http://portal.edupage.org/kniznica/?</a:t>
            </a:r>
            <a:r>
              <a:rPr lang="cs-CZ" dirty="0" smtClean="0">
                <a:hlinkClick r:id="rId5"/>
              </a:rPr>
              <a:t>akcia=dokument&amp;docid=5162&amp;bm=zoznam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204</TotalTime>
  <Words>238</Words>
  <Application>Microsoft Office PowerPoint</Application>
  <PresentationFormat>Předvádění na obrazovce (4:3)</PresentationFormat>
  <Paragraphs>115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 Staré Město   Interaktivní škola pro žáka 21.století</vt:lpstr>
      <vt:lpstr>Prezentace aplikace PowerPoint</vt:lpstr>
      <vt:lpstr>A. HISTORIE INTERNETU</vt:lpstr>
      <vt:lpstr>Prezentace aplikace PowerPoint</vt:lpstr>
      <vt:lpstr>Prezentace aplikace PowerPoint</vt:lpstr>
      <vt:lpstr>SOUČASNOST</vt:lpstr>
      <vt:lpstr>„Jednou bude na internetu všechno, ale bude to problém najít“</vt:lpstr>
      <vt:lpstr>CO INTERNET NEDOKÁŽE!</vt:lpstr>
      <vt:lpstr>Zápis do sešitu</vt:lpstr>
      <vt:lpstr>ÚKOL Č.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36</cp:revision>
  <dcterms:created xsi:type="dcterms:W3CDTF">2009-11-29T16:30:26Z</dcterms:created>
  <dcterms:modified xsi:type="dcterms:W3CDTF">2012-12-23T13:30:28Z</dcterms:modified>
</cp:coreProperties>
</file>