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8" r:id="rId2"/>
    <p:sldId id="256" r:id="rId3"/>
    <p:sldId id="259" r:id="rId4"/>
    <p:sldId id="261" r:id="rId5"/>
    <p:sldId id="263" r:id="rId6"/>
    <p:sldId id="266" r:id="rId7"/>
    <p:sldId id="262" r:id="rId8"/>
    <p:sldId id="265" r:id="rId9"/>
    <p:sldId id="264" r:id="rId10"/>
    <p:sldId id="260" r:id="rId11"/>
  </p:sldIdLst>
  <p:sldSz cx="10083800" cy="75565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3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520950" y="3442406"/>
            <a:ext cx="6806565" cy="2087306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520950" y="5512920"/>
            <a:ext cx="6806565" cy="1511300"/>
          </a:xfrm>
        </p:spPr>
        <p:txBody>
          <a:bodyPr/>
          <a:lstStyle>
            <a:lvl1pPr marL="0" indent="0" algn="l">
              <a:buNone/>
              <a:defRPr sz="2000" b="1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3710" y="1293505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348" y="4607402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10050558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444233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835252" y="6377686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2100792" y="4953706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461781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8235103" cy="537015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20950" y="3190522"/>
            <a:ext cx="6806565" cy="2262752"/>
          </a:xfrm>
        </p:spPr>
        <p:txBody>
          <a:bodyPr/>
          <a:lstStyle>
            <a:lvl1pPr algn="l">
              <a:buNone/>
              <a:defRPr sz="33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20950" y="5520443"/>
            <a:ext cx="6806565" cy="1511300"/>
          </a:xfrm>
        </p:spPr>
        <p:txBody>
          <a:bodyPr anchor="t"/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8562205" y="1289466"/>
            <a:ext cx="2518833" cy="420158"/>
          </a:xfrm>
        </p:spPr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806555" y="4604249"/>
            <a:ext cx="4030133" cy="42352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Obdélník 8"/>
          <p:cNvSpPr/>
          <p:nvPr/>
        </p:nvSpPr>
        <p:spPr bwMode="auto">
          <a:xfrm>
            <a:off x="420159" y="0"/>
            <a:ext cx="672253" cy="75565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304737" y="0"/>
            <a:ext cx="115421" cy="75565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1092412" y="0"/>
            <a:ext cx="200564" cy="75565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258622" y="0"/>
            <a:ext cx="253948" cy="75565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17274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1008380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941896" y="0"/>
            <a:ext cx="0" cy="75565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904100" y="0"/>
            <a:ext cx="0" cy="75565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176443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344507" y="0"/>
            <a:ext cx="84032" cy="75565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72254" y="3778250"/>
            <a:ext cx="1428538" cy="1427339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460854" y="5362440"/>
            <a:ext cx="707348" cy="70675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203219" y="6060882"/>
            <a:ext cx="151257" cy="15113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835252" y="6381044"/>
            <a:ext cx="302514" cy="3022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2072164" y="4936173"/>
            <a:ext cx="403352" cy="403013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10033010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478402" y="5430699"/>
            <a:ext cx="672253" cy="57023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504190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709135" y="1763183"/>
            <a:ext cx="4033520" cy="503766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190" y="300860"/>
            <a:ext cx="8319135" cy="1259417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504190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21317" y="2602794"/>
            <a:ext cx="4033520" cy="4282017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504190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789805" y="1729599"/>
            <a:ext cx="4033520" cy="725424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721322" y="3526155"/>
            <a:ext cx="6951980" cy="504190"/>
          </a:xfrm>
        </p:spPr>
        <p:txBody>
          <a:bodyPr anchor="b"/>
          <a:lstStyle>
            <a:lvl1pPr algn="l">
              <a:buNone/>
              <a:defRPr sz="22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7512431" y="302260"/>
            <a:ext cx="1683995" cy="5491057"/>
          </a:xfrm>
        </p:spPr>
        <p:txBody>
          <a:bodyPr/>
          <a:lstStyle>
            <a:lvl1pPr marL="0" indent="0">
              <a:spcBef>
                <a:spcPts val="441"/>
              </a:spcBef>
              <a:spcAft>
                <a:spcPts val="1102"/>
              </a:spcAft>
              <a:buNone/>
              <a:defRPr sz="1300"/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36127" y="302260"/>
            <a:ext cx="6218343" cy="6972131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697373" y="3526155"/>
            <a:ext cx="6951980" cy="504190"/>
          </a:xfrm>
        </p:spPr>
        <p:txBody>
          <a:bodyPr anchor="b"/>
          <a:lstStyle>
            <a:lvl1pPr algn="l">
              <a:buNone/>
              <a:defRPr sz="22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806565" cy="75565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5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461172" y="291765"/>
            <a:ext cx="1680633" cy="5460831"/>
          </a:xfrm>
        </p:spPr>
        <p:txBody>
          <a:bodyPr rot="0" spcFirstLastPara="0" vertOverflow="overflow" horzOverflow="overflow" vert="horz" wrap="square" lIns="100794" tIns="50397" rIns="100794" bIns="50397" numCol="1" spcCol="302383" rtlCol="0" fromWordArt="0" anchor="t" anchorCtr="0" forceAA="0" compatLnSpc="1">
            <a:normAutofit/>
          </a:bodyPr>
          <a:lstStyle>
            <a:lvl1pPr marL="0" indent="0">
              <a:spcBef>
                <a:spcPts val="110"/>
              </a:spcBef>
              <a:spcAft>
                <a:spcPts val="441"/>
              </a:spcAft>
              <a:buFontTx/>
              <a:buNone/>
              <a:defRPr sz="1300"/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890597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828726" y="0"/>
            <a:ext cx="0" cy="75565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10755" y="302612"/>
            <a:ext cx="1848697" cy="6447514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4190" y="302611"/>
            <a:ext cx="6638502" cy="644751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504190" y="503767"/>
            <a:ext cx="9075420" cy="5961239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366AE9-A18F-4B64-885F-6C362C22C818}" type="datetimeFigureOut">
              <a:rPr lang="cs-CZ"/>
              <a:pPr>
                <a:defRPr/>
              </a:pPr>
              <a:t>23.12.2012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E3E5F-E3FF-4FE1-9CE0-A113DE4AF7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79701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9663642" y="0"/>
            <a:ext cx="0" cy="75565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504190" y="302610"/>
            <a:ext cx="8235103" cy="1259417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504190" y="1763183"/>
            <a:ext cx="8235103" cy="5370153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8370486" y="1191862"/>
            <a:ext cx="2216573" cy="423520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r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12/23/2012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7710103" y="4117715"/>
            <a:ext cx="3526367" cy="403352"/>
          </a:xfrm>
          <a:prstGeom prst="rect">
            <a:avLst/>
          </a:prstGeom>
        </p:spPr>
        <p:txBody>
          <a:bodyPr vert="horz" lIns="100794" tIns="50397" rIns="100794" bIns="50397" anchor="ctr" anchorCtr="0"/>
          <a:lstStyle>
            <a:lvl1pPr algn="l" eaLnBrk="1" latinLnBrk="0" hangingPunct="1">
              <a:defRPr kumimoji="0" sz="13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84032" y="0"/>
            <a:ext cx="0" cy="75565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9915737" y="0"/>
            <a:ext cx="0" cy="75565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9747673" y="0"/>
            <a:ext cx="336127" cy="75565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9831705" y="0"/>
            <a:ext cx="0" cy="75565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100794" tIns="50397" rIns="100794" bIns="50397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994750" y="6297083"/>
            <a:ext cx="605028" cy="60452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964498" y="6318074"/>
            <a:ext cx="672253" cy="574294"/>
          </a:xfrm>
          <a:prstGeom prst="rect">
            <a:avLst/>
          </a:prstGeom>
        </p:spPr>
        <p:txBody>
          <a:bodyPr vert="horz" lIns="100794" tIns="50397" rIns="100794" bIns="50397" anchor="ctr"/>
          <a:lstStyle>
            <a:lvl1pPr algn="ctr" eaLnBrk="1" latinLnBrk="0" hangingPunct="1">
              <a:defRPr kumimoji="0" sz="1500" b="1">
                <a:solidFill>
                  <a:srgbClr val="FFFFFF"/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</p:sldLayoutIdLst>
  <p:txStyles>
    <p:titleStyle>
      <a:lvl1pPr algn="l" rtl="0" eaLnBrk="1" latinLnBrk="0" hangingPunct="1">
        <a:spcBef>
          <a:spcPct val="0"/>
        </a:spcBef>
        <a:buNone/>
        <a:defRPr kumimoji="0" sz="33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ts val="661"/>
        </a:spcBef>
        <a:buClr>
          <a:schemeClr val="accent1"/>
        </a:buClr>
        <a:buSzPct val="70000"/>
        <a:buFont typeface="Wingdings"/>
        <a:buChar char="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705560" indent="-302383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10326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12709" indent="-201589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915092" indent="-201589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217475" indent="-201589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519858" indent="-201589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5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82224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5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NBSFirstScanImage.jp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hyperlink" Target="http://cs.wikipedia.org/wiki/Soubor:Scanner.view.750pix.jpg" TargetMode="External"/><Relationship Id="rId7" Type="http://schemas.openxmlformats.org/officeDocument/2006/relationships/hyperlink" Target="http://cs.wikipedia.org/wiki/Soubor:NBSFirstScanImage.jpg" TargetMode="External"/><Relationship Id="rId2" Type="http://schemas.openxmlformats.org/officeDocument/2006/relationships/hyperlink" Target="http://cs.wikipedia.org/wiki/Soubor:Barcode-scann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CPT_Hardware-Input-scanner-flatbed.svg" TargetMode="External"/><Relationship Id="rId5" Type="http://schemas.openxmlformats.org/officeDocument/2006/relationships/hyperlink" Target="http://cs.wikipedia.org/wiki/Scanner" TargetMode="External"/><Relationship Id="rId4" Type="http://schemas.openxmlformats.org/officeDocument/2006/relationships/hyperlink" Target="http://en.wikipedia.org/wiki/File:Coolscan-V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950177181"/>
              </p:ext>
            </p:extLst>
          </p:nvPr>
        </p:nvGraphicFramePr>
        <p:xfrm>
          <a:off x="357135" y="1397603"/>
          <a:ext cx="9392290" cy="4408402"/>
        </p:xfrm>
        <a:graphic>
          <a:graphicData uri="http://schemas.openxmlformats.org/drawingml/2006/table">
            <a:tbl>
              <a:tblPr/>
              <a:tblGrid>
                <a:gridCol w="2300966"/>
                <a:gridCol w="7091324"/>
              </a:tblGrid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709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j-lt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j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VY_32_INOVACE_IVT_1_KOT_14_SKENERY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Mgr. Miroslav Kotlas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Hardware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1. ročník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rPr>
                        <a:t>13.10.2012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04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Seznámení se vstupním zařízením scanner, funkcí, typy a parametry.</a:t>
                      </a:r>
                      <a:endParaRPr kumimoji="0" lang="cs-CZ" sz="15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50376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samostudium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50376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100835" marR="100835" marT="50377" marB="5037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4612" name="Picture 46" descr="logo_pruh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2183073" y="683934"/>
            <a:ext cx="5558344" cy="378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100794" tIns="50397" rIns="100794" bIns="50397"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2461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983" y="5761831"/>
            <a:ext cx="6706777" cy="163724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526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Skenery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288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</a:p>
          <a:p>
            <a:r>
              <a:rPr lang="cs-CZ" dirty="0" smtClean="0"/>
              <a:t>Funkce</a:t>
            </a:r>
          </a:p>
          <a:p>
            <a:r>
              <a:rPr lang="cs-CZ" dirty="0" smtClean="0"/>
              <a:t>Typy</a:t>
            </a:r>
          </a:p>
          <a:p>
            <a:r>
              <a:rPr lang="cs-CZ" dirty="0" smtClean="0"/>
              <a:t>Parametry</a:t>
            </a:r>
          </a:p>
          <a:p>
            <a:r>
              <a:rPr lang="cs-CZ" dirty="0" smtClean="0"/>
              <a:t>Zdroje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7580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Hardwarové </a:t>
            </a:r>
            <a:r>
              <a:rPr lang="cs-CZ" dirty="0"/>
              <a:t>vstupní zařízení</a:t>
            </a:r>
          </a:p>
          <a:p>
            <a:r>
              <a:rPr lang="cs-CZ" dirty="0" smtClean="0"/>
              <a:t>Umožňuje </a:t>
            </a:r>
            <a:r>
              <a:rPr lang="cs-CZ" dirty="0"/>
              <a:t>převedení fyzické </a:t>
            </a:r>
            <a:r>
              <a:rPr lang="cs-CZ" dirty="0" smtClean="0"/>
              <a:t>2D nebo 3D předlohy </a:t>
            </a:r>
            <a:r>
              <a:rPr lang="cs-CZ" dirty="0"/>
              <a:t>do digitální </a:t>
            </a:r>
            <a:r>
              <a:rPr lang="cs-CZ" dirty="0" smtClean="0"/>
              <a:t>podoby</a:t>
            </a:r>
          </a:p>
          <a:p>
            <a:r>
              <a:rPr lang="cs-CZ" dirty="0" smtClean="0"/>
              <a:t>Připojení </a:t>
            </a:r>
            <a:r>
              <a:rPr lang="cs-CZ" dirty="0"/>
              <a:t>– dnes nejběžnější </a:t>
            </a:r>
            <a:r>
              <a:rPr lang="cs-CZ" dirty="0" smtClean="0"/>
              <a:t>USB</a:t>
            </a:r>
            <a:endParaRPr lang="cs-CZ" dirty="0"/>
          </a:p>
          <a:p>
            <a:r>
              <a:rPr lang="cs-CZ" dirty="0"/>
              <a:t>1957 - 1.digitální snímek vytvořený na počítači (Russell </a:t>
            </a:r>
            <a:r>
              <a:rPr lang="cs-CZ" dirty="0" err="1"/>
              <a:t>Kirsch</a:t>
            </a:r>
            <a:r>
              <a:rPr lang="cs-CZ" dirty="0"/>
              <a:t>)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9587" y="4237075"/>
            <a:ext cx="2086913" cy="2665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541244" y="6974185"/>
            <a:ext cx="6377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KIRSCH, </a:t>
            </a:r>
            <a:r>
              <a:rPr lang="cs-CZ" sz="1200" dirty="0" err="1"/>
              <a:t>Walden</a:t>
            </a:r>
            <a:r>
              <a:rPr lang="cs-CZ" sz="1200" dirty="0"/>
              <a:t>. </a:t>
            </a:r>
            <a:r>
              <a:rPr lang="cs-CZ" sz="1200" i="1" dirty="0"/>
              <a:t>Scanner</a:t>
            </a:r>
            <a:r>
              <a:rPr lang="cs-CZ" sz="1200" dirty="0"/>
              <a:t> [online]. [cit. 13.10.2012]. Dostupný pod licencí volné dílo na WWW: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cs.wikipedia.org/wiki/Soubor:NBSFirstScanImage.jpg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46725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 </a:t>
            </a:r>
            <a:r>
              <a:rPr lang="cs-CZ" dirty="0"/>
              <a:t>světla osvětlí předlohu </a:t>
            </a:r>
          </a:p>
          <a:p>
            <a:r>
              <a:rPr lang="cs-CZ" dirty="0" smtClean="0"/>
              <a:t>Odražené </a:t>
            </a:r>
            <a:r>
              <a:rPr lang="cs-CZ" dirty="0"/>
              <a:t>(propuštěné) světlo dopadá na </a:t>
            </a:r>
            <a:r>
              <a:rPr lang="cs-CZ" dirty="0" err="1"/>
              <a:t>světlocitlivý</a:t>
            </a:r>
            <a:r>
              <a:rPr lang="cs-CZ" dirty="0"/>
              <a:t> prvek </a:t>
            </a:r>
          </a:p>
          <a:p>
            <a:r>
              <a:rPr lang="cs-CZ" dirty="0" smtClean="0"/>
              <a:t>V </a:t>
            </a:r>
            <a:r>
              <a:rPr lang="cs-CZ" dirty="0"/>
              <a:t>něm se vybudí elektrický náboj příslušné intenzity </a:t>
            </a:r>
          </a:p>
          <a:p>
            <a:r>
              <a:rPr lang="cs-CZ" dirty="0" smtClean="0"/>
              <a:t>Analogově-číslicový </a:t>
            </a:r>
            <a:r>
              <a:rPr lang="cs-CZ" dirty="0"/>
              <a:t>(A/D) převodník zajistí číselný (digitální) výstup (pro barevné snímání se používají RGB filtry nebo trojí skenování pro každou složku)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05941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1757" y="2182813"/>
            <a:ext cx="8999743" cy="3652837"/>
          </a:xfrm>
          <a:prstGeom prst="rect">
            <a:avLst/>
          </a:prstGeom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76156" y="6595417"/>
            <a:ext cx="71709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/>
              <a:t>JEAN-NO. </a:t>
            </a:r>
            <a:r>
              <a:rPr lang="cs-CZ" sz="1200" i="1" dirty="0"/>
              <a:t>Image scanner</a:t>
            </a:r>
            <a:r>
              <a:rPr lang="cs-CZ" sz="1200" dirty="0"/>
              <a:t> [online]. [cit. </a:t>
            </a:r>
            <a:r>
              <a:rPr lang="cs-CZ" sz="1200" dirty="0" smtClean="0"/>
              <a:t>13.10.2012</a:t>
            </a:r>
            <a:r>
              <a:rPr lang="cs-CZ" sz="1200" dirty="0"/>
              <a:t>]. Dostupný pod licencí Free Art </a:t>
            </a:r>
            <a:r>
              <a:rPr lang="cs-CZ" sz="1200" dirty="0" err="1"/>
              <a:t>License</a:t>
            </a:r>
            <a:r>
              <a:rPr lang="cs-CZ" sz="1200" dirty="0"/>
              <a:t> na WWW: http://en.wikipedia.org/wiki/File:CPT_Hardware-Input-scanner-flatbed.svg </a:t>
            </a:r>
          </a:p>
        </p:txBody>
      </p:sp>
    </p:spTree>
    <p:extLst>
      <p:ext uri="{BB962C8B-B14F-4D97-AF65-F5344CB8AC3E}">
        <p14:creationId xmlns:p14="http://schemas.microsoft.com/office/powerpoint/2010/main" val="998940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1" y="1763183"/>
            <a:ext cx="6823710" cy="537015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Čtečky čárových kódů</a:t>
            </a:r>
          </a:p>
          <a:p>
            <a:pPr lvl="1"/>
            <a:r>
              <a:rPr lang="cs-CZ" dirty="0" smtClean="0"/>
              <a:t>Dělí se na 1D a 2D (podle typu čárového kódu)</a:t>
            </a:r>
          </a:p>
          <a:p>
            <a:pPr lvl="1"/>
            <a:r>
              <a:rPr lang="cs-CZ" dirty="0" smtClean="0"/>
              <a:t>Využití v obchodech</a:t>
            </a:r>
          </a:p>
          <a:p>
            <a:r>
              <a:rPr lang="cs-CZ" dirty="0" smtClean="0"/>
              <a:t>Ruční</a:t>
            </a:r>
          </a:p>
          <a:p>
            <a:pPr lvl="1"/>
            <a:r>
              <a:rPr lang="cs-CZ" dirty="0" smtClean="0"/>
              <a:t>Nutno ručně přejíždět po předloze</a:t>
            </a:r>
          </a:p>
          <a:p>
            <a:pPr lvl="1"/>
            <a:r>
              <a:rPr lang="cs-CZ" dirty="0" smtClean="0"/>
              <a:t>Nízká kvalita výsledného obrazu</a:t>
            </a:r>
          </a:p>
          <a:p>
            <a:pPr lvl="1"/>
            <a:r>
              <a:rPr lang="cs-CZ" dirty="0" smtClean="0"/>
              <a:t>Téměř nepoužívaný</a:t>
            </a:r>
          </a:p>
          <a:p>
            <a:r>
              <a:rPr lang="cs-CZ" dirty="0" smtClean="0"/>
              <a:t>Stolní</a:t>
            </a:r>
          </a:p>
          <a:p>
            <a:pPr lvl="1"/>
            <a:r>
              <a:rPr lang="cs-CZ" dirty="0" smtClean="0"/>
              <a:t>Princip podobný jako u kopírky</a:t>
            </a:r>
          </a:p>
          <a:p>
            <a:pPr lvl="1"/>
            <a:r>
              <a:rPr lang="cs-CZ" dirty="0" smtClean="0"/>
              <a:t>Běžná součást domácností (levné, prodávané přímo s tiskárnou)</a:t>
            </a:r>
          </a:p>
          <a:p>
            <a:pPr lvl="1"/>
            <a:r>
              <a:rPr lang="cs-CZ" dirty="0" smtClean="0"/>
              <a:t>Většinou maximální velikost předlohy A4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8900" y="1263650"/>
            <a:ext cx="1676400" cy="1877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6950" y="3397250"/>
            <a:ext cx="2190750" cy="2619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5826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644650"/>
            <a:ext cx="8235103" cy="556260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Bubnové</a:t>
            </a:r>
          </a:p>
          <a:p>
            <a:pPr lvl="1"/>
            <a:r>
              <a:rPr lang="cs-CZ" dirty="0"/>
              <a:t>Předloha je nalepena na rotujícím válci a je snímána paprskem</a:t>
            </a:r>
          </a:p>
          <a:p>
            <a:pPr lvl="1"/>
            <a:r>
              <a:rPr lang="cs-CZ" dirty="0"/>
              <a:t>Vysoká cena, vysoká kvalita</a:t>
            </a:r>
          </a:p>
          <a:p>
            <a:pPr lvl="1"/>
            <a:r>
              <a:rPr lang="cs-CZ" dirty="0"/>
              <a:t>Používány pro snímání velkých předloh</a:t>
            </a:r>
          </a:p>
          <a:p>
            <a:pPr lvl="1"/>
            <a:r>
              <a:rPr lang="cs-CZ" dirty="0"/>
              <a:t>Nejstarší technologie</a:t>
            </a:r>
          </a:p>
          <a:p>
            <a:r>
              <a:rPr lang="cs-CZ" dirty="0"/>
              <a:t>Filmové</a:t>
            </a:r>
          </a:p>
          <a:p>
            <a:pPr lvl="1"/>
            <a:r>
              <a:rPr lang="cs-CZ" dirty="0"/>
              <a:t>Slouží pro snímání jednotlivých políček filmu</a:t>
            </a:r>
          </a:p>
          <a:p>
            <a:pPr lvl="1"/>
            <a:r>
              <a:rPr lang="cs-CZ" dirty="0"/>
              <a:t>Používány výhradně pro profesionální účely</a:t>
            </a:r>
          </a:p>
          <a:p>
            <a:r>
              <a:rPr lang="cs-CZ" dirty="0"/>
              <a:t>3D</a:t>
            </a:r>
          </a:p>
          <a:p>
            <a:pPr lvl="1"/>
            <a:r>
              <a:rPr lang="cs-CZ" dirty="0"/>
              <a:t>Nová technologie </a:t>
            </a:r>
          </a:p>
          <a:p>
            <a:pPr lvl="1"/>
            <a:r>
              <a:rPr lang="cs-CZ" dirty="0"/>
              <a:t>Umožňuje pomocí laserových paprsků nasnímat i trojrozměrný objekt</a:t>
            </a:r>
          </a:p>
          <a:p>
            <a:pPr lvl="1"/>
            <a:r>
              <a:rPr lang="cs-CZ" dirty="0"/>
              <a:t>Velice nákladná technologie </a:t>
            </a:r>
          </a:p>
          <a:p>
            <a:pPr lvl="1"/>
            <a:r>
              <a:rPr lang="cs-CZ" dirty="0"/>
              <a:t>Pouze pro profesionální využití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100" y="3168650"/>
            <a:ext cx="2916362" cy="2076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1549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4190" y="1644650"/>
            <a:ext cx="8423910" cy="571500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Barevná hloubka</a:t>
            </a:r>
          </a:p>
          <a:p>
            <a:pPr lvl="1"/>
            <a:r>
              <a:rPr lang="cs-CZ" dirty="0"/>
              <a:t>Udává množství odstínů barev, které je schopen skener </a:t>
            </a:r>
            <a:r>
              <a:rPr lang="cs-CZ" dirty="0" smtClean="0"/>
              <a:t>nasnímat</a:t>
            </a:r>
          </a:p>
          <a:p>
            <a:pPr lvl="1"/>
            <a:r>
              <a:rPr lang="cs-CZ" dirty="0" smtClean="0"/>
              <a:t>Dříve </a:t>
            </a:r>
            <a:r>
              <a:rPr lang="cs-CZ" dirty="0"/>
              <a:t>obvyklou barevnou hloubkou je 24 </a:t>
            </a:r>
            <a:r>
              <a:rPr lang="cs-CZ" dirty="0" smtClean="0"/>
              <a:t>bitů =</a:t>
            </a:r>
            <a:r>
              <a:rPr lang="cs-CZ" dirty="0"/>
              <a:t> 16 777 216 </a:t>
            </a:r>
            <a:r>
              <a:rPr lang="cs-CZ" dirty="0" smtClean="0"/>
              <a:t>odstínů</a:t>
            </a:r>
          </a:p>
          <a:p>
            <a:pPr lvl="1"/>
            <a:r>
              <a:rPr lang="cs-CZ" dirty="0" smtClean="0"/>
              <a:t>U</a:t>
            </a:r>
            <a:r>
              <a:rPr lang="cs-CZ" dirty="0"/>
              <a:t> současných přístrojů </a:t>
            </a:r>
            <a:r>
              <a:rPr lang="cs-CZ" dirty="0" smtClean="0"/>
              <a:t>barevná </a:t>
            </a:r>
            <a:r>
              <a:rPr lang="cs-CZ" dirty="0"/>
              <a:t>hloubka nejčastěji 48 </a:t>
            </a:r>
            <a:r>
              <a:rPr lang="cs-CZ" dirty="0" smtClean="0"/>
              <a:t>bitů = 281</a:t>
            </a:r>
            <a:r>
              <a:rPr lang="cs-CZ" dirty="0"/>
              <a:t> 474 976 710 655 </a:t>
            </a:r>
            <a:r>
              <a:rPr lang="cs-CZ" dirty="0" smtClean="0"/>
              <a:t>odstínů</a:t>
            </a:r>
            <a:endParaRPr lang="cs-CZ" dirty="0"/>
          </a:p>
          <a:p>
            <a:r>
              <a:rPr lang="cs-CZ" dirty="0"/>
              <a:t>Rozlišení obrazu</a:t>
            </a:r>
          </a:p>
          <a:p>
            <a:pPr lvl="1"/>
            <a:r>
              <a:rPr lang="cs-CZ" dirty="0" smtClean="0"/>
              <a:t>V</a:t>
            </a:r>
            <a:r>
              <a:rPr lang="cs-CZ" dirty="0"/>
              <a:t> DPI (počet tiskových bodů na </a:t>
            </a:r>
            <a:r>
              <a:rPr lang="cs-CZ" dirty="0" smtClean="0"/>
              <a:t>palec)</a:t>
            </a:r>
          </a:p>
          <a:p>
            <a:pPr lvl="1"/>
            <a:r>
              <a:rPr lang="cs-CZ" dirty="0"/>
              <a:t>Z</a:t>
            </a:r>
            <a:r>
              <a:rPr lang="cs-CZ" dirty="0" smtClean="0"/>
              <a:t>namená </a:t>
            </a:r>
            <a:r>
              <a:rPr lang="cs-CZ" dirty="0"/>
              <a:t>jemnost snímacího rastru a potažmo s tím spojenou datovou velikost výsledného </a:t>
            </a:r>
            <a:r>
              <a:rPr lang="cs-CZ" dirty="0" smtClean="0"/>
              <a:t>obrazu</a:t>
            </a:r>
          </a:p>
          <a:p>
            <a:pPr lvl="1"/>
            <a:r>
              <a:rPr lang="cs-CZ" dirty="0" smtClean="0"/>
              <a:t>Pohybuje se </a:t>
            </a:r>
            <a:r>
              <a:rPr lang="cs-CZ" dirty="0"/>
              <a:t>mezi 1 200 a 5 900 </a:t>
            </a:r>
            <a:r>
              <a:rPr lang="cs-CZ" dirty="0" smtClean="0"/>
              <a:t>DPI</a:t>
            </a:r>
            <a:endParaRPr lang="cs-CZ" dirty="0"/>
          </a:p>
          <a:p>
            <a:r>
              <a:rPr lang="cs-CZ" dirty="0" smtClean="0"/>
              <a:t>Maximální velikost </a:t>
            </a:r>
            <a:r>
              <a:rPr lang="cs-CZ" dirty="0"/>
              <a:t>snímané předlohy</a:t>
            </a:r>
          </a:p>
          <a:p>
            <a:pPr lvl="1"/>
            <a:r>
              <a:rPr lang="cs-CZ" dirty="0"/>
              <a:t>Čtečky a filmové scannery </a:t>
            </a:r>
            <a:r>
              <a:rPr lang="cs-CZ" dirty="0" smtClean="0"/>
              <a:t>jednotné </a:t>
            </a:r>
            <a:r>
              <a:rPr lang="cs-CZ" dirty="0"/>
              <a:t>– snímají standardní čárové kódy, resp. standardní filmové </a:t>
            </a:r>
            <a:r>
              <a:rPr lang="cs-CZ" dirty="0" smtClean="0"/>
              <a:t>pásy</a:t>
            </a:r>
          </a:p>
          <a:p>
            <a:pPr lvl="1"/>
            <a:r>
              <a:rPr lang="cs-CZ" dirty="0" smtClean="0"/>
              <a:t>Ruční </a:t>
            </a:r>
            <a:r>
              <a:rPr lang="cs-CZ" dirty="0"/>
              <a:t>scannery zvládají (potenciálně) nekonečný pruh o šířce do cca 210 </a:t>
            </a:r>
            <a:r>
              <a:rPr lang="cs-CZ" dirty="0" smtClean="0"/>
              <a:t>mm</a:t>
            </a:r>
            <a:endParaRPr lang="cs-CZ" dirty="0"/>
          </a:p>
          <a:p>
            <a:pPr lvl="1"/>
            <a:r>
              <a:rPr lang="cs-CZ" dirty="0" smtClean="0"/>
              <a:t>Stolní modely </a:t>
            </a:r>
            <a:r>
              <a:rPr lang="cs-CZ" dirty="0"/>
              <a:t>do formátu </a:t>
            </a:r>
            <a:r>
              <a:rPr lang="cs-CZ" dirty="0" smtClean="0"/>
              <a:t>A3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69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PORAO. </a:t>
            </a:r>
            <a:r>
              <a:rPr lang="cs-CZ" i="1" dirty="0"/>
              <a:t>Čárový kód</a:t>
            </a:r>
            <a:r>
              <a:rPr lang="cs-CZ" dirty="0"/>
              <a:t> [online]. [cit. </a:t>
            </a:r>
            <a:r>
              <a:rPr lang="cs-CZ" dirty="0" smtClean="0"/>
              <a:t>13.10.2012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cs.wikipedia.org/wiki/Soubor:Barcode-scanner.jpg</a:t>
            </a:r>
            <a:endParaRPr lang="cs-CZ" dirty="0" smtClean="0"/>
          </a:p>
          <a:p>
            <a:r>
              <a:rPr lang="cs-CZ" dirty="0"/>
              <a:t>ARPINGSTONE. </a:t>
            </a:r>
            <a:r>
              <a:rPr lang="cs-CZ" i="1" dirty="0"/>
              <a:t>Scanner</a:t>
            </a:r>
            <a:r>
              <a:rPr lang="cs-CZ" dirty="0"/>
              <a:t> [online]. [cit. 1</a:t>
            </a:r>
            <a:r>
              <a:rPr lang="cs-CZ" dirty="0" smtClean="0"/>
              <a:t>3.10.2012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cs.wikipedia.org/wiki/Soubor:Scanner.view.750pix.jpg</a:t>
            </a:r>
            <a:endParaRPr lang="cs-CZ" dirty="0" smtClean="0"/>
          </a:p>
          <a:p>
            <a:r>
              <a:rPr lang="cs-CZ" dirty="0"/>
              <a:t>DEAN, </a:t>
            </a:r>
            <a:r>
              <a:rPr lang="cs-CZ" dirty="0" err="1"/>
              <a:t>Jeff</a:t>
            </a:r>
            <a:r>
              <a:rPr lang="cs-CZ" dirty="0"/>
              <a:t>. </a:t>
            </a:r>
            <a:r>
              <a:rPr lang="cs-CZ" i="1" dirty="0"/>
              <a:t>Image scanner</a:t>
            </a:r>
            <a:r>
              <a:rPr lang="cs-CZ" dirty="0"/>
              <a:t> [online]. [cit. </a:t>
            </a:r>
            <a:r>
              <a:rPr lang="cs-CZ" dirty="0" smtClean="0"/>
              <a:t>13.10.2012</a:t>
            </a:r>
            <a:r>
              <a:rPr lang="cs-CZ" dirty="0"/>
              <a:t>]. 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en.wikipedia.org/wiki/File:Coolscan-V.jpg</a:t>
            </a:r>
            <a:endParaRPr lang="cs-CZ" dirty="0"/>
          </a:p>
          <a:p>
            <a:r>
              <a:rPr lang="en-US" dirty="0" smtClean="0"/>
              <a:t>Scanner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2001-2012, 20. 11. 2012 [cit. 2012-10-13].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cs.wikipedia.org/wiki/Scanner</a:t>
            </a:r>
            <a:endParaRPr lang="cs-CZ" dirty="0"/>
          </a:p>
          <a:p>
            <a:r>
              <a:rPr lang="cs-CZ" dirty="0"/>
              <a:t>JEAN-NO. </a:t>
            </a:r>
            <a:r>
              <a:rPr lang="cs-CZ" i="1" dirty="0"/>
              <a:t>Image scanner</a:t>
            </a:r>
            <a:r>
              <a:rPr lang="cs-CZ" dirty="0"/>
              <a:t> [online]. [cit. </a:t>
            </a:r>
            <a:r>
              <a:rPr lang="cs-CZ" dirty="0" smtClean="0"/>
              <a:t>13.10.2012</a:t>
            </a:r>
            <a:r>
              <a:rPr lang="cs-CZ" dirty="0"/>
              <a:t>]. Dostupný pod licencí Free Art </a:t>
            </a:r>
            <a:r>
              <a:rPr lang="cs-CZ" dirty="0" err="1"/>
              <a:t>License</a:t>
            </a:r>
            <a:r>
              <a:rPr lang="cs-CZ" dirty="0"/>
              <a:t>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en.wikipedia.org/wiki/File:CPT_Hardware-Input-scanner-flatbed.svg</a:t>
            </a:r>
            <a:endParaRPr lang="cs-CZ" dirty="0" smtClean="0"/>
          </a:p>
          <a:p>
            <a:r>
              <a:rPr lang="cs-CZ" dirty="0"/>
              <a:t>KIRSCH, </a:t>
            </a:r>
            <a:r>
              <a:rPr lang="cs-CZ" dirty="0" err="1"/>
              <a:t>Walden</a:t>
            </a:r>
            <a:r>
              <a:rPr lang="cs-CZ" dirty="0"/>
              <a:t>. </a:t>
            </a:r>
            <a:r>
              <a:rPr lang="cs-CZ" i="1" dirty="0"/>
              <a:t>Scanner</a:t>
            </a:r>
            <a:r>
              <a:rPr lang="cs-CZ" dirty="0"/>
              <a:t> [online]. [cit. </a:t>
            </a:r>
            <a:r>
              <a:rPr lang="cs-CZ" dirty="0" smtClean="0"/>
              <a:t>13.10.2012</a:t>
            </a:r>
            <a:r>
              <a:rPr lang="cs-CZ" dirty="0"/>
              <a:t>]. Dostupný pod licencí volné dílo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cs.wikipedia.org/wiki/Soubor:NBSFirstScanImage.jpg</a:t>
            </a:r>
            <a:endParaRPr lang="cs-CZ" dirty="0" smtClean="0"/>
          </a:p>
        </p:txBody>
      </p:sp>
      <p:pic>
        <p:nvPicPr>
          <p:cNvPr id="4" name="Picture 46" descr="logo_pruhl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74307" y="286867"/>
            <a:ext cx="945356" cy="944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1387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195</TotalTime>
  <Words>454</Words>
  <Application>Microsoft Office PowerPoint</Application>
  <PresentationFormat>Vlastní</PresentationFormat>
  <Paragraphs>88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Skenery</vt:lpstr>
      <vt:lpstr>Obsah</vt:lpstr>
      <vt:lpstr>Popis</vt:lpstr>
      <vt:lpstr>Funkce</vt:lpstr>
      <vt:lpstr>Funkce</vt:lpstr>
      <vt:lpstr>Typy</vt:lpstr>
      <vt:lpstr>Typy</vt:lpstr>
      <vt:lpstr>Parametry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Kotli</dc:creator>
  <cp:lastModifiedBy>Mirda Kotli</cp:lastModifiedBy>
  <cp:revision>33</cp:revision>
  <dcterms:created xsi:type="dcterms:W3CDTF">2006-08-16T00:00:00Z</dcterms:created>
  <dcterms:modified xsi:type="dcterms:W3CDTF">2012-12-23T15:29:46Z</dcterms:modified>
</cp:coreProperties>
</file>