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0" r:id="rId13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ton_optico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ogitech-trackball.jpg" TargetMode="External"/><Relationship Id="rId3" Type="http://schemas.openxmlformats.org/officeDocument/2006/relationships/hyperlink" Target="http://cs.wikipedia.org/wiki/Soubor:Mouse-mechanism-cutaway.png" TargetMode="External"/><Relationship Id="rId7" Type="http://schemas.openxmlformats.org/officeDocument/2006/relationships/hyperlink" Target="http://cs.wikipedia.org/wiki/Soubor:Touchpad_-_Trackpoint.jpg" TargetMode="External"/><Relationship Id="rId2" Type="http://schemas.openxmlformats.org/officeDocument/2006/relationships/hyperlink" Target="http://cs.wikipedia.org/wiki/Soubor:Souris_ordinateur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aton_optico.jpg" TargetMode="External"/><Relationship Id="rId5" Type="http://schemas.openxmlformats.org/officeDocument/2006/relationships/hyperlink" Target="http://cs.wikipedia.org/wiki/Soubor:USB_types.jpg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://cs.wikipedia.org/wiki/Soubor:Ps-2-ports.jpg" TargetMode="External"/><Relationship Id="rId9" Type="http://schemas.openxmlformats.org/officeDocument/2006/relationships/hyperlink" Target="http://cs.wikipedia.org/wiki/Soubor:Wacom_graphics_tablet_and_pe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42768509"/>
              </p:ext>
            </p:extLst>
          </p:nvPr>
        </p:nvGraphicFramePr>
        <p:xfrm>
          <a:off x="357135" y="1397603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VY_32_INOVACE_IVT_1_KOT_16_POCITACOVA_MYS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13.10.2012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 polohovacím zařízením počítačová myš, ale i alternativními polohovacími zařízeními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trackball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, trackpoint, tablet, touchpad.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promítání.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Počítačová myš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</a:p>
          <a:p>
            <a:r>
              <a:rPr lang="cs-CZ" dirty="0" smtClean="0"/>
              <a:t>Historie</a:t>
            </a:r>
          </a:p>
          <a:p>
            <a:r>
              <a:rPr lang="cs-CZ" dirty="0" smtClean="0"/>
              <a:t>Typy myší</a:t>
            </a:r>
          </a:p>
          <a:p>
            <a:r>
              <a:rPr lang="cs-CZ" dirty="0" err="1" smtClean="0"/>
              <a:t>Optomechanická</a:t>
            </a:r>
            <a:r>
              <a:rPr lang="cs-CZ" dirty="0" smtClean="0"/>
              <a:t> myš</a:t>
            </a:r>
          </a:p>
          <a:p>
            <a:r>
              <a:rPr lang="cs-CZ" dirty="0" smtClean="0"/>
              <a:t>Optická myš</a:t>
            </a:r>
          </a:p>
          <a:p>
            <a:r>
              <a:rPr lang="cs-CZ" dirty="0" smtClean="0"/>
              <a:t>Alternativní zařízení</a:t>
            </a:r>
          </a:p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alé </a:t>
            </a:r>
            <a:r>
              <a:rPr lang="cs-CZ" dirty="0"/>
              <a:t>polohovací </a:t>
            </a:r>
            <a:r>
              <a:rPr lang="cs-CZ" dirty="0" smtClean="0"/>
              <a:t>zařízení</a:t>
            </a:r>
          </a:p>
          <a:p>
            <a:r>
              <a:rPr lang="cs-CZ" dirty="0"/>
              <a:t>P</a:t>
            </a:r>
            <a:r>
              <a:rPr lang="cs-CZ" dirty="0" smtClean="0"/>
              <a:t>řevádí </a:t>
            </a:r>
            <a:r>
              <a:rPr lang="cs-CZ" dirty="0"/>
              <a:t>informace o svém pohybu po povrchu plochy (např. desce stolu) do </a:t>
            </a:r>
            <a:r>
              <a:rPr lang="cs-CZ" dirty="0" smtClean="0"/>
              <a:t>počítače</a:t>
            </a:r>
          </a:p>
          <a:p>
            <a:r>
              <a:rPr lang="cs-CZ" dirty="0" smtClean="0"/>
              <a:t>Projevuje se </a:t>
            </a:r>
            <a:r>
              <a:rPr lang="cs-CZ" dirty="0"/>
              <a:t>na monitoru jako pohyb </a:t>
            </a:r>
            <a:r>
              <a:rPr lang="cs-CZ" dirty="0" smtClean="0"/>
              <a:t>kurzoru</a:t>
            </a:r>
          </a:p>
          <a:p>
            <a:r>
              <a:rPr lang="cs-CZ" dirty="0" smtClean="0"/>
              <a:t>Obsahuje </a:t>
            </a:r>
            <a:r>
              <a:rPr lang="cs-CZ" dirty="0"/>
              <a:t>jedno či více tlačítek a </a:t>
            </a:r>
            <a:r>
              <a:rPr lang="cs-CZ" dirty="0" smtClean="0"/>
              <a:t>jedno </a:t>
            </a:r>
            <a:r>
              <a:rPr lang="cs-CZ" dirty="0"/>
              <a:t>nebo více koleček pro usnadnění pohybu v </a:t>
            </a:r>
            <a:r>
              <a:rPr lang="cs-CZ" dirty="0" smtClean="0"/>
              <a:t>dokumentu</a:t>
            </a:r>
          </a:p>
          <a:p>
            <a:r>
              <a:rPr lang="cs-CZ" dirty="0" smtClean="0"/>
              <a:t>Na </a:t>
            </a:r>
            <a:r>
              <a:rPr lang="cs-CZ" dirty="0"/>
              <a:t>spodní straně se nachází zařízení snímající </a:t>
            </a:r>
            <a:r>
              <a:rPr lang="cs-CZ" dirty="0" smtClean="0"/>
              <a:t>pohyb</a:t>
            </a:r>
          </a:p>
          <a:p>
            <a:r>
              <a:rPr lang="cs-CZ" dirty="0" smtClean="0"/>
              <a:t>Připojena pomocí USB nebo PS/2 konektoru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100" y="6010603"/>
            <a:ext cx="2209800" cy="891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603500" y="6013661"/>
            <a:ext cx="2209800" cy="1027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6932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Vynalezena 1963 </a:t>
            </a:r>
            <a:r>
              <a:rPr lang="cs-CZ" dirty="0" err="1" smtClean="0"/>
              <a:t>Douglesem</a:t>
            </a:r>
            <a:r>
              <a:rPr lang="cs-CZ" dirty="0" smtClean="0"/>
              <a:t> </a:t>
            </a:r>
            <a:r>
              <a:rPr lang="cs-CZ" dirty="0" err="1" smtClean="0"/>
              <a:t>Engelbartem</a:t>
            </a:r>
            <a:endParaRPr lang="cs-CZ" dirty="0" smtClean="0"/>
          </a:p>
          <a:p>
            <a:r>
              <a:rPr lang="cs-CZ" dirty="0"/>
              <a:t>Původní název </a:t>
            </a:r>
            <a:r>
              <a:rPr lang="cs-CZ" dirty="0" smtClean="0"/>
              <a:t>„Indikátor </a:t>
            </a:r>
            <a:r>
              <a:rPr lang="cs-CZ" dirty="0"/>
              <a:t>X-Y pozice pro zobrazovací </a:t>
            </a:r>
            <a:r>
              <a:rPr lang="cs-CZ" dirty="0" smtClean="0"/>
              <a:t>systém“</a:t>
            </a:r>
          </a:p>
          <a:p>
            <a:r>
              <a:rPr lang="cs-CZ" dirty="0" smtClean="0"/>
              <a:t>Prosadila ji až firma Apple v roce 1982</a:t>
            </a:r>
          </a:p>
        </p:txBody>
      </p:sp>
    </p:spTree>
    <p:extLst>
      <p:ext uri="{BB962C8B-B14F-4D97-AF65-F5344CB8AC3E}">
        <p14:creationId xmlns:p14="http://schemas.microsoft.com/office/powerpoint/2010/main" val="2889627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myší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Mechanická</a:t>
            </a:r>
          </a:p>
          <a:p>
            <a:pPr lvl="1"/>
            <a:r>
              <a:rPr lang="cs-CZ" dirty="0" smtClean="0"/>
              <a:t>Čistě </a:t>
            </a:r>
            <a:r>
              <a:rPr lang="cs-CZ" dirty="0"/>
              <a:t>mechanické myši </a:t>
            </a:r>
            <a:r>
              <a:rPr lang="cs-CZ" dirty="0" smtClean="0"/>
              <a:t>využívají kolečka nebo kuličku</a:t>
            </a:r>
          </a:p>
          <a:p>
            <a:pPr lvl="1"/>
            <a:r>
              <a:rPr lang="cs-CZ" dirty="0" smtClean="0"/>
              <a:t>Kulička otáčí </a:t>
            </a:r>
            <a:r>
              <a:rPr lang="cs-CZ" dirty="0"/>
              <a:t>kruhem s </a:t>
            </a:r>
            <a:r>
              <a:rPr lang="cs-CZ" dirty="0" smtClean="0"/>
              <a:t>kontakty</a:t>
            </a:r>
          </a:p>
          <a:p>
            <a:pPr lvl="1"/>
            <a:r>
              <a:rPr lang="cs-CZ" dirty="0" smtClean="0"/>
              <a:t>Později nahrazeno optickým snímáním</a:t>
            </a:r>
          </a:p>
          <a:p>
            <a:r>
              <a:rPr lang="cs-CZ" dirty="0" err="1" smtClean="0"/>
              <a:t>Optomechanická</a:t>
            </a:r>
            <a:endParaRPr lang="cs-CZ" dirty="0" smtClean="0"/>
          </a:p>
          <a:p>
            <a:r>
              <a:rPr lang="cs-CZ" dirty="0" smtClean="0"/>
              <a:t>Optická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155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Optomechanická</a:t>
            </a:r>
            <a:r>
              <a:rPr lang="cs-CZ" dirty="0" smtClean="0"/>
              <a:t> myš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„Kuličková myš“</a:t>
            </a:r>
          </a:p>
          <a:p>
            <a:r>
              <a:rPr lang="cs-CZ" dirty="0" smtClean="0"/>
              <a:t>Vynalezena v roce 1972 ve firmě Xerox</a:t>
            </a:r>
          </a:p>
          <a:p>
            <a:r>
              <a:rPr lang="cs-CZ" dirty="0" smtClean="0"/>
              <a:t>Funkce</a:t>
            </a:r>
          </a:p>
          <a:p>
            <a:pPr lvl="1"/>
            <a:r>
              <a:rPr lang="cs-CZ" dirty="0" smtClean="0"/>
              <a:t>Pohyb </a:t>
            </a:r>
            <a:r>
              <a:rPr lang="cs-CZ" dirty="0"/>
              <a:t>kuličky snímají dvě navzájem kolmé </a:t>
            </a:r>
            <a:r>
              <a:rPr lang="cs-CZ" dirty="0" smtClean="0"/>
              <a:t>hřídele</a:t>
            </a:r>
          </a:p>
          <a:p>
            <a:pPr lvl="1"/>
            <a:r>
              <a:rPr lang="cs-CZ" dirty="0" smtClean="0"/>
              <a:t>Hřídele přenáší </a:t>
            </a:r>
            <a:r>
              <a:rPr lang="cs-CZ" dirty="0"/>
              <a:t>pohyb na otočnou clonku ve tvaru kruhu s </a:t>
            </a:r>
            <a:r>
              <a:rPr lang="cs-CZ" dirty="0" smtClean="0"/>
              <a:t>okénky</a:t>
            </a:r>
          </a:p>
          <a:p>
            <a:pPr lvl="1"/>
            <a:r>
              <a:rPr lang="cs-CZ" dirty="0" smtClean="0"/>
              <a:t>Světlo </a:t>
            </a:r>
            <a:r>
              <a:rPr lang="cs-CZ" dirty="0"/>
              <a:t>senzoru prosvěcuje clonku a přerušovaný paprsek je snímán optoelektronickým </a:t>
            </a:r>
            <a:r>
              <a:rPr lang="cs-CZ" dirty="0" smtClean="0"/>
              <a:t>čidlem</a:t>
            </a:r>
          </a:p>
          <a:p>
            <a:pPr lvl="1"/>
            <a:r>
              <a:rPr lang="cs-CZ" dirty="0" smtClean="0"/>
              <a:t>Čidlo mění paprsek </a:t>
            </a:r>
            <a:r>
              <a:rPr lang="cs-CZ" dirty="0"/>
              <a:t>na elektrické </a:t>
            </a:r>
            <a:r>
              <a:rPr lang="cs-CZ" dirty="0" smtClean="0"/>
              <a:t>impulzy</a:t>
            </a:r>
          </a:p>
          <a:p>
            <a:pPr lvl="1"/>
            <a:r>
              <a:rPr lang="cs-CZ" dirty="0" smtClean="0"/>
              <a:t>Impulzy </a:t>
            </a:r>
            <a:r>
              <a:rPr lang="cs-CZ" dirty="0"/>
              <a:t>pohybu celé myši pak tvoří dva a dva sledy bitů, ty jsou detekovány v </a:t>
            </a:r>
            <a:r>
              <a:rPr lang="cs-CZ" dirty="0" smtClean="0"/>
              <a:t>počítači</a:t>
            </a:r>
          </a:p>
          <a:p>
            <a:pPr lvl="1"/>
            <a:r>
              <a:rPr lang="cs-CZ" dirty="0" smtClean="0"/>
              <a:t>Ovladač </a:t>
            </a:r>
            <a:r>
              <a:rPr lang="cs-CZ" dirty="0"/>
              <a:t>myši v počítači signály dekóduje a </a:t>
            </a:r>
            <a:r>
              <a:rPr lang="cs-CZ" dirty="0" err="1"/>
              <a:t>načítává</a:t>
            </a:r>
            <a:r>
              <a:rPr lang="cs-CZ" dirty="0"/>
              <a:t>, a převádí je na pohyb kurzoru na obrazovce monitoru (v osách X a Y). </a:t>
            </a:r>
            <a:endParaRPr lang="cs-CZ" dirty="0" smtClean="0"/>
          </a:p>
          <a:p>
            <a:pPr lvl="1"/>
            <a:r>
              <a:rPr lang="cs-CZ" dirty="0" smtClean="0"/>
              <a:t>Rekonstruuje </a:t>
            </a:r>
            <a:r>
              <a:rPr lang="cs-CZ" dirty="0"/>
              <a:t>tak rychlost i směr pohybu myši.</a:t>
            </a:r>
          </a:p>
        </p:txBody>
      </p:sp>
    </p:spTree>
    <p:extLst>
      <p:ext uri="{BB962C8B-B14F-4D97-AF65-F5344CB8AC3E}">
        <p14:creationId xmlns:p14="http://schemas.microsoft.com/office/powerpoint/2010/main" val="2826545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0" y="1017905"/>
            <a:ext cx="4953000" cy="3293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900" y="1017905"/>
            <a:ext cx="3984217" cy="3277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422900" y="4512449"/>
            <a:ext cx="398421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Mechanismus </a:t>
            </a:r>
            <a:r>
              <a:rPr lang="cs-CZ" dirty="0" err="1"/>
              <a:t>optomechanické</a:t>
            </a:r>
            <a:r>
              <a:rPr lang="cs-CZ" dirty="0"/>
              <a:t> </a:t>
            </a:r>
            <a:r>
              <a:rPr lang="cs-CZ" dirty="0" smtClean="0"/>
              <a:t>myši:</a:t>
            </a:r>
          </a:p>
          <a:p>
            <a:pPr marL="261938" indent="-261938">
              <a:buFont typeface="+mj-lt"/>
              <a:buAutoNum type="arabicPeriod"/>
            </a:pPr>
            <a:r>
              <a:rPr lang="cs-CZ" dirty="0" smtClean="0"/>
              <a:t>Posuv </a:t>
            </a:r>
            <a:r>
              <a:rPr lang="cs-CZ" dirty="0"/>
              <a:t>myši způsobí rotaci </a:t>
            </a:r>
            <a:r>
              <a:rPr lang="cs-CZ" dirty="0" smtClean="0"/>
              <a:t>kuličky</a:t>
            </a:r>
          </a:p>
          <a:p>
            <a:pPr marL="261938" indent="-261938">
              <a:buFont typeface="+mj-lt"/>
              <a:buAutoNum type="arabicPeriod"/>
            </a:pPr>
            <a:r>
              <a:rPr lang="cs-CZ" dirty="0" smtClean="0"/>
              <a:t>Přenos </a:t>
            </a:r>
            <a:r>
              <a:rPr lang="cs-CZ" dirty="0"/>
              <a:t>rotace kuličky na osy X a </a:t>
            </a:r>
            <a:r>
              <a:rPr lang="cs-CZ" dirty="0" smtClean="0"/>
              <a:t>Y</a:t>
            </a:r>
          </a:p>
          <a:p>
            <a:pPr marL="261938" indent="-261938">
              <a:buFont typeface="+mj-lt"/>
              <a:buAutoNum type="arabicPeriod"/>
            </a:pPr>
            <a:r>
              <a:rPr lang="cs-CZ" dirty="0" smtClean="0"/>
              <a:t>Zdroj </a:t>
            </a:r>
            <a:r>
              <a:rPr lang="cs-CZ" dirty="0"/>
              <a:t>infračerveného světla (</a:t>
            </a:r>
            <a:r>
              <a:rPr lang="cs-CZ" dirty="0" smtClean="0"/>
              <a:t>LED)</a:t>
            </a:r>
          </a:p>
          <a:p>
            <a:pPr marL="261938" indent="-261938">
              <a:buFont typeface="+mj-lt"/>
              <a:buAutoNum type="arabicPeriod"/>
            </a:pPr>
            <a:r>
              <a:rPr lang="cs-CZ" dirty="0" smtClean="0"/>
              <a:t>Světlo </a:t>
            </a:r>
            <a:r>
              <a:rPr lang="cs-CZ" dirty="0"/>
              <a:t>prochází otvory v otáčející </a:t>
            </a:r>
            <a:r>
              <a:rPr lang="cs-CZ" dirty="0" smtClean="0"/>
              <a:t>se cloně</a:t>
            </a:r>
          </a:p>
          <a:p>
            <a:pPr marL="261938" indent="-261938">
              <a:buFont typeface="+mj-lt"/>
              <a:buAutoNum type="arabicPeriod"/>
            </a:pPr>
            <a:r>
              <a:rPr lang="cs-CZ" dirty="0" smtClean="0"/>
              <a:t>Senzory </a:t>
            </a:r>
            <a:r>
              <a:rPr lang="cs-CZ" dirty="0"/>
              <a:t>přijímají pulzy světla za clonou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7500" y="4512449"/>
            <a:ext cx="4953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Vnitřní pohled do </a:t>
            </a:r>
            <a:r>
              <a:rPr lang="cs-CZ" dirty="0" err="1"/>
              <a:t>optomechanické</a:t>
            </a:r>
            <a:r>
              <a:rPr lang="cs-CZ" dirty="0"/>
              <a:t> </a:t>
            </a:r>
            <a:r>
              <a:rPr lang="cs-CZ" dirty="0" smtClean="0"/>
              <a:t>myši:</a:t>
            </a:r>
          </a:p>
          <a:p>
            <a:pPr marL="342900" indent="-342900">
              <a:buAutoNum type="arabicPeriod"/>
            </a:pPr>
            <a:r>
              <a:rPr lang="cs-CZ" dirty="0" smtClean="0"/>
              <a:t>Kulička myši</a:t>
            </a:r>
          </a:p>
          <a:p>
            <a:pPr marL="342900" indent="-342900">
              <a:buAutoNum type="arabicPeriod"/>
            </a:pPr>
            <a:r>
              <a:rPr lang="cs-CZ" dirty="0" smtClean="0"/>
              <a:t>Válcový </a:t>
            </a:r>
            <a:r>
              <a:rPr lang="cs-CZ" dirty="0"/>
              <a:t>snímač s kruhovou </a:t>
            </a:r>
            <a:r>
              <a:rPr lang="cs-CZ" dirty="0" smtClean="0"/>
              <a:t>clonou</a:t>
            </a:r>
          </a:p>
          <a:p>
            <a:pPr marL="342900" indent="-342900">
              <a:buAutoNum type="arabicPeriod"/>
            </a:pPr>
            <a:r>
              <a:rPr lang="cs-CZ" dirty="0" smtClean="0"/>
              <a:t>LED </a:t>
            </a:r>
            <a:r>
              <a:rPr lang="cs-CZ" dirty="0"/>
              <a:t>(prosvěcuje clonu se </a:t>
            </a:r>
            <a:r>
              <a:rPr lang="cs-CZ" dirty="0" smtClean="0"/>
              <a:t>zářezy)</a:t>
            </a:r>
          </a:p>
          <a:p>
            <a:pPr marL="342900" indent="-342900">
              <a:buAutoNum type="arabicPeriod"/>
            </a:pPr>
            <a:r>
              <a:rPr lang="cs-CZ" dirty="0" smtClean="0"/>
              <a:t>Mikrospínač </a:t>
            </a:r>
            <a:r>
              <a:rPr lang="cs-CZ" dirty="0"/>
              <a:t>pro tlačítka </a:t>
            </a:r>
            <a:r>
              <a:rPr lang="cs-CZ" dirty="0" smtClean="0"/>
              <a:t>myši</a:t>
            </a:r>
          </a:p>
          <a:p>
            <a:pPr marL="342900" indent="-342900">
              <a:buAutoNum type="arabicPeriod"/>
            </a:pPr>
            <a:r>
              <a:rPr lang="cs-CZ" dirty="0" smtClean="0"/>
              <a:t>Optický </a:t>
            </a:r>
            <a:r>
              <a:rPr lang="cs-CZ" dirty="0"/>
              <a:t>senzor (za clonou)</a:t>
            </a:r>
          </a:p>
        </p:txBody>
      </p:sp>
    </p:spTree>
    <p:extLst>
      <p:ext uri="{BB962C8B-B14F-4D97-AF65-F5344CB8AC3E}">
        <p14:creationId xmlns:p14="http://schemas.microsoft.com/office/powerpoint/2010/main" val="3453767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Optická myš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yužívá </a:t>
            </a:r>
            <a:r>
              <a:rPr lang="cs-CZ" dirty="0"/>
              <a:t>LED jako zdroj světla, které je snímáno fotodiodami nebo dokonalejším optickým </a:t>
            </a:r>
            <a:r>
              <a:rPr lang="cs-CZ" dirty="0" smtClean="0"/>
              <a:t>snímačem</a:t>
            </a:r>
          </a:p>
          <a:p>
            <a:r>
              <a:rPr lang="cs-CZ" dirty="0" smtClean="0"/>
              <a:t>První </a:t>
            </a:r>
            <a:r>
              <a:rPr lang="cs-CZ" dirty="0"/>
              <a:t>optické myši využívaly pro snímání pohybu speciálně potištěný podklad (podložku pod myš).</a:t>
            </a:r>
          </a:p>
          <a:p>
            <a:r>
              <a:rPr lang="cs-CZ" dirty="0" smtClean="0"/>
              <a:t>Periodicky snímají </a:t>
            </a:r>
            <a:r>
              <a:rPr lang="cs-CZ" dirty="0"/>
              <a:t>obraz podkladu osvětlený pomocí LED nebo </a:t>
            </a:r>
            <a:r>
              <a:rPr lang="cs-CZ" dirty="0" smtClean="0"/>
              <a:t>laserové diody</a:t>
            </a:r>
          </a:p>
          <a:p>
            <a:r>
              <a:rPr lang="cs-CZ" dirty="0" smtClean="0"/>
              <a:t>Vyhodnocují </a:t>
            </a:r>
            <a:r>
              <a:rPr lang="cs-CZ" dirty="0"/>
              <a:t>posuv obrazu vůči předchozímu </a:t>
            </a:r>
            <a:r>
              <a:rPr lang="cs-CZ" dirty="0" smtClean="0"/>
              <a:t>snímku</a:t>
            </a:r>
          </a:p>
          <a:p>
            <a:r>
              <a:rPr lang="cs-CZ" dirty="0" smtClean="0"/>
              <a:t>Spolehlivě pracuje na </a:t>
            </a:r>
            <a:r>
              <a:rPr lang="cs-CZ" dirty="0"/>
              <a:t>strukturovaném </a:t>
            </a:r>
            <a:r>
              <a:rPr lang="cs-CZ" dirty="0" smtClean="0"/>
              <a:t>povrchu</a:t>
            </a:r>
          </a:p>
          <a:p>
            <a:r>
              <a:rPr lang="cs-CZ" dirty="0" smtClean="0"/>
              <a:t>Nevhodný povrch je sklo, zrcadlo aj. podobné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343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00" y="992378"/>
            <a:ext cx="8686800" cy="4690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300" y="5835650"/>
            <a:ext cx="8686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ALORIEL. </a:t>
            </a:r>
            <a:r>
              <a:rPr lang="cs-CZ" sz="1200" i="1" dirty="0"/>
              <a:t>Počítačová myš</a:t>
            </a:r>
            <a:r>
              <a:rPr lang="cs-CZ" sz="1200" dirty="0"/>
              <a:t> [online]. [cit. 13.10.2012].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cs.wikipedia.org/wiki/Soubor:Raton_optico.jpg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42344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5299710" cy="537015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Tablet</a:t>
            </a:r>
          </a:p>
          <a:p>
            <a:pPr lvl="1"/>
            <a:r>
              <a:rPr lang="cs-CZ" dirty="0" smtClean="0"/>
              <a:t>Podložka </a:t>
            </a:r>
            <a:r>
              <a:rPr lang="cs-CZ" dirty="0"/>
              <a:t>citlivá na dotyk, přes kterou se přejíždí </a:t>
            </a:r>
            <a:r>
              <a:rPr lang="cs-CZ" dirty="0" smtClean="0"/>
              <a:t>perem</a:t>
            </a:r>
          </a:p>
          <a:p>
            <a:r>
              <a:rPr lang="cs-CZ" dirty="0" err="1" smtClean="0"/>
              <a:t>Trackball</a:t>
            </a:r>
            <a:endParaRPr lang="cs-CZ" dirty="0"/>
          </a:p>
          <a:p>
            <a:pPr lvl="1"/>
            <a:r>
              <a:rPr lang="cs-CZ" dirty="0"/>
              <a:t>V</a:t>
            </a:r>
            <a:r>
              <a:rPr lang="cs-CZ" dirty="0" smtClean="0"/>
              <a:t>ětší </a:t>
            </a:r>
            <a:r>
              <a:rPr lang="cs-CZ" dirty="0"/>
              <a:t>kulička </a:t>
            </a:r>
            <a:r>
              <a:rPr lang="cs-CZ" dirty="0" smtClean="0"/>
              <a:t>zabudována </a:t>
            </a:r>
            <a:r>
              <a:rPr lang="cs-CZ" dirty="0"/>
              <a:t>v </a:t>
            </a:r>
            <a:r>
              <a:rPr lang="cs-CZ" dirty="0" smtClean="0"/>
              <a:t>zařízení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ohybuje </a:t>
            </a:r>
            <a:r>
              <a:rPr lang="cs-CZ" dirty="0"/>
              <a:t>se s ní přímo </a:t>
            </a:r>
            <a:r>
              <a:rPr lang="cs-CZ" dirty="0" smtClean="0"/>
              <a:t>prstem</a:t>
            </a:r>
            <a:endParaRPr lang="cs-CZ" dirty="0"/>
          </a:p>
          <a:p>
            <a:r>
              <a:rPr lang="cs-CZ" dirty="0" smtClean="0"/>
              <a:t>Trackpoint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lustší </a:t>
            </a:r>
            <a:r>
              <a:rPr lang="cs-CZ" dirty="0"/>
              <a:t>malá tyčinka uprostřed </a:t>
            </a:r>
            <a:r>
              <a:rPr lang="cs-CZ" dirty="0" smtClean="0"/>
              <a:t>klávesnice (mezi písmeny BNH)</a:t>
            </a:r>
          </a:p>
          <a:p>
            <a:pPr lvl="1"/>
            <a:r>
              <a:rPr lang="cs-CZ" dirty="0" smtClean="0"/>
              <a:t>Naklánění </a:t>
            </a:r>
            <a:r>
              <a:rPr lang="cs-CZ" dirty="0"/>
              <a:t>přenáší na pohyb </a:t>
            </a:r>
            <a:r>
              <a:rPr lang="cs-CZ" dirty="0" smtClean="0"/>
              <a:t>kurzoru</a:t>
            </a:r>
            <a:endParaRPr lang="cs-CZ" dirty="0"/>
          </a:p>
          <a:p>
            <a:r>
              <a:rPr lang="cs-CZ" dirty="0" smtClean="0"/>
              <a:t>Touchpad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estička </a:t>
            </a:r>
            <a:r>
              <a:rPr lang="cs-CZ" dirty="0"/>
              <a:t>měřící elektrickou </a:t>
            </a:r>
            <a:r>
              <a:rPr lang="cs-CZ" dirty="0" smtClean="0"/>
              <a:t>kapacitu</a:t>
            </a:r>
          </a:p>
          <a:p>
            <a:pPr lvl="1"/>
            <a:r>
              <a:rPr lang="cs-CZ" dirty="0" smtClean="0"/>
              <a:t>Ovlivňuje posunováním prstu</a:t>
            </a:r>
            <a:endParaRPr lang="cs-CZ" dirty="0"/>
          </a:p>
          <a:p>
            <a:endParaRPr lang="cs-CZ" dirty="0"/>
          </a:p>
        </p:txBody>
      </p:sp>
      <p:pic>
        <p:nvPicPr>
          <p:cNvPr id="3075" name="Picture 3" descr="C:\Users\Kotli\Desktop\800px-Wacom_graphics_tablet_and_pen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700" y="868696"/>
            <a:ext cx="2819400" cy="1807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28221" y="2711450"/>
            <a:ext cx="2215006" cy="1796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700" y="4729385"/>
            <a:ext cx="2743200" cy="2364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7603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444067"/>
          </a:xfrm>
        </p:spPr>
        <p:txBody>
          <a:bodyPr>
            <a:noAutofit/>
          </a:bodyPr>
          <a:lstStyle/>
          <a:p>
            <a:r>
              <a:rPr lang="cs-CZ" sz="1600" dirty="0" smtClean="0"/>
              <a:t>SADOR. </a:t>
            </a:r>
            <a:r>
              <a:rPr lang="cs-CZ" sz="1600" i="1" dirty="0" smtClean="0"/>
              <a:t>Počítačová myš</a:t>
            </a:r>
            <a:r>
              <a:rPr lang="cs-CZ" sz="1600" dirty="0" smtClean="0"/>
              <a:t> [online]. [cit. 13.10.2012].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2"/>
              </a:rPr>
              <a:t>http://cs.wikipedia.org/wiki/Soubor:Souris_ordinateur.png</a:t>
            </a:r>
            <a:endParaRPr lang="cs-CZ" sz="1600" dirty="0" smtClean="0"/>
          </a:p>
          <a:p>
            <a:r>
              <a:rPr lang="cs-CZ" sz="1600" dirty="0" smtClean="0"/>
              <a:t>JEREMYKEMP. </a:t>
            </a:r>
            <a:r>
              <a:rPr lang="cs-CZ" sz="1600" i="1" dirty="0" smtClean="0"/>
              <a:t>Počítačová myš</a:t>
            </a:r>
            <a:r>
              <a:rPr lang="cs-CZ" sz="1600" dirty="0" smtClean="0"/>
              <a:t> [online]. [cit. 13.10.2012]. Dostupný pod licencí volné dílo na WWW: </a:t>
            </a:r>
            <a:r>
              <a:rPr lang="cs-CZ" sz="1600" dirty="0" smtClean="0">
                <a:hlinkClick r:id="rId3"/>
              </a:rPr>
              <a:t>http://cs.wikipedia.org/wiki/Soubor:Mouse-mechanism-cutaway.png</a:t>
            </a:r>
            <a:endParaRPr lang="cs-CZ" sz="1600" dirty="0" smtClean="0"/>
          </a:p>
          <a:p>
            <a:r>
              <a:rPr lang="cs-CZ" sz="1600" dirty="0" smtClean="0"/>
              <a:t>NORM. </a:t>
            </a:r>
            <a:r>
              <a:rPr lang="cs-CZ" sz="1600" i="1" dirty="0" smtClean="0"/>
              <a:t>Konektor PS/2</a:t>
            </a:r>
            <a:r>
              <a:rPr lang="cs-CZ" sz="1600" dirty="0" smtClean="0"/>
              <a:t> [online]. [cit. 07.10.2012]. Dostupný pod licencí volné dílo na WWW: </a:t>
            </a:r>
            <a:r>
              <a:rPr lang="cs-CZ" sz="1600" dirty="0" smtClean="0">
                <a:hlinkClick r:id="rId4"/>
              </a:rPr>
              <a:t>http://cs.wikipedia.org/wiki/Soubor:Ps-2-ports.jpg</a:t>
            </a:r>
            <a:endParaRPr lang="cs-CZ" sz="1600" dirty="0" smtClean="0"/>
          </a:p>
          <a:p>
            <a:r>
              <a:rPr lang="cs-CZ" sz="1600" dirty="0" smtClean="0"/>
              <a:t>SHUKLIN, George. </a:t>
            </a:r>
            <a:r>
              <a:rPr lang="cs-CZ" sz="1600" i="1" dirty="0" smtClean="0"/>
              <a:t>USB</a:t>
            </a:r>
            <a:r>
              <a:rPr lang="cs-CZ" sz="1600" dirty="0" smtClean="0"/>
              <a:t> [online]. [cit. 07.10.2012]. Dostupný pod licencí volné dílo na WWW: </a:t>
            </a:r>
            <a:r>
              <a:rPr lang="cs-CZ" sz="1600" dirty="0" smtClean="0">
                <a:hlinkClick r:id="rId5"/>
              </a:rPr>
              <a:t>http://cs.wikipedia.org/wiki/Soubor:USB_types.jpg</a:t>
            </a:r>
            <a:endParaRPr lang="cs-CZ" sz="1600" dirty="0" smtClean="0"/>
          </a:p>
          <a:p>
            <a:r>
              <a:rPr lang="cs-CZ" sz="1600" dirty="0" smtClean="0"/>
              <a:t>ALORIEL. </a:t>
            </a:r>
            <a:r>
              <a:rPr lang="cs-CZ" sz="1600" i="1" dirty="0" smtClean="0"/>
              <a:t>Počítačová myš</a:t>
            </a:r>
            <a:r>
              <a:rPr lang="cs-CZ" sz="1600" dirty="0" smtClean="0"/>
              <a:t> [online]. [cit. 13.10.2012].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6"/>
              </a:rPr>
              <a:t>http://cs.wikipedia.org/wiki/Soubor:Raton_optico.jpg</a:t>
            </a:r>
            <a:endParaRPr lang="cs-CZ" sz="1600" dirty="0" smtClean="0"/>
          </a:p>
          <a:p>
            <a:r>
              <a:rPr lang="cs-CZ" sz="1600" dirty="0" smtClean="0"/>
              <a:t>KARWATH, André. </a:t>
            </a:r>
            <a:r>
              <a:rPr lang="cs-CZ" sz="1600" i="1" dirty="0" smtClean="0"/>
              <a:t>Trackpoint</a:t>
            </a:r>
            <a:r>
              <a:rPr lang="cs-CZ" sz="1600" dirty="0" smtClean="0"/>
              <a:t> [online]. [cit. 13.10.2012].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7"/>
              </a:rPr>
              <a:t>http://cs.wikipedia.org/wiki/Soubor:Touchpad_-_Trackpoint.jpg</a:t>
            </a:r>
            <a:endParaRPr lang="cs-CZ" sz="1600" dirty="0" smtClean="0"/>
          </a:p>
          <a:p>
            <a:r>
              <a:rPr lang="cs-CZ" sz="1600" dirty="0" smtClean="0"/>
              <a:t>LANGEC. </a:t>
            </a:r>
            <a:r>
              <a:rPr lang="cs-CZ" sz="1600" i="1" dirty="0" err="1" smtClean="0"/>
              <a:t>Trackball</a:t>
            </a:r>
            <a:r>
              <a:rPr lang="cs-CZ" sz="1600" dirty="0" smtClean="0"/>
              <a:t> [online]. [cit. 13.10.2012].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8"/>
              </a:rPr>
              <a:t>http://cs.wikipedia.org/wiki/Soubor:Logitech-trackball.jpg</a:t>
            </a:r>
            <a:endParaRPr lang="cs-CZ" sz="1600" dirty="0" smtClean="0"/>
          </a:p>
          <a:p>
            <a:r>
              <a:rPr lang="cs-CZ" sz="1600" dirty="0" smtClean="0"/>
              <a:t>RÜTTEN, </a:t>
            </a:r>
            <a:r>
              <a:rPr lang="cs-CZ" sz="1600" dirty="0" err="1" smtClean="0"/>
              <a:t>Tobias</a:t>
            </a:r>
            <a:r>
              <a:rPr lang="cs-CZ" sz="1600" dirty="0" smtClean="0"/>
              <a:t>. </a:t>
            </a:r>
            <a:r>
              <a:rPr lang="cs-CZ" sz="1600" i="1" dirty="0" smtClean="0"/>
              <a:t>Tablet (polohovací zařízení)</a:t>
            </a:r>
            <a:r>
              <a:rPr lang="cs-CZ" sz="1600" dirty="0" smtClean="0"/>
              <a:t> [online]. [cit. 13.10.2012].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9"/>
              </a:rPr>
              <a:t>http://cs.wikipedia.org/wiki/Soubor:Wacom_graphics_tablet_and_pen.png</a:t>
            </a:r>
            <a:endParaRPr lang="cs-CZ" sz="1600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95</TotalTime>
  <Words>693</Words>
  <Application>Microsoft Office PowerPoint</Application>
  <PresentationFormat>Vlastní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Počítačová myš</vt:lpstr>
      <vt:lpstr>Obsah</vt:lpstr>
      <vt:lpstr>Popis</vt:lpstr>
      <vt:lpstr>historie</vt:lpstr>
      <vt:lpstr>Typy myší</vt:lpstr>
      <vt:lpstr>Optomechanická myš</vt:lpstr>
      <vt:lpstr>Prezentace aplikace PowerPoint</vt:lpstr>
      <vt:lpstr>Optická myš</vt:lpstr>
      <vt:lpstr>Prezentace aplikace PowerPoint</vt:lpstr>
      <vt:lpstr>Alternativní zařízení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36</cp:revision>
  <dcterms:created xsi:type="dcterms:W3CDTF">2006-08-16T00:00:00Z</dcterms:created>
  <dcterms:modified xsi:type="dcterms:W3CDTF">2012-12-23T17:28:48Z</dcterms:modified>
</cp:coreProperties>
</file>