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2" r:id="rId2"/>
    <p:sldId id="256" r:id="rId3"/>
    <p:sldId id="263" r:id="rId4"/>
    <p:sldId id="258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54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DC6D9-1228-4DDD-A3B9-A0858C7324D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06B1A-45CA-4FBE-BBE3-A046CE185C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9802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DC6D9-1228-4DDD-A3B9-A0858C7324D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06B1A-45CA-4FBE-BBE3-A046CE185C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62476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DC6D9-1228-4DDD-A3B9-A0858C7324D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06B1A-45CA-4FBE-BBE3-A046CE185C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6838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DC6D9-1228-4DDD-A3B9-A0858C7324D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06B1A-45CA-4FBE-BBE3-A046CE185C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0520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DC6D9-1228-4DDD-A3B9-A0858C7324D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06B1A-45CA-4FBE-BBE3-A046CE185C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059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DC6D9-1228-4DDD-A3B9-A0858C7324D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06B1A-45CA-4FBE-BBE3-A046CE185C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6027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DC6D9-1228-4DDD-A3B9-A0858C7324D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06B1A-45CA-4FBE-BBE3-A046CE185C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7638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DC6D9-1228-4DDD-A3B9-A0858C7324D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06B1A-45CA-4FBE-BBE3-A046CE185C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526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DC6D9-1228-4DDD-A3B9-A0858C7324D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06B1A-45CA-4FBE-BBE3-A046CE185C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5850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DC6D9-1228-4DDD-A3B9-A0858C7324D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06B1A-45CA-4FBE-BBE3-A046CE185C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559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DC6D9-1228-4DDD-A3B9-A0858C7324D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06B1A-45CA-4FBE-BBE3-A046CE185C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6092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EDC6D9-1228-4DDD-A3B9-A0858C7324D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006B1A-45CA-4FBE-BBE3-A046CE185C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7452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cs typeface="Arial" charset="0"/>
              </a:rPr>
              <a:t>VY_32_Inovace_08_adverbs </a:t>
            </a:r>
            <a:r>
              <a:rPr lang="cs-CZ" sz="3200" b="1" dirty="0" err="1" smtClean="0">
                <a:cs typeface="Arial" charset="0"/>
              </a:rPr>
              <a:t>of</a:t>
            </a:r>
            <a:r>
              <a:rPr lang="cs-CZ" sz="3200" b="1" dirty="0" smtClean="0">
                <a:cs typeface="Arial" charset="0"/>
              </a:rPr>
              <a:t> </a:t>
            </a:r>
            <a:r>
              <a:rPr lang="cs-CZ" sz="3200" b="1" dirty="0" err="1" smtClean="0">
                <a:cs typeface="Arial" charset="0"/>
              </a:rPr>
              <a:t>manner</a:t>
            </a:r>
            <a:endParaRPr lang="cs-CZ" sz="3200" b="1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105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00809"/>
            <a:ext cx="7772400" cy="189964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ENGLISH  GRAMMAR</a:t>
            </a:r>
            <a:br>
              <a:rPr lang="cs-CZ" dirty="0" smtClean="0"/>
            </a:br>
            <a:r>
              <a:rPr lang="cs-CZ" b="1" dirty="0" smtClean="0">
                <a:solidFill>
                  <a:schemeClr val="tx1"/>
                </a:solidFill>
              </a:rPr>
              <a:t>ADVERBS </a:t>
            </a:r>
            <a:r>
              <a:rPr lang="cs-CZ" b="1" dirty="0" err="1" smtClean="0">
                <a:solidFill>
                  <a:schemeClr val="tx1"/>
                </a:solidFill>
              </a:rPr>
              <a:t>of</a:t>
            </a:r>
            <a:r>
              <a:rPr lang="cs-CZ" b="1" dirty="0" smtClean="0">
                <a:solidFill>
                  <a:schemeClr val="tx1"/>
                </a:solidFill>
              </a:rPr>
              <a:t> MANNER</a:t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(příslovce způsobu)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Program Files (x86)\Microsoft Office\MEDIA\CAGCAT10\j029912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284984"/>
            <a:ext cx="3528392" cy="3320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7013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496944" cy="1570186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TVOŘENÍ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sz="3600" dirty="0" smtClean="0"/>
              <a:t>většinu příslovcí (</a:t>
            </a:r>
            <a:r>
              <a:rPr lang="cs-CZ" sz="3600" dirty="0" err="1" smtClean="0"/>
              <a:t>adverbs</a:t>
            </a:r>
            <a:r>
              <a:rPr lang="cs-CZ" sz="3600" dirty="0" smtClean="0"/>
              <a:t>) tvoříme z přídavných jmen (</a:t>
            </a:r>
            <a:r>
              <a:rPr lang="cs-CZ" sz="3600" dirty="0" err="1" smtClean="0"/>
              <a:t>adjectives</a:t>
            </a:r>
            <a:r>
              <a:rPr lang="cs-CZ" sz="3600" dirty="0" smtClean="0"/>
              <a:t>) příponou </a:t>
            </a:r>
            <a:r>
              <a:rPr lang="cs-CZ" sz="3600" dirty="0" smtClean="0">
                <a:solidFill>
                  <a:srgbClr val="FF0000"/>
                </a:solidFill>
              </a:rPr>
              <a:t>-</a:t>
            </a:r>
            <a:r>
              <a:rPr lang="cs-CZ" sz="3600" dirty="0" err="1" smtClean="0">
                <a:solidFill>
                  <a:srgbClr val="FF0000"/>
                </a:solidFill>
              </a:rPr>
              <a:t>ly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2204864"/>
            <a:ext cx="4316288" cy="3921299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ADJECTIVES (</a:t>
            </a:r>
            <a:r>
              <a:rPr lang="cs-CZ" sz="2000" dirty="0" smtClean="0">
                <a:solidFill>
                  <a:srgbClr val="0070C0"/>
                </a:solidFill>
              </a:rPr>
              <a:t>přídavná jména)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 WHAT?  (jaký?)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----------------------------------</a:t>
            </a:r>
          </a:p>
          <a:p>
            <a:r>
              <a:rPr lang="cs-CZ" dirty="0" err="1" smtClean="0">
                <a:solidFill>
                  <a:srgbClr val="0070C0"/>
                </a:solidFill>
              </a:rPr>
              <a:t>quick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err="1" smtClean="0">
                <a:solidFill>
                  <a:srgbClr val="0070C0"/>
                </a:solidFill>
              </a:rPr>
              <a:t>bad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err="1" smtClean="0">
                <a:solidFill>
                  <a:srgbClr val="0070C0"/>
                </a:solidFill>
              </a:rPr>
              <a:t>perfect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err="1" smtClean="0">
                <a:solidFill>
                  <a:srgbClr val="0070C0"/>
                </a:solidFill>
              </a:rPr>
              <a:t>slow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04864"/>
            <a:ext cx="4038600" cy="3921299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ADVERBS (</a:t>
            </a:r>
            <a:r>
              <a:rPr lang="cs-CZ" sz="2000" dirty="0" smtClean="0">
                <a:solidFill>
                  <a:srgbClr val="FF0000"/>
                </a:solidFill>
              </a:rPr>
              <a:t>příslovce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    HOW?  (jak?)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--------------------------------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quickly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>
                <a:solidFill>
                  <a:srgbClr val="FF0000"/>
                </a:solidFill>
              </a:rPr>
              <a:t>badly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>
                <a:solidFill>
                  <a:srgbClr val="FF0000"/>
                </a:solidFill>
              </a:rPr>
              <a:t>perfectly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>
                <a:solidFill>
                  <a:srgbClr val="FF0000"/>
                </a:solidFill>
              </a:rPr>
              <a:t>slowly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301208"/>
            <a:ext cx="1831155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1824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00B050"/>
                </a:solidFill>
              </a:rPr>
              <a:t>Pozor na pravopis!</a:t>
            </a:r>
            <a:endParaRPr lang="cs-CZ" u="sng" dirty="0">
              <a:solidFill>
                <a:srgbClr val="00B05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3200" dirty="0" smtClean="0"/>
          </a:p>
          <a:p>
            <a:r>
              <a:rPr lang="cs-CZ" sz="3200" dirty="0" err="1"/>
              <a:t>e</a:t>
            </a:r>
            <a:r>
              <a:rPr lang="cs-CZ" sz="3200" dirty="0" err="1" smtClean="0"/>
              <a:t>asy</a:t>
            </a:r>
            <a:r>
              <a:rPr lang="cs-CZ" sz="3200" dirty="0" smtClean="0"/>
              <a:t> – </a:t>
            </a:r>
            <a:r>
              <a:rPr lang="cs-CZ" sz="3200" dirty="0" err="1" smtClean="0"/>
              <a:t>easily</a:t>
            </a:r>
            <a:endParaRPr lang="cs-CZ" sz="3200" dirty="0" smtClean="0"/>
          </a:p>
          <a:p>
            <a:r>
              <a:rPr lang="cs-CZ" sz="3200" dirty="0"/>
              <a:t>h</a:t>
            </a:r>
            <a:r>
              <a:rPr lang="cs-CZ" sz="3200" dirty="0" smtClean="0"/>
              <a:t>appy – </a:t>
            </a:r>
            <a:r>
              <a:rPr lang="cs-CZ" sz="3200" dirty="0" err="1" smtClean="0"/>
              <a:t>happily</a:t>
            </a:r>
            <a:endParaRPr lang="cs-CZ" sz="3200" dirty="0" smtClean="0"/>
          </a:p>
          <a:p>
            <a:r>
              <a:rPr lang="cs-CZ" sz="3200" dirty="0" err="1"/>
              <a:t>a</a:t>
            </a:r>
            <a:r>
              <a:rPr lang="cs-CZ" sz="3200" dirty="0" err="1" smtClean="0"/>
              <a:t>ngry</a:t>
            </a:r>
            <a:r>
              <a:rPr lang="cs-CZ" sz="3200" dirty="0" smtClean="0"/>
              <a:t> - </a:t>
            </a:r>
            <a:r>
              <a:rPr lang="cs-CZ" sz="3200" dirty="0" err="1" smtClean="0"/>
              <a:t>angrily</a:t>
            </a:r>
            <a:endParaRPr lang="cs-CZ" sz="32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499992" y="1447800"/>
            <a:ext cx="4182998" cy="45720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Končí-li přídavné jméno na –y, před příponou –</a:t>
            </a:r>
            <a:r>
              <a:rPr lang="cs-CZ" dirty="0" err="1" smtClean="0"/>
              <a:t>ly</a:t>
            </a:r>
            <a:r>
              <a:rPr lang="cs-CZ" dirty="0" smtClean="0"/>
              <a:t> se </a:t>
            </a:r>
            <a:r>
              <a:rPr lang="cs-CZ" b="1" dirty="0" smtClean="0">
                <a:solidFill>
                  <a:srgbClr val="FF0000"/>
                </a:solidFill>
              </a:rPr>
              <a:t>změkčí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5" name="Picture 3" descr="C:\Users\Krejzova\AppData\Local\Microsoft\Windows\Temporary Internet Files\Content.IE5\O4F56HMD\MC9004343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396407"/>
            <a:ext cx="1870075" cy="167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591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>
                <a:solidFill>
                  <a:srgbClr val="00B050"/>
                </a:solidFill>
              </a:rPr>
              <a:t>Pozor na pravopis!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1447800"/>
            <a:ext cx="4555936" cy="4572000"/>
          </a:xfrm>
        </p:spPr>
        <p:txBody>
          <a:bodyPr>
            <a:normAutofit fontScale="92500"/>
          </a:bodyPr>
          <a:lstStyle/>
          <a:p>
            <a:endParaRPr lang="cs-CZ" dirty="0" smtClean="0"/>
          </a:p>
          <a:p>
            <a:r>
              <a:rPr lang="cs-CZ" dirty="0" err="1"/>
              <a:t>r</a:t>
            </a:r>
            <a:r>
              <a:rPr lang="cs-CZ" dirty="0" err="1" smtClean="0"/>
              <a:t>eal</a:t>
            </a:r>
            <a:r>
              <a:rPr lang="cs-CZ" dirty="0" smtClean="0"/>
              <a:t> – </a:t>
            </a:r>
            <a:r>
              <a:rPr lang="cs-CZ" dirty="0" err="1" smtClean="0"/>
              <a:t>really</a:t>
            </a:r>
            <a:endParaRPr lang="cs-CZ" dirty="0" smtClean="0"/>
          </a:p>
          <a:p>
            <a:r>
              <a:rPr lang="cs-CZ" dirty="0" err="1"/>
              <a:t>c</a:t>
            </a:r>
            <a:r>
              <a:rPr lang="cs-CZ" dirty="0" err="1" smtClean="0"/>
              <a:t>areful</a:t>
            </a:r>
            <a:r>
              <a:rPr lang="cs-CZ" dirty="0" smtClean="0"/>
              <a:t> – </a:t>
            </a:r>
            <a:r>
              <a:rPr lang="cs-CZ" dirty="0" err="1" smtClean="0"/>
              <a:t>carefully</a:t>
            </a:r>
            <a:endParaRPr lang="cs-CZ" dirty="0" smtClean="0"/>
          </a:p>
          <a:p>
            <a:endParaRPr lang="cs-CZ" dirty="0"/>
          </a:p>
          <a:p>
            <a:r>
              <a:rPr lang="cs-CZ" dirty="0" err="1"/>
              <a:t>c</a:t>
            </a:r>
            <a:r>
              <a:rPr lang="cs-CZ" dirty="0" err="1" smtClean="0"/>
              <a:t>omfortable</a:t>
            </a:r>
            <a:r>
              <a:rPr lang="cs-CZ" dirty="0" smtClean="0"/>
              <a:t> –</a:t>
            </a:r>
            <a:r>
              <a:rPr lang="cs-CZ" dirty="0" err="1" smtClean="0"/>
              <a:t>comfortably</a:t>
            </a:r>
            <a:endParaRPr lang="cs-CZ" dirty="0" smtClean="0"/>
          </a:p>
          <a:p>
            <a:r>
              <a:rPr lang="cs-CZ" dirty="0"/>
              <a:t>t</a:t>
            </a:r>
            <a:r>
              <a:rPr lang="cs-CZ" dirty="0" smtClean="0"/>
              <a:t>errible – </a:t>
            </a:r>
            <a:r>
              <a:rPr lang="cs-CZ" dirty="0" err="1" smtClean="0"/>
              <a:t>terribly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full - </a:t>
            </a:r>
            <a:r>
              <a:rPr lang="cs-CZ" dirty="0" err="1" smtClean="0"/>
              <a:t>fully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447800"/>
            <a:ext cx="4608512" cy="4572000"/>
          </a:xfrm>
        </p:spPr>
        <p:txBody>
          <a:bodyPr>
            <a:normAutofit fontScale="92500"/>
          </a:bodyPr>
          <a:lstStyle/>
          <a:p>
            <a:endParaRPr lang="cs-CZ" dirty="0" smtClean="0"/>
          </a:p>
          <a:p>
            <a:r>
              <a:rPr lang="cs-CZ" dirty="0" smtClean="0"/>
              <a:t>Končí-li přídavné jméno na –l, po přidání přípony se </a:t>
            </a:r>
            <a:r>
              <a:rPr lang="cs-CZ" dirty="0" smtClean="0">
                <a:solidFill>
                  <a:srgbClr val="FF0000"/>
                </a:solidFill>
              </a:rPr>
              <a:t>l zdvojí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Končí-li přídavné jméno na </a:t>
            </a:r>
            <a:r>
              <a:rPr lang="cs-CZ" dirty="0" smtClean="0">
                <a:solidFill>
                  <a:srgbClr val="FF0000"/>
                </a:solidFill>
              </a:rPr>
              <a:t>–</a:t>
            </a:r>
            <a:r>
              <a:rPr lang="cs-CZ" dirty="0" err="1" smtClean="0">
                <a:solidFill>
                  <a:srgbClr val="FF0000"/>
                </a:solidFill>
              </a:rPr>
              <a:t>le</a:t>
            </a:r>
            <a:r>
              <a:rPr lang="cs-CZ" dirty="0" smtClean="0">
                <a:solidFill>
                  <a:srgbClr val="FF0000"/>
                </a:solidFill>
              </a:rPr>
              <a:t>, vyměníme tuto slabiku za –</a:t>
            </a:r>
            <a:r>
              <a:rPr lang="cs-CZ" dirty="0" err="1" smtClean="0">
                <a:solidFill>
                  <a:srgbClr val="FF0000"/>
                </a:solidFill>
              </a:rPr>
              <a:t>ly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Končí-li přídavné jméno na </a:t>
            </a:r>
            <a:r>
              <a:rPr lang="cs-CZ" dirty="0" smtClean="0">
                <a:solidFill>
                  <a:srgbClr val="FF0000"/>
                </a:solidFill>
              </a:rPr>
              <a:t>zdvojené </a:t>
            </a:r>
            <a:r>
              <a:rPr lang="cs-CZ" dirty="0" err="1" smtClean="0">
                <a:solidFill>
                  <a:srgbClr val="FF0000"/>
                </a:solidFill>
              </a:rPr>
              <a:t>ll</a:t>
            </a:r>
            <a:r>
              <a:rPr lang="cs-CZ" dirty="0" smtClean="0">
                <a:solidFill>
                  <a:srgbClr val="FF0000"/>
                </a:solidFill>
              </a:rPr>
              <a:t>, přidáme pouze -y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Krejzova\AppData\Local\Microsoft\Windows\Temporary Internet Files\Content.IE5\MLXMPLH5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526359"/>
            <a:ext cx="1939925" cy="1638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1420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00B050"/>
                </a:solidFill>
              </a:rPr>
              <a:t>PAMATUJ!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Nepravidelné tvoření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sz="3200" b="1" dirty="0" err="1" smtClean="0">
                <a:solidFill>
                  <a:srgbClr val="FF0000"/>
                </a:solidFill>
              </a:rPr>
              <a:t>good</a:t>
            </a:r>
            <a:r>
              <a:rPr lang="cs-CZ" sz="3200" b="1" dirty="0" smtClean="0">
                <a:solidFill>
                  <a:srgbClr val="FF0000"/>
                </a:solidFill>
              </a:rPr>
              <a:t> - </a:t>
            </a:r>
            <a:r>
              <a:rPr lang="cs-CZ" sz="3200" b="1" dirty="0" err="1" smtClean="0">
                <a:solidFill>
                  <a:srgbClr val="FF0000"/>
                </a:solidFill>
              </a:rPr>
              <a:t>well</a:t>
            </a:r>
            <a:endParaRPr lang="cs-CZ" sz="3200" b="1" dirty="0" smtClean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good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English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X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speak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English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well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Krejzova\AppData\Local\Microsoft\Windows\Temporary Internet Files\Content.IE5\ZSO17JDX\MC9002405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005064"/>
            <a:ext cx="2232248" cy="1971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3628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00B050"/>
                </a:solidFill>
              </a:rPr>
              <a:t>Pamatuj!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Některá příslovce mají </a:t>
            </a:r>
            <a:r>
              <a:rPr lang="cs-CZ" b="1" dirty="0" smtClean="0">
                <a:solidFill>
                  <a:srgbClr val="FF0000"/>
                </a:solidFill>
              </a:rPr>
              <a:t>stejný tvar </a:t>
            </a:r>
            <a:r>
              <a:rPr lang="cs-CZ" dirty="0" smtClean="0"/>
              <a:t>jako přídavná jména</a:t>
            </a:r>
          </a:p>
          <a:p>
            <a:r>
              <a:rPr lang="cs-CZ" dirty="0" smtClean="0"/>
              <a:t>Připojíme-li k těmto přídavným jménům příponu –</a:t>
            </a:r>
            <a:r>
              <a:rPr lang="cs-CZ" dirty="0" err="1" smtClean="0"/>
              <a:t>ly</a:t>
            </a:r>
            <a:r>
              <a:rPr lang="cs-CZ" dirty="0" smtClean="0"/>
              <a:t>, jejich </a:t>
            </a:r>
            <a:r>
              <a:rPr lang="cs-CZ" b="1" dirty="0" smtClean="0">
                <a:solidFill>
                  <a:srgbClr val="FF0000"/>
                </a:solidFill>
              </a:rPr>
              <a:t>význam se změní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EXAMPLES: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err="1">
                <a:solidFill>
                  <a:srgbClr val="00B050"/>
                </a:solidFill>
              </a:rPr>
              <a:t>n</a:t>
            </a:r>
            <a:r>
              <a:rPr lang="cs-CZ" b="1" dirty="0" err="1" smtClean="0">
                <a:solidFill>
                  <a:srgbClr val="00B050"/>
                </a:solidFill>
              </a:rPr>
              <a:t>ear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= blízký i blízko      X     </a:t>
            </a:r>
            <a:r>
              <a:rPr lang="cs-CZ" dirty="0" err="1" smtClean="0"/>
              <a:t>nearly</a:t>
            </a:r>
            <a:r>
              <a:rPr lang="cs-CZ" dirty="0" smtClean="0"/>
              <a:t> = skoro, téměř</a:t>
            </a:r>
          </a:p>
          <a:p>
            <a:r>
              <a:rPr lang="cs-CZ" b="1" dirty="0" err="1" smtClean="0">
                <a:solidFill>
                  <a:srgbClr val="00B050"/>
                </a:solidFill>
              </a:rPr>
              <a:t>late</a:t>
            </a:r>
            <a:r>
              <a:rPr lang="cs-CZ" dirty="0" smtClean="0"/>
              <a:t> =  pozdní i pozdě     X     </a:t>
            </a:r>
            <a:r>
              <a:rPr lang="cs-CZ" dirty="0" err="1" smtClean="0"/>
              <a:t>lately</a:t>
            </a:r>
            <a:r>
              <a:rPr lang="cs-CZ" dirty="0" smtClean="0"/>
              <a:t> = v poslední době</a:t>
            </a:r>
          </a:p>
          <a:p>
            <a:r>
              <a:rPr lang="cs-CZ" b="1" dirty="0">
                <a:solidFill>
                  <a:srgbClr val="00B050"/>
                </a:solidFill>
              </a:rPr>
              <a:t>h</a:t>
            </a:r>
            <a:r>
              <a:rPr lang="cs-CZ" b="1" dirty="0" smtClean="0">
                <a:solidFill>
                  <a:srgbClr val="00B050"/>
                </a:solidFill>
              </a:rPr>
              <a:t>ard </a:t>
            </a:r>
            <a:r>
              <a:rPr lang="cs-CZ" dirty="0" smtClean="0"/>
              <a:t>= těžký i těžce        X     </a:t>
            </a:r>
            <a:r>
              <a:rPr lang="cs-CZ" dirty="0" err="1" smtClean="0"/>
              <a:t>hardly</a:t>
            </a:r>
            <a:r>
              <a:rPr lang="cs-CZ" dirty="0" smtClean="0"/>
              <a:t> = sotva, stěží</a:t>
            </a:r>
          </a:p>
          <a:p>
            <a:r>
              <a:rPr lang="cs-CZ" dirty="0" smtClean="0"/>
              <a:t>Podobně:       </a:t>
            </a:r>
            <a:r>
              <a:rPr lang="cs-CZ" b="1" dirty="0" smtClean="0">
                <a:solidFill>
                  <a:srgbClr val="00B050"/>
                </a:solidFill>
              </a:rPr>
              <a:t>fast, </a:t>
            </a:r>
            <a:r>
              <a:rPr lang="cs-CZ" b="1" dirty="0" err="1" smtClean="0">
                <a:solidFill>
                  <a:srgbClr val="00B050"/>
                </a:solidFill>
              </a:rPr>
              <a:t>high</a:t>
            </a:r>
            <a:r>
              <a:rPr lang="cs-CZ" b="1" dirty="0" smtClean="0">
                <a:solidFill>
                  <a:srgbClr val="00B050"/>
                </a:solidFill>
              </a:rPr>
              <a:t>, far, early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6146" name="Picture 2" descr="C:\Users\Krejzova\AppData\Local\Microsoft\Windows\Temporary Internet Files\Content.IE5\O4F56HMD\MC9004377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780928"/>
            <a:ext cx="1478103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7851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ADVERBS </a:t>
            </a:r>
            <a:r>
              <a:rPr lang="cs-CZ" dirty="0" err="1"/>
              <a:t>of</a:t>
            </a:r>
            <a:r>
              <a:rPr lang="cs-CZ" dirty="0"/>
              <a:t> MANNER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dirty="0" smtClean="0"/>
              <a:t>Zdroj obrázků</a:t>
            </a:r>
            <a:r>
              <a:rPr lang="cs-CZ" dirty="0" smtClean="0"/>
              <a:t> </a:t>
            </a:r>
            <a:r>
              <a:rPr lang="cs-CZ" dirty="0" smtClean="0"/>
              <a:t>: www.office.microsoft.com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7809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</TotalTime>
  <Words>224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Základní škola a Mateřská škola Choustník, okres Tábor</vt:lpstr>
      <vt:lpstr>ENGLISH  GRAMMAR ADVERBS of MANNER (příslovce způsobu) </vt:lpstr>
      <vt:lpstr>TVOŘENÍ - většinu příslovcí (adverbs) tvoříme z přídavných jmen (adjectives) příponou -ly</vt:lpstr>
      <vt:lpstr>Pozor na pravopis!</vt:lpstr>
      <vt:lpstr>Pozor na pravopis!</vt:lpstr>
      <vt:lpstr>PAMATUJ!</vt:lpstr>
      <vt:lpstr>Pamatuj!</vt:lpstr>
      <vt:lpstr>ADVERBS of MANNER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ENGLISH  GRAMMAR ADVERBS of MANNER (příslovce způsobu) (příslovce)</dc:title>
  <dc:creator>Krejzova</dc:creator>
  <cp:lastModifiedBy>Krejzova</cp:lastModifiedBy>
  <cp:revision>12</cp:revision>
  <dcterms:created xsi:type="dcterms:W3CDTF">2011-05-04T10:31:26Z</dcterms:created>
  <dcterms:modified xsi:type="dcterms:W3CDTF">2012-03-10T10:31:59Z</dcterms:modified>
</cp:coreProperties>
</file>