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</p:sldMasterIdLst>
  <p:sldIdLst>
    <p:sldId id="258" r:id="rId2"/>
    <p:sldId id="256" r:id="rId3"/>
    <p:sldId id="259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0" r:id="rId12"/>
  </p:sldIdLst>
  <p:sldSz cx="10083800" cy="75565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72" y="21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520950" y="3442406"/>
            <a:ext cx="6806565" cy="2087306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520950" y="5512920"/>
            <a:ext cx="6806565" cy="1511300"/>
          </a:xfrm>
        </p:spPr>
        <p:txBody>
          <a:bodyPr/>
          <a:lstStyle>
            <a:lvl1pPr marL="0" indent="0" algn="l">
              <a:buNone/>
              <a:defRPr sz="2000" b="1">
                <a:solidFill>
                  <a:schemeClr val="tx2"/>
                </a:solidFill>
              </a:defRPr>
            </a:lvl1pPr>
            <a:lvl2pPr marL="503972" indent="0" algn="ctr">
              <a:buNone/>
            </a:lvl2pPr>
            <a:lvl3pPr marL="1007943" indent="0" algn="ctr">
              <a:buNone/>
            </a:lvl3pPr>
            <a:lvl4pPr marL="1511915" indent="0" algn="ctr">
              <a:buNone/>
            </a:lvl4pPr>
            <a:lvl5pPr marL="2015886" indent="0" algn="ctr">
              <a:buNone/>
            </a:lvl5pPr>
            <a:lvl6pPr marL="2519858" indent="0" algn="ctr">
              <a:buNone/>
            </a:lvl6pPr>
            <a:lvl7pPr marL="3023829" indent="0" algn="ctr">
              <a:buNone/>
            </a:lvl7pPr>
            <a:lvl8pPr marL="3527801" indent="0" algn="ctr">
              <a:buNone/>
            </a:lvl8pPr>
            <a:lvl9pPr marL="4031772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8563710" y="1293505"/>
            <a:ext cx="2518833" cy="420158"/>
          </a:xfrm>
        </p:spPr>
        <p:txBody>
          <a:bodyPr/>
          <a:lstStyle/>
          <a:p>
            <a:fld id="{1D8BD707-D9CF-40AE-B4C6-C98DA3205C09}" type="datetimeFigureOut">
              <a:rPr lang="en-US" smtClean="0"/>
              <a:pPr/>
              <a:t>12/25/2012</a:t>
            </a:fld>
            <a:endParaRPr lang="en-US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806348" y="4607402"/>
            <a:ext cx="4030133" cy="423520"/>
          </a:xfrm>
        </p:spPr>
        <p:txBody>
          <a:bodyPr/>
          <a:lstStyle/>
          <a:p>
            <a:endParaRPr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420159" y="0"/>
            <a:ext cx="672253" cy="75565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304737" y="0"/>
            <a:ext cx="115421" cy="75565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1092412" y="0"/>
            <a:ext cx="200564" cy="75565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258622" y="0"/>
            <a:ext cx="253948" cy="75565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17274" y="0"/>
            <a:ext cx="0" cy="75565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1008380" y="0"/>
            <a:ext cx="0" cy="75565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941896" y="0"/>
            <a:ext cx="0" cy="75565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904100" y="0"/>
            <a:ext cx="0" cy="75565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176443" y="0"/>
            <a:ext cx="0" cy="75565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10050558" y="0"/>
            <a:ext cx="0" cy="75565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344507" y="0"/>
            <a:ext cx="84032" cy="75565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72254" y="3778250"/>
            <a:ext cx="1428538" cy="1427339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444233" y="5362440"/>
            <a:ext cx="707348" cy="70675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203219" y="6060882"/>
            <a:ext cx="151257" cy="15113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835252" y="6377686"/>
            <a:ext cx="302514" cy="3022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2100792" y="4953706"/>
            <a:ext cx="403352" cy="403013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461781" y="5430699"/>
            <a:ext cx="672253" cy="570235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504190" y="1763183"/>
            <a:ext cx="8235103" cy="5370153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D8BD707-D9CF-40AE-B4C6-C98DA3205C09}" type="datetimeFigureOut">
              <a:rPr lang="en-US" smtClean="0"/>
              <a:pPr/>
              <a:t>12/25/2012</a:t>
            </a:fld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20950" y="3190522"/>
            <a:ext cx="6806565" cy="2262752"/>
          </a:xfrm>
        </p:spPr>
        <p:txBody>
          <a:bodyPr/>
          <a:lstStyle>
            <a:lvl1pPr algn="l">
              <a:buNone/>
              <a:defRPr sz="33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20950" y="5520443"/>
            <a:ext cx="6806565" cy="1511300"/>
          </a:xfrm>
        </p:spPr>
        <p:txBody>
          <a:bodyPr anchor="t"/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8562205" y="1289466"/>
            <a:ext cx="2518833" cy="420158"/>
          </a:xfrm>
        </p:spPr>
        <p:txBody>
          <a:bodyPr/>
          <a:lstStyle/>
          <a:p>
            <a:fld id="{1D8BD707-D9CF-40AE-B4C6-C98DA3205C09}" type="datetimeFigureOut">
              <a:rPr lang="en-US" smtClean="0"/>
              <a:pPr/>
              <a:t>12/25/2012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806555" y="4604249"/>
            <a:ext cx="4030133" cy="423520"/>
          </a:xfrm>
        </p:spPr>
        <p:txBody>
          <a:bodyPr/>
          <a:lstStyle/>
          <a:p>
            <a:endParaRPr lang="en-US"/>
          </a:p>
        </p:txBody>
      </p:sp>
      <p:sp>
        <p:nvSpPr>
          <p:cNvPr id="9" name="Obdélník 8"/>
          <p:cNvSpPr/>
          <p:nvPr/>
        </p:nvSpPr>
        <p:spPr bwMode="auto">
          <a:xfrm>
            <a:off x="420159" y="0"/>
            <a:ext cx="672253" cy="75565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304737" y="0"/>
            <a:ext cx="115421" cy="75565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1092412" y="0"/>
            <a:ext cx="200564" cy="75565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258622" y="0"/>
            <a:ext cx="253948" cy="75565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17274" y="0"/>
            <a:ext cx="0" cy="75565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1008380" y="0"/>
            <a:ext cx="0" cy="75565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941896" y="0"/>
            <a:ext cx="0" cy="75565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904100" y="0"/>
            <a:ext cx="0" cy="75565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176443" y="0"/>
            <a:ext cx="0" cy="75565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344507" y="0"/>
            <a:ext cx="84032" cy="75565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72254" y="3778250"/>
            <a:ext cx="1428538" cy="1427339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460854" y="5362440"/>
            <a:ext cx="707348" cy="70675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203219" y="6060882"/>
            <a:ext cx="151257" cy="15113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835252" y="6381044"/>
            <a:ext cx="302514" cy="3022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2072164" y="4936173"/>
            <a:ext cx="403352" cy="403013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10033010" y="0"/>
            <a:ext cx="0" cy="75565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478402" y="5430699"/>
            <a:ext cx="672253" cy="570235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12/25/2012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504190" y="1763183"/>
            <a:ext cx="4033520" cy="5037667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709135" y="1763183"/>
            <a:ext cx="4033520" cy="5037667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190" y="300860"/>
            <a:ext cx="8319135" cy="1259417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12/25/2012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504190" y="2602794"/>
            <a:ext cx="4033520" cy="4282017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21317" y="2602794"/>
            <a:ext cx="4033520" cy="4282017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504190" y="1729599"/>
            <a:ext cx="4033520" cy="725424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789805" y="1729599"/>
            <a:ext cx="4033520" cy="725424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D8BD707-D9CF-40AE-B4C6-C98DA3205C09}" type="datetimeFigureOut">
              <a:rPr lang="en-US" smtClean="0"/>
              <a:pPr/>
              <a:t>12/25/2012</a:t>
            </a:fld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12/25/2012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9663642" y="0"/>
            <a:ext cx="0" cy="75565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721322" y="3526155"/>
            <a:ext cx="6951980" cy="504190"/>
          </a:xfrm>
        </p:spPr>
        <p:txBody>
          <a:bodyPr anchor="b"/>
          <a:lstStyle>
            <a:lvl1pPr algn="l">
              <a:buNone/>
              <a:defRPr sz="22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7512431" y="302260"/>
            <a:ext cx="1683995" cy="5491057"/>
          </a:xfrm>
        </p:spPr>
        <p:txBody>
          <a:bodyPr/>
          <a:lstStyle>
            <a:lvl1pPr marL="0" indent="0">
              <a:spcBef>
                <a:spcPts val="441"/>
              </a:spcBef>
              <a:spcAft>
                <a:spcPts val="1102"/>
              </a:spcAft>
              <a:buNone/>
              <a:defRPr sz="1300"/>
            </a:lvl1pPr>
            <a:lvl2pPr>
              <a:buNone/>
              <a:defRPr sz="1300"/>
            </a:lvl2pPr>
            <a:lvl3pPr>
              <a:buNone/>
              <a:defRPr sz="1100"/>
            </a:lvl3pPr>
            <a:lvl4pPr>
              <a:buNone/>
              <a:defRPr sz="1000"/>
            </a:lvl4pPr>
            <a:lvl5pPr>
              <a:buNone/>
              <a:defRPr sz="10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890597" y="0"/>
            <a:ext cx="0" cy="75565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828726" y="0"/>
            <a:ext cx="0" cy="75565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9915737" y="0"/>
            <a:ext cx="0" cy="75565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9747673" y="0"/>
            <a:ext cx="336127" cy="75565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9831705" y="0"/>
            <a:ext cx="0" cy="75565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994750" y="6297083"/>
            <a:ext cx="605028" cy="60452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36127" y="302260"/>
            <a:ext cx="6218343" cy="6972131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D8BD707-D9CF-40AE-B4C6-C98DA3205C09}" type="datetimeFigureOut">
              <a:rPr lang="en-US" smtClean="0"/>
              <a:pPr/>
              <a:t>12/25/2012</a:t>
            </a:fld>
            <a:endParaRPr lang="en-US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9663642" y="0"/>
            <a:ext cx="0" cy="75565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994750" y="6297083"/>
            <a:ext cx="605028" cy="60452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697373" y="3526155"/>
            <a:ext cx="6951980" cy="504190"/>
          </a:xfrm>
        </p:spPr>
        <p:txBody>
          <a:bodyPr anchor="b"/>
          <a:lstStyle>
            <a:lvl1pPr algn="l">
              <a:buNone/>
              <a:defRPr sz="22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806565" cy="75565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5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7461172" y="291765"/>
            <a:ext cx="1680633" cy="5460831"/>
          </a:xfrm>
        </p:spPr>
        <p:txBody>
          <a:bodyPr rot="0" spcFirstLastPara="0" vertOverflow="overflow" horzOverflow="overflow" vert="horz" wrap="square" lIns="100794" tIns="50397" rIns="100794" bIns="50397" numCol="1" spcCol="302383" rtlCol="0" fromWordArt="0" anchor="t" anchorCtr="0" forceAA="0" compatLnSpc="1">
            <a:normAutofit/>
          </a:bodyPr>
          <a:lstStyle>
            <a:lvl1pPr marL="0" indent="0">
              <a:spcBef>
                <a:spcPts val="110"/>
              </a:spcBef>
              <a:spcAft>
                <a:spcPts val="441"/>
              </a:spcAft>
              <a:buFontTx/>
              <a:buNone/>
              <a:defRPr sz="1300"/>
            </a:lvl1pPr>
            <a:lvl2pPr>
              <a:defRPr sz="1300"/>
            </a:lvl2pPr>
            <a:lvl3pPr>
              <a:defRPr sz="1100"/>
            </a:lvl3pPr>
            <a:lvl4pPr>
              <a:defRPr sz="1000"/>
            </a:lvl4pPr>
            <a:lvl5pPr>
              <a:defRPr sz="10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9915737" y="0"/>
            <a:ext cx="0" cy="75565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747673" y="0"/>
            <a:ext cx="336127" cy="75565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9831705" y="0"/>
            <a:ext cx="0" cy="75565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890597" y="0"/>
            <a:ext cx="0" cy="75565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828726" y="0"/>
            <a:ext cx="0" cy="75565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D8BD707-D9CF-40AE-B4C6-C98DA3205C09}" type="datetimeFigureOut">
              <a:rPr lang="en-US" smtClean="0"/>
              <a:pPr/>
              <a:t>12/25/2012</a:t>
            </a:fld>
            <a:endParaRPr lang="en-US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12/25/2012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10755" y="302612"/>
            <a:ext cx="1848697" cy="6447514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4190" y="302611"/>
            <a:ext cx="6638502" cy="644751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12/25/2012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504190" y="503767"/>
            <a:ext cx="9075420" cy="5961239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366AE9-A18F-4B64-885F-6C362C22C818}" type="datetimeFigureOut">
              <a:rPr lang="cs-CZ"/>
              <a:pPr>
                <a:defRPr/>
              </a:pPr>
              <a:t>25.12.2012</a:t>
            </a:fld>
            <a:endParaRPr lang="cs-CZ"/>
          </a:p>
        </p:txBody>
      </p:sp>
      <p:sp>
        <p:nvSpPr>
          <p:cNvPr id="4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7E3E5F-E3FF-4FE1-9CE0-A113DE4AF7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79701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9663642" y="0"/>
            <a:ext cx="0" cy="75565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504190" y="302610"/>
            <a:ext cx="8235103" cy="1259417"/>
          </a:xfrm>
          <a:prstGeom prst="rect">
            <a:avLst/>
          </a:prstGeom>
        </p:spPr>
        <p:txBody>
          <a:bodyPr vert="horz" lIns="100794" tIns="50397" rIns="100794" bIns="50397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504190" y="1763183"/>
            <a:ext cx="8235103" cy="5370153"/>
          </a:xfrm>
          <a:prstGeom prst="rect">
            <a:avLst/>
          </a:prstGeom>
        </p:spPr>
        <p:txBody>
          <a:bodyPr vert="horz" lIns="100794" tIns="50397" rIns="100794" bIns="50397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8370486" y="1191862"/>
            <a:ext cx="2216573" cy="423520"/>
          </a:xfrm>
          <a:prstGeom prst="rect">
            <a:avLst/>
          </a:prstGeom>
        </p:spPr>
        <p:txBody>
          <a:bodyPr vert="horz" lIns="100794" tIns="50397" rIns="100794" bIns="50397" anchor="ctr" anchorCtr="0"/>
          <a:lstStyle>
            <a:lvl1pPr algn="r" eaLnBrk="1" latinLnBrk="0" hangingPunct="1">
              <a:defRPr kumimoji="0" sz="1300">
                <a:solidFill>
                  <a:schemeClr val="tx2"/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12/25/2012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7710103" y="4117715"/>
            <a:ext cx="3526367" cy="403352"/>
          </a:xfrm>
          <a:prstGeom prst="rect">
            <a:avLst/>
          </a:prstGeom>
        </p:spPr>
        <p:txBody>
          <a:bodyPr vert="horz" lIns="100794" tIns="50397" rIns="100794" bIns="50397" anchor="ctr" anchorCtr="0"/>
          <a:lstStyle>
            <a:lvl1pPr algn="l" eaLnBrk="1" latinLnBrk="0" hangingPunct="1">
              <a:defRPr kumimoji="0" sz="130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84032" y="0"/>
            <a:ext cx="0" cy="75565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9915737" y="0"/>
            <a:ext cx="0" cy="75565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9747673" y="0"/>
            <a:ext cx="336127" cy="75565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9831705" y="0"/>
            <a:ext cx="0" cy="75565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994750" y="6297083"/>
            <a:ext cx="605028" cy="60452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964498" y="6318074"/>
            <a:ext cx="672253" cy="574294"/>
          </a:xfrm>
          <a:prstGeom prst="rect">
            <a:avLst/>
          </a:prstGeom>
        </p:spPr>
        <p:txBody>
          <a:bodyPr vert="horz" lIns="100794" tIns="50397" rIns="100794" bIns="50397" anchor="ctr"/>
          <a:lstStyle>
            <a:lvl1pPr algn="ctr" eaLnBrk="1" latinLnBrk="0" hangingPunct="1">
              <a:defRPr kumimoji="0" sz="1500" b="1">
                <a:solidFill>
                  <a:srgbClr val="FFFFFF"/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  <p:sldLayoutId id="2147483697" r:id="rId12"/>
  </p:sldLayoutIdLst>
  <p:txStyles>
    <p:titleStyle>
      <a:lvl1pPr algn="l" rtl="0" eaLnBrk="1" latinLnBrk="0" hangingPunct="1">
        <a:spcBef>
          <a:spcPct val="0"/>
        </a:spcBef>
        <a:buNone/>
        <a:defRPr kumimoji="0" sz="33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02383" indent="-302383" algn="l" rtl="0" eaLnBrk="1" latinLnBrk="0" hangingPunct="1">
        <a:spcBef>
          <a:spcPts val="661"/>
        </a:spcBef>
        <a:buClr>
          <a:schemeClr val="accent1"/>
        </a:buClr>
        <a:buSzPct val="70000"/>
        <a:buFont typeface="Wingdings"/>
        <a:buChar char="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705560" indent="-302383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1007943" indent="-201589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310326" indent="-201589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12709" indent="-201589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915092" indent="-201589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217475" indent="-201589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5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519858" indent="-201589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5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822241" indent="-201589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5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503972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1007943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511915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2015886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519858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3023829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527801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4031772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9_pin_d-sub_connector_male_closeup.jpg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Paralel_port.jpg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Hdmi.png" TargetMode="External"/><Relationship Id="rId3" Type="http://schemas.openxmlformats.org/officeDocument/2006/relationships/hyperlink" Target="http://cs.wikipedia.org/wiki/Soubor:Paralel_port.jpg" TargetMode="External"/><Relationship Id="rId7" Type="http://schemas.openxmlformats.org/officeDocument/2006/relationships/hyperlink" Target="http://cs.wikipedia.org/wiki/Soubor:Firewire6-pin.jpg" TargetMode="External"/><Relationship Id="rId2" Type="http://schemas.openxmlformats.org/officeDocument/2006/relationships/hyperlink" Target="http://cs.wikipedia.org/wiki/Soubor:9_pin_d-sub_connector_male_closeup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USB_types.jpg" TargetMode="External"/><Relationship Id="rId11" Type="http://schemas.openxmlformats.org/officeDocument/2006/relationships/image" Target="../media/image2.png"/><Relationship Id="rId5" Type="http://schemas.openxmlformats.org/officeDocument/2006/relationships/hyperlink" Target="http://cs.wikipedia.org/wiki/Soubor:Ps-2-ports.jpg" TargetMode="External"/><Relationship Id="rId10" Type="http://schemas.openxmlformats.org/officeDocument/2006/relationships/hyperlink" Target="http://en.wikipedia.org/wiki/File:Vga-cable.jpg" TargetMode="External"/><Relationship Id="rId4" Type="http://schemas.openxmlformats.org/officeDocument/2006/relationships/hyperlink" Target="http://cs.wikipedia.org/wiki/Soubor:DVI_D.jpg" TargetMode="External"/><Relationship Id="rId9" Type="http://schemas.openxmlformats.org/officeDocument/2006/relationships/hyperlink" Target="http://cs.wikipedia.org/wiki/Soubor:SATA2_und_eSATA-Stecker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08" name="Group 40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3849944108"/>
              </p:ext>
            </p:extLst>
          </p:nvPr>
        </p:nvGraphicFramePr>
        <p:xfrm>
          <a:off x="357135" y="1397603"/>
          <a:ext cx="9392290" cy="4408402"/>
        </p:xfrm>
        <a:graphic>
          <a:graphicData uri="http://schemas.openxmlformats.org/drawingml/2006/table">
            <a:tbl>
              <a:tblPr/>
              <a:tblGrid>
                <a:gridCol w="2300966"/>
                <a:gridCol w="7091324"/>
              </a:tblGrid>
              <a:tr h="40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57093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0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Arial" charset="0"/>
                        </a:rPr>
                        <a:t>VY_32_INOVACE_IVT_1_KOT_18_PORTY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0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Arial" charset="0"/>
                        </a:rPr>
                        <a:t>Mgr. Miroslav Kotlas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0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Arial" charset="0"/>
                        </a:rPr>
                        <a:t>Hardware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0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Arial" charset="0"/>
                        </a:rPr>
                        <a:t>1. ročník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0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Arial" charset="0"/>
                        </a:rPr>
                        <a:t>14.10.2012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0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Seznámení se základními </a:t>
                      </a:r>
                      <a:r>
                        <a:rPr kumimoji="0" 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porty nacházejícími </a:t>
                      </a: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se v dnešních počítačích.</a:t>
                      </a:r>
                      <a:endParaRPr kumimoji="0" lang="cs-CZ" sz="15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Arial" charset="0"/>
                      </a:endParaRP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50376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určena jako výklad do hodiny i jako materiál k samostudiu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Možnosti využití: </a:t>
                      </a: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promítání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503767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4612" name="Picture 46" descr="logo_pruhl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74307" y="286867"/>
            <a:ext cx="945356" cy="944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2183073" y="683934"/>
            <a:ext cx="5558344" cy="378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100794" tIns="50397" rIns="100794" bIns="50397"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  <p:pic>
        <p:nvPicPr>
          <p:cNvPr id="2461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4983" y="5761831"/>
            <a:ext cx="6706777" cy="1637242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085261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Porty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Hardware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128806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Obsah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Popis</a:t>
            </a:r>
          </a:p>
          <a:p>
            <a:r>
              <a:rPr lang="cs-CZ" dirty="0" smtClean="0"/>
              <a:t>Vlastnosti a rozdělení</a:t>
            </a:r>
          </a:p>
          <a:p>
            <a:r>
              <a:rPr lang="cs-CZ" dirty="0" smtClean="0"/>
              <a:t>Sériové porty</a:t>
            </a:r>
          </a:p>
          <a:p>
            <a:r>
              <a:rPr lang="cs-CZ" dirty="0" smtClean="0"/>
              <a:t>Paralelní porty</a:t>
            </a:r>
          </a:p>
          <a:p>
            <a:r>
              <a:rPr lang="cs-CZ" dirty="0"/>
              <a:t>Dnes nejpoužívanější </a:t>
            </a:r>
            <a:r>
              <a:rPr lang="cs-CZ" dirty="0" smtClean="0"/>
              <a:t>porty</a:t>
            </a:r>
          </a:p>
          <a:p>
            <a:r>
              <a:rPr lang="cs-CZ" dirty="0" smtClean="0"/>
              <a:t>Zdroje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275804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Zařízení </a:t>
            </a:r>
            <a:r>
              <a:rPr lang="cs-CZ" dirty="0"/>
              <a:t>sloužící k připojování různých (většinou externích) </a:t>
            </a:r>
            <a:r>
              <a:rPr lang="cs-CZ" dirty="0" smtClean="0"/>
              <a:t>součástí</a:t>
            </a:r>
          </a:p>
          <a:p>
            <a:r>
              <a:rPr lang="cs-CZ" dirty="0" smtClean="0"/>
              <a:t>Něco jako zásuvky</a:t>
            </a:r>
          </a:p>
          <a:p>
            <a:r>
              <a:rPr lang="cs-CZ" dirty="0"/>
              <a:t>Obvykle bývají umístěny na zadním panelu počítače</a:t>
            </a:r>
            <a:endParaRPr lang="cs-CZ" dirty="0" smtClean="0"/>
          </a:p>
          <a:p>
            <a:r>
              <a:rPr lang="cs-CZ" dirty="0" smtClean="0"/>
              <a:t>Připojovaná zařízení</a:t>
            </a:r>
          </a:p>
          <a:p>
            <a:pPr lvl="1"/>
            <a:r>
              <a:rPr lang="cs-CZ" dirty="0"/>
              <a:t>K</a:t>
            </a:r>
            <a:r>
              <a:rPr lang="cs-CZ" dirty="0" smtClean="0"/>
              <a:t>lávesnice </a:t>
            </a:r>
          </a:p>
          <a:p>
            <a:pPr lvl="1"/>
            <a:r>
              <a:rPr lang="cs-CZ" dirty="0"/>
              <a:t>M</a:t>
            </a:r>
            <a:r>
              <a:rPr lang="cs-CZ" dirty="0" smtClean="0"/>
              <a:t>yš </a:t>
            </a:r>
          </a:p>
          <a:p>
            <a:pPr lvl="1"/>
            <a:r>
              <a:rPr lang="cs-CZ" dirty="0"/>
              <a:t>T</a:t>
            </a:r>
            <a:r>
              <a:rPr lang="cs-CZ" dirty="0" smtClean="0"/>
              <a:t>iskárna </a:t>
            </a:r>
          </a:p>
          <a:p>
            <a:pPr lvl="1"/>
            <a:r>
              <a:rPr lang="cs-CZ" dirty="0" smtClean="0"/>
              <a:t>Monitor</a:t>
            </a:r>
          </a:p>
          <a:p>
            <a:pPr lvl="1"/>
            <a:r>
              <a:rPr lang="cs-CZ" dirty="0" smtClean="0"/>
              <a:t>Scanner aj.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91476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Vlastnosti a rozdělení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Rychlost</a:t>
            </a:r>
          </a:p>
          <a:p>
            <a:pPr lvl="1"/>
            <a:r>
              <a:rPr lang="cs-CZ" dirty="0" smtClean="0"/>
              <a:t>Rychlost</a:t>
            </a:r>
            <a:r>
              <a:rPr lang="cs-CZ" dirty="0"/>
              <a:t>, jakou jsou schopny porty přenášet </a:t>
            </a:r>
            <a:r>
              <a:rPr lang="cs-CZ" dirty="0" smtClean="0"/>
              <a:t>data</a:t>
            </a:r>
          </a:p>
          <a:p>
            <a:r>
              <a:rPr lang="cs-CZ" dirty="0" smtClean="0"/>
              <a:t>Šířka pásma</a:t>
            </a:r>
          </a:p>
          <a:p>
            <a:r>
              <a:rPr lang="cs-CZ" dirty="0" smtClean="0"/>
              <a:t>Rozdělení podle šířky pásma na</a:t>
            </a:r>
          </a:p>
          <a:p>
            <a:pPr lvl="1"/>
            <a:r>
              <a:rPr lang="cs-CZ" dirty="0" smtClean="0"/>
              <a:t>Sériové</a:t>
            </a:r>
          </a:p>
          <a:p>
            <a:pPr lvl="2"/>
            <a:r>
              <a:rPr lang="cs-CZ" dirty="0"/>
              <a:t>Data procházejí pouze několika málo datovými </a:t>
            </a:r>
            <a:r>
              <a:rPr lang="cs-CZ" dirty="0" smtClean="0"/>
              <a:t>kanály</a:t>
            </a:r>
          </a:p>
          <a:p>
            <a:pPr lvl="2"/>
            <a:r>
              <a:rPr lang="cs-CZ" dirty="0" smtClean="0"/>
              <a:t>Data </a:t>
            </a:r>
            <a:r>
              <a:rPr lang="cs-CZ" dirty="0"/>
              <a:t>lze přenášet na dlouhé </a:t>
            </a:r>
            <a:r>
              <a:rPr lang="cs-CZ" dirty="0" smtClean="0"/>
              <a:t>vzdálenosti</a:t>
            </a:r>
          </a:p>
          <a:p>
            <a:pPr lvl="2"/>
            <a:r>
              <a:rPr lang="cs-CZ" dirty="0" smtClean="0"/>
              <a:t>Takové </a:t>
            </a:r>
            <a:r>
              <a:rPr lang="cs-CZ" dirty="0"/>
              <a:t>porty si můžeme představit jako rychlé ale úzké silnice, max. tak jeden pruh v každém </a:t>
            </a:r>
            <a:r>
              <a:rPr lang="cs-CZ" dirty="0" smtClean="0"/>
              <a:t>směru</a:t>
            </a:r>
          </a:p>
          <a:p>
            <a:pPr lvl="1"/>
            <a:r>
              <a:rPr lang="cs-CZ" dirty="0" smtClean="0"/>
              <a:t>Paralelní</a:t>
            </a:r>
          </a:p>
          <a:p>
            <a:pPr lvl="2"/>
            <a:r>
              <a:rPr lang="cs-CZ" dirty="0"/>
              <a:t>Data procházejí mnoha kanály </a:t>
            </a:r>
            <a:r>
              <a:rPr lang="cs-CZ" dirty="0" smtClean="0"/>
              <a:t>současně</a:t>
            </a:r>
          </a:p>
          <a:p>
            <a:pPr lvl="2"/>
            <a:r>
              <a:rPr lang="cs-CZ" dirty="0" smtClean="0"/>
              <a:t>Je </a:t>
            </a:r>
            <a:r>
              <a:rPr lang="cs-CZ" dirty="0"/>
              <a:t>problém tímto způsobem přenášet data na velké vzdálenosti</a:t>
            </a:r>
            <a:endParaRPr lang="cs-CZ" dirty="0" smtClean="0"/>
          </a:p>
          <a:p>
            <a:pPr lvl="2"/>
            <a:r>
              <a:rPr lang="cs-CZ" dirty="0"/>
              <a:t>P</a:t>
            </a:r>
            <a:r>
              <a:rPr lang="cs-CZ" dirty="0" smtClean="0"/>
              <a:t>řenos </a:t>
            </a:r>
            <a:r>
              <a:rPr lang="cs-CZ" dirty="0"/>
              <a:t>je tedy teoreticky velmi rychlý, ale </a:t>
            </a:r>
            <a:r>
              <a:rPr lang="cs-CZ" dirty="0" smtClean="0"/>
              <a:t>problém </a:t>
            </a:r>
            <a:r>
              <a:rPr lang="cs-CZ" dirty="0"/>
              <a:t>je, že jde o velkou a širokou dálnici s mnoha </a:t>
            </a:r>
            <a:r>
              <a:rPr lang="cs-CZ" dirty="0" smtClean="0"/>
              <a:t>pruhy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20855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Sériové porty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Data posílána v sérii za sebou</a:t>
            </a:r>
          </a:p>
          <a:p>
            <a:r>
              <a:rPr lang="cs-CZ" dirty="0" smtClean="0"/>
              <a:t>Nejznámější port RS-232</a:t>
            </a:r>
          </a:p>
          <a:p>
            <a:r>
              <a:rPr lang="cs-CZ" dirty="0" smtClean="0"/>
              <a:t>V dnešní době téměř nepoužívaný</a:t>
            </a:r>
          </a:p>
          <a:p>
            <a:r>
              <a:rPr lang="cs-CZ" dirty="0" smtClean="0"/>
              <a:t>Nahrazen univerzálním sériovým rozhraním USB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6900" y="4021137"/>
            <a:ext cx="3810000" cy="2805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993900" y="6902450"/>
            <a:ext cx="6477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/>
              <a:t>MIKE1024. </a:t>
            </a:r>
            <a:r>
              <a:rPr lang="cs-CZ" sz="1200" i="1" dirty="0"/>
              <a:t>RS-232</a:t>
            </a:r>
            <a:r>
              <a:rPr lang="cs-CZ" sz="1200" dirty="0"/>
              <a:t> [online]. [cit. 14.10.2012]. Dostupný pod licencí volné dílo na WWW: </a:t>
            </a:r>
            <a:r>
              <a:rPr lang="cs-CZ" sz="1200" dirty="0">
                <a:hlinkClick r:id="rId3"/>
              </a:rPr>
              <a:t>http://</a:t>
            </a:r>
            <a:r>
              <a:rPr lang="cs-CZ" sz="1200" dirty="0" smtClean="0">
                <a:hlinkClick r:id="rId3"/>
              </a:rPr>
              <a:t>cs.wikipedia.org/wiki/Soubor:9_pin_d-sub_connector_male_closeup.jpg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0808333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Paralelní porty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Umožňuje </a:t>
            </a:r>
            <a:r>
              <a:rPr lang="cs-CZ" dirty="0"/>
              <a:t>přenášet několik bitů (obvykle 8) </a:t>
            </a:r>
            <a:r>
              <a:rPr lang="cs-CZ" dirty="0" smtClean="0"/>
              <a:t>současně</a:t>
            </a:r>
          </a:p>
          <a:p>
            <a:r>
              <a:rPr lang="cs-CZ" dirty="0" smtClean="0"/>
              <a:t>Výhodou vyšší </a:t>
            </a:r>
            <a:r>
              <a:rPr lang="cs-CZ" dirty="0"/>
              <a:t>přenosová </a:t>
            </a:r>
            <a:r>
              <a:rPr lang="cs-CZ" dirty="0" smtClean="0"/>
              <a:t>rychlost</a:t>
            </a:r>
          </a:p>
          <a:p>
            <a:r>
              <a:rPr lang="cs-CZ" dirty="0" smtClean="0"/>
              <a:t>Nevýhodou </a:t>
            </a:r>
            <a:r>
              <a:rPr lang="cs-CZ" dirty="0"/>
              <a:t>paralelního přenosu oproti sériovému je </a:t>
            </a:r>
            <a:r>
              <a:rPr lang="cs-CZ" dirty="0" smtClean="0"/>
              <a:t>nutnost </a:t>
            </a:r>
            <a:r>
              <a:rPr lang="cs-CZ" dirty="0"/>
              <a:t>používat podstatně větší počet </a:t>
            </a:r>
            <a:r>
              <a:rPr lang="cs-CZ" dirty="0" smtClean="0"/>
              <a:t>vodičů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1900" y="4235450"/>
            <a:ext cx="7620000" cy="2181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574800" y="6673850"/>
            <a:ext cx="6934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/>
              <a:t>LADAROZAN. </a:t>
            </a:r>
            <a:r>
              <a:rPr lang="cs-CZ" sz="1200" i="1" dirty="0"/>
              <a:t>Paralelní port</a:t>
            </a:r>
            <a:r>
              <a:rPr lang="cs-CZ" sz="1200" dirty="0"/>
              <a:t> [online]. [cit. 14.10.2012]. Dostupný pod licencí volné dílo na WWW: </a:t>
            </a:r>
            <a:r>
              <a:rPr lang="cs-CZ" sz="1200" dirty="0">
                <a:hlinkClick r:id="rId3"/>
              </a:rPr>
              <a:t>http://</a:t>
            </a:r>
            <a:r>
              <a:rPr lang="cs-CZ" sz="1200" dirty="0" smtClean="0">
                <a:hlinkClick r:id="rId3"/>
              </a:rPr>
              <a:t>cs.wikipedia.org/wiki/Soubor:Paralel_port.jpg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41020687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Dnes nejpoužívanější porty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04190" y="1763183"/>
            <a:ext cx="5528309" cy="5370153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DVI Monitor Port</a:t>
            </a:r>
          </a:p>
          <a:p>
            <a:pPr lvl="1"/>
            <a:r>
              <a:rPr lang="cs-CZ" dirty="0" smtClean="0"/>
              <a:t>Digitální konektor k propojení počítače s monitorem, dataprojektorem aj.</a:t>
            </a:r>
          </a:p>
          <a:p>
            <a:pPr lvl="1"/>
            <a:r>
              <a:rPr lang="cs-CZ" dirty="0" smtClean="0"/>
              <a:t>Na novějších grafických kartách</a:t>
            </a:r>
          </a:p>
          <a:p>
            <a:pPr lvl="1"/>
            <a:r>
              <a:rPr lang="cs-CZ" dirty="0" smtClean="0"/>
              <a:t>Sériový port</a:t>
            </a:r>
          </a:p>
          <a:p>
            <a:r>
              <a:rPr lang="cs-CZ" dirty="0" smtClean="0"/>
              <a:t>VGA Port</a:t>
            </a:r>
          </a:p>
          <a:p>
            <a:pPr lvl="1"/>
            <a:r>
              <a:rPr lang="cs-CZ" dirty="0" smtClean="0"/>
              <a:t>Analogový konektor k propojení počítače s monitorem, dataprojektorem aj.</a:t>
            </a:r>
          </a:p>
          <a:p>
            <a:r>
              <a:rPr lang="cs-CZ" dirty="0" smtClean="0"/>
              <a:t>PS/2 Port</a:t>
            </a:r>
          </a:p>
          <a:p>
            <a:pPr lvl="1"/>
            <a:r>
              <a:rPr lang="cs-CZ" dirty="0" smtClean="0"/>
              <a:t>K připojení myši a klávesnice</a:t>
            </a:r>
          </a:p>
          <a:p>
            <a:pPr lvl="1"/>
            <a:r>
              <a:rPr lang="cs-CZ" dirty="0" smtClean="0"/>
              <a:t>Sériový port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7300" y="1720850"/>
            <a:ext cx="3200400" cy="16402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8700" y="5764576"/>
            <a:ext cx="2819400" cy="11378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5900" y="3549650"/>
            <a:ext cx="2514600" cy="18010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44624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Dnes nejpoužívanější porty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04191" y="1763183"/>
            <a:ext cx="6061710" cy="5370153"/>
          </a:xfrm>
        </p:spPr>
        <p:txBody>
          <a:bodyPr>
            <a:normAutofit lnSpcReduction="10000"/>
          </a:bodyPr>
          <a:lstStyle/>
          <a:p>
            <a:r>
              <a:rPr lang="cs-CZ" dirty="0" err="1" smtClean="0"/>
              <a:t>Ethernet</a:t>
            </a:r>
            <a:r>
              <a:rPr lang="cs-CZ" dirty="0" smtClean="0"/>
              <a:t> 10/100/gigabit port</a:t>
            </a:r>
          </a:p>
          <a:p>
            <a:pPr lvl="1"/>
            <a:r>
              <a:rPr lang="cs-CZ" dirty="0" smtClean="0"/>
              <a:t>K připojení k internetu</a:t>
            </a:r>
          </a:p>
          <a:p>
            <a:pPr lvl="1"/>
            <a:r>
              <a:rPr lang="cs-CZ" dirty="0" smtClean="0"/>
              <a:t>Konektor RJ-45</a:t>
            </a:r>
          </a:p>
          <a:p>
            <a:r>
              <a:rPr lang="cs-CZ" dirty="0" smtClean="0"/>
              <a:t>USB Port</a:t>
            </a:r>
          </a:p>
          <a:p>
            <a:pPr lvl="1"/>
            <a:r>
              <a:rPr lang="cs-CZ" dirty="0" smtClean="0"/>
              <a:t>Nahradil většinu předchozím</a:t>
            </a:r>
          </a:p>
          <a:p>
            <a:pPr lvl="1"/>
            <a:r>
              <a:rPr lang="cs-CZ" dirty="0" smtClean="0"/>
              <a:t>Sériový port</a:t>
            </a:r>
          </a:p>
          <a:p>
            <a:pPr lvl="1"/>
            <a:r>
              <a:rPr lang="cs-CZ" dirty="0" smtClean="0"/>
              <a:t>Několik typů</a:t>
            </a:r>
          </a:p>
          <a:p>
            <a:pPr lvl="1"/>
            <a:r>
              <a:rPr lang="cs-CZ" dirty="0" smtClean="0"/>
              <a:t>Dnes USB 2.0 a USB 3.0</a:t>
            </a:r>
          </a:p>
          <a:p>
            <a:r>
              <a:rPr lang="cs-CZ" dirty="0" err="1" smtClean="0"/>
              <a:t>Firewire</a:t>
            </a:r>
            <a:r>
              <a:rPr lang="cs-CZ" dirty="0" smtClean="0"/>
              <a:t> Port</a:t>
            </a:r>
          </a:p>
          <a:p>
            <a:pPr lvl="1"/>
            <a:r>
              <a:rPr lang="cs-CZ" dirty="0" smtClean="0"/>
              <a:t>K připojení videokamer, externích pevných disků</a:t>
            </a:r>
          </a:p>
          <a:p>
            <a:pPr lvl="1"/>
            <a:r>
              <a:rPr lang="cs-CZ" dirty="0" smtClean="0"/>
              <a:t>Sériový port</a:t>
            </a:r>
          </a:p>
          <a:p>
            <a:pPr lvl="1"/>
            <a:r>
              <a:rPr lang="cs-CZ" dirty="0" smtClean="0"/>
              <a:t>Méně rozšířen než USB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1700" y="1492250"/>
            <a:ext cx="2028825" cy="18696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 flipV="1">
            <a:off x="5727700" y="3549650"/>
            <a:ext cx="3684639" cy="17133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0700" y="5454650"/>
            <a:ext cx="2286000" cy="1714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806690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Dnes nejpoužívanější porty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04191" y="1763183"/>
            <a:ext cx="4918710" cy="5370153"/>
          </a:xfrm>
        </p:spPr>
        <p:txBody>
          <a:bodyPr>
            <a:normAutofit/>
          </a:bodyPr>
          <a:lstStyle/>
          <a:p>
            <a:r>
              <a:rPr lang="cs-CZ" dirty="0" smtClean="0"/>
              <a:t>HDMI</a:t>
            </a:r>
          </a:p>
          <a:p>
            <a:pPr lvl="1"/>
            <a:r>
              <a:rPr lang="cs-CZ" dirty="0" smtClean="0"/>
              <a:t>Port pro přenos videa ve vysokém rozlišení (HD)</a:t>
            </a:r>
          </a:p>
          <a:p>
            <a:pPr lvl="1"/>
            <a:r>
              <a:rPr lang="cs-CZ" dirty="0" smtClean="0"/>
              <a:t>Na rozdíl od DVI přenáší i zvuk</a:t>
            </a:r>
          </a:p>
          <a:p>
            <a:r>
              <a:rPr lang="cs-CZ" dirty="0" err="1" smtClean="0"/>
              <a:t>eSata</a:t>
            </a:r>
            <a:endParaRPr lang="cs-CZ" dirty="0" smtClean="0"/>
          </a:p>
          <a:p>
            <a:pPr lvl="1"/>
            <a:r>
              <a:rPr lang="cs-CZ" dirty="0" smtClean="0"/>
              <a:t>Používá se </a:t>
            </a:r>
            <a:r>
              <a:rPr lang="cs-CZ" dirty="0"/>
              <a:t>pro připojení vnějších datových </a:t>
            </a:r>
            <a:r>
              <a:rPr lang="cs-CZ" dirty="0" smtClean="0"/>
              <a:t>zařízení</a:t>
            </a:r>
          </a:p>
          <a:p>
            <a:pPr lvl="1"/>
            <a:r>
              <a:rPr lang="cs-CZ" dirty="0"/>
              <a:t>N</a:t>
            </a:r>
            <a:r>
              <a:rPr lang="cs-CZ" dirty="0" smtClean="0"/>
              <a:t>abízí </a:t>
            </a:r>
            <a:r>
              <a:rPr lang="cs-CZ" dirty="0"/>
              <a:t>stejnou rychlost a podporu technologií jako </a:t>
            </a:r>
            <a:r>
              <a:rPr lang="cs-CZ" dirty="0" smtClean="0"/>
              <a:t>SATA</a:t>
            </a:r>
          </a:p>
          <a:p>
            <a:pPr lvl="1"/>
            <a:r>
              <a:rPr lang="cs-CZ" dirty="0" smtClean="0"/>
              <a:t>Výhodou </a:t>
            </a:r>
            <a:r>
              <a:rPr lang="cs-CZ" dirty="0"/>
              <a:t>je vyšší přenosová rychlost, než nabízí běžnější </a:t>
            </a:r>
            <a:r>
              <a:rPr lang="cs-CZ" dirty="0" smtClean="0"/>
              <a:t>USB</a:t>
            </a:r>
          </a:p>
          <a:p>
            <a:pPr lvl="1"/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7700" y="1720850"/>
            <a:ext cx="3352800" cy="1885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7700" y="4120050"/>
            <a:ext cx="3352799" cy="25528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451545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04190" y="1568451"/>
            <a:ext cx="8235103" cy="5867400"/>
          </a:xfrm>
        </p:spPr>
        <p:txBody>
          <a:bodyPr>
            <a:normAutofit fontScale="70000" lnSpcReduction="20000"/>
          </a:bodyPr>
          <a:lstStyle/>
          <a:p>
            <a:r>
              <a:rPr lang="cs-CZ" dirty="0"/>
              <a:t>MIKE1024. </a:t>
            </a:r>
            <a:r>
              <a:rPr lang="cs-CZ" i="1" dirty="0"/>
              <a:t>RS-232</a:t>
            </a:r>
            <a:r>
              <a:rPr lang="cs-CZ" dirty="0"/>
              <a:t> [online]. [cit. </a:t>
            </a:r>
            <a:r>
              <a:rPr lang="cs-CZ" dirty="0" smtClean="0"/>
              <a:t>14.10.2012</a:t>
            </a:r>
            <a:r>
              <a:rPr lang="cs-CZ" dirty="0"/>
              <a:t>]. Dostupný pod licencí volné dílo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cs.wikipedia.org/wiki/Soubor:9_pin_d-sub_connector_male_closeup.jpg</a:t>
            </a:r>
            <a:endParaRPr lang="cs-CZ" dirty="0" smtClean="0"/>
          </a:p>
          <a:p>
            <a:r>
              <a:rPr lang="cs-CZ" dirty="0"/>
              <a:t>LADAROZAN. </a:t>
            </a:r>
            <a:r>
              <a:rPr lang="cs-CZ" i="1" dirty="0"/>
              <a:t>Paralelní port</a:t>
            </a:r>
            <a:r>
              <a:rPr lang="cs-CZ" dirty="0"/>
              <a:t> [online]. [cit. </a:t>
            </a:r>
            <a:r>
              <a:rPr lang="cs-CZ" dirty="0" smtClean="0"/>
              <a:t>14.10.2012</a:t>
            </a:r>
            <a:r>
              <a:rPr lang="cs-CZ" dirty="0"/>
              <a:t>]. Dostupný pod licencí volné dílo na WWW: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cs.wikipedia.org/wiki/Soubor:Paralel_port.jpg</a:t>
            </a:r>
            <a:endParaRPr lang="cs-CZ" dirty="0" smtClean="0"/>
          </a:p>
          <a:p>
            <a:r>
              <a:rPr lang="cs-CZ" dirty="0" smtClean="0"/>
              <a:t>RUMCEIZS. </a:t>
            </a:r>
            <a:r>
              <a:rPr lang="cs-CZ" i="1" dirty="0" smtClean="0"/>
              <a:t>Digital </a:t>
            </a:r>
            <a:r>
              <a:rPr lang="cs-CZ" i="1" dirty="0" err="1" smtClean="0"/>
              <a:t>Visual</a:t>
            </a:r>
            <a:r>
              <a:rPr lang="cs-CZ" i="1" dirty="0" smtClean="0"/>
              <a:t> </a:t>
            </a:r>
            <a:r>
              <a:rPr lang="cs-CZ" i="1" dirty="0" err="1" smtClean="0"/>
              <a:t>Interaface</a:t>
            </a:r>
            <a:r>
              <a:rPr lang="cs-CZ" i="1" dirty="0" smtClean="0"/>
              <a:t> </a:t>
            </a:r>
            <a:r>
              <a:rPr lang="cs-CZ" dirty="0" smtClean="0"/>
              <a:t>[online</a:t>
            </a:r>
            <a:r>
              <a:rPr lang="cs-CZ" dirty="0"/>
              <a:t>]. [cit. </a:t>
            </a:r>
            <a:r>
              <a:rPr lang="cs-CZ" dirty="0" smtClean="0"/>
              <a:t>14.10.2012</a:t>
            </a:r>
            <a:r>
              <a:rPr lang="cs-CZ" dirty="0"/>
              <a:t>]. Dostupný pod licencí volné dílo na WWW: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cs.wikipedia.org/wiki/Soubor:DVI_D.jpg</a:t>
            </a:r>
            <a:endParaRPr lang="cs-CZ" dirty="0" smtClean="0"/>
          </a:p>
          <a:p>
            <a:r>
              <a:rPr lang="cs-CZ" dirty="0"/>
              <a:t>NORM. </a:t>
            </a:r>
            <a:r>
              <a:rPr lang="cs-CZ" i="1" dirty="0"/>
              <a:t>Konektor PS/2</a:t>
            </a:r>
            <a:r>
              <a:rPr lang="cs-CZ" dirty="0"/>
              <a:t> [online]. [cit. </a:t>
            </a:r>
            <a:r>
              <a:rPr lang="cs-CZ" dirty="0" smtClean="0"/>
              <a:t>14.10.2012</a:t>
            </a:r>
            <a:r>
              <a:rPr lang="cs-CZ" dirty="0"/>
              <a:t>]. Dostupný pod licencí volné dílo na WWW: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cs.wikipedia.org/wiki/Soubor:Ps-2-ports.jpg</a:t>
            </a:r>
            <a:endParaRPr lang="cs-CZ" dirty="0" smtClean="0"/>
          </a:p>
          <a:p>
            <a:r>
              <a:rPr lang="cs-CZ" dirty="0"/>
              <a:t>SHUKLIN, George. </a:t>
            </a:r>
            <a:r>
              <a:rPr lang="cs-CZ" i="1" dirty="0"/>
              <a:t>USB</a:t>
            </a:r>
            <a:r>
              <a:rPr lang="cs-CZ" dirty="0"/>
              <a:t> [online]. [cit. </a:t>
            </a:r>
            <a:r>
              <a:rPr lang="cs-CZ" dirty="0" smtClean="0"/>
              <a:t>14.10.2012</a:t>
            </a:r>
            <a:r>
              <a:rPr lang="cs-CZ" dirty="0"/>
              <a:t>]. Dostupný pod licencí volné dílo na WWW: </a:t>
            </a:r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cs.wikipedia.org/wiki/Soubor:USB_types.jpg</a:t>
            </a:r>
            <a:endParaRPr lang="cs-CZ" dirty="0" smtClean="0"/>
          </a:p>
          <a:p>
            <a:r>
              <a:rPr lang="cs-CZ" dirty="0"/>
              <a:t>CTACHME. </a:t>
            </a:r>
            <a:r>
              <a:rPr lang="cs-CZ" i="1" dirty="0" err="1"/>
              <a:t>FireWire</a:t>
            </a:r>
            <a:r>
              <a:rPr lang="cs-CZ" dirty="0"/>
              <a:t> [online]. [cit. </a:t>
            </a:r>
            <a:r>
              <a:rPr lang="cs-CZ" dirty="0" smtClean="0"/>
              <a:t>14.10.2012</a:t>
            </a:r>
            <a:r>
              <a:rPr lang="cs-CZ" dirty="0"/>
              <a:t>]. Dostupný pod licencí volné dílo na WWW: </a:t>
            </a:r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cs.wikipedia.org/wiki/Soubor:Firewire6-pin.jpg</a:t>
            </a:r>
            <a:endParaRPr lang="cs-CZ" dirty="0" smtClean="0"/>
          </a:p>
          <a:p>
            <a:r>
              <a:rPr lang="cs-CZ" dirty="0"/>
              <a:t>POL 1978. </a:t>
            </a:r>
            <a:r>
              <a:rPr lang="cs-CZ" i="1" dirty="0" err="1"/>
              <a:t>High-Definition</a:t>
            </a:r>
            <a:r>
              <a:rPr lang="cs-CZ" i="1" dirty="0"/>
              <a:t> </a:t>
            </a:r>
            <a:r>
              <a:rPr lang="cs-CZ" i="1" dirty="0" err="1"/>
              <a:t>Multimedia</a:t>
            </a:r>
            <a:r>
              <a:rPr lang="cs-CZ" i="1" dirty="0"/>
              <a:t> Interface</a:t>
            </a:r>
            <a:r>
              <a:rPr lang="cs-CZ" dirty="0"/>
              <a:t> [online]. [cit. </a:t>
            </a:r>
            <a:r>
              <a:rPr lang="cs-CZ" dirty="0" smtClean="0"/>
              <a:t>14.10.2012</a:t>
            </a:r>
            <a:r>
              <a:rPr lang="cs-CZ" dirty="0"/>
              <a:t>]. 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WWW: </a:t>
            </a:r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cs.wikipedia.org/wiki/Soubor:Hdmi.png</a:t>
            </a:r>
            <a:endParaRPr lang="cs-CZ" dirty="0" smtClean="0"/>
          </a:p>
          <a:p>
            <a:r>
              <a:rPr lang="cs-CZ" dirty="0"/>
              <a:t>SMIAL. </a:t>
            </a:r>
            <a:r>
              <a:rPr lang="cs-CZ" i="1" dirty="0"/>
              <a:t>SATA</a:t>
            </a:r>
            <a:r>
              <a:rPr lang="cs-CZ" dirty="0"/>
              <a:t> [online]. [cit. </a:t>
            </a:r>
            <a:r>
              <a:rPr lang="cs-CZ" dirty="0" smtClean="0"/>
              <a:t>14.10.2012</a:t>
            </a:r>
            <a:r>
              <a:rPr lang="cs-CZ" dirty="0"/>
              <a:t>]. 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WWW: </a:t>
            </a:r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cs.wikipedia.org/wiki/Soubor:SATA2_und_eSATA-Stecker.jpg</a:t>
            </a:r>
            <a:endParaRPr lang="cs-CZ" dirty="0" smtClean="0"/>
          </a:p>
          <a:p>
            <a:r>
              <a:rPr lang="cs-CZ" dirty="0"/>
              <a:t>EVAN-AMOS. </a:t>
            </a:r>
            <a:r>
              <a:rPr lang="cs-CZ" i="1" dirty="0"/>
              <a:t>Video </a:t>
            </a:r>
            <a:r>
              <a:rPr lang="cs-CZ" i="1" dirty="0" err="1"/>
              <a:t>Graphics</a:t>
            </a:r>
            <a:r>
              <a:rPr lang="cs-CZ" i="1" dirty="0"/>
              <a:t> </a:t>
            </a:r>
            <a:r>
              <a:rPr lang="cs-CZ" i="1" dirty="0" err="1"/>
              <a:t>Array</a:t>
            </a:r>
            <a:r>
              <a:rPr lang="cs-CZ" dirty="0"/>
              <a:t> [online]. [cit. </a:t>
            </a:r>
            <a:r>
              <a:rPr lang="cs-CZ" dirty="0" smtClean="0"/>
              <a:t>14.10.2012</a:t>
            </a:r>
            <a:r>
              <a:rPr lang="cs-CZ" dirty="0"/>
              <a:t>]. Dostupný pod licencí public </a:t>
            </a:r>
            <a:r>
              <a:rPr lang="cs-CZ" dirty="0" err="1"/>
              <a:t>domain</a:t>
            </a:r>
            <a:r>
              <a:rPr lang="cs-CZ" dirty="0"/>
              <a:t> na WWW: </a:t>
            </a:r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en.wikipedia.org/wiki/File:Vga-cable.jpg</a:t>
            </a:r>
            <a:endParaRPr lang="cs-CZ" dirty="0" smtClean="0"/>
          </a:p>
          <a:p>
            <a:endParaRPr lang="cs-CZ" sz="2800" dirty="0" smtClean="0"/>
          </a:p>
          <a:p>
            <a:endParaRPr lang="cs-CZ" sz="2800" dirty="0"/>
          </a:p>
        </p:txBody>
      </p:sp>
      <p:pic>
        <p:nvPicPr>
          <p:cNvPr id="4" name="Picture 46" descr="logo_pruhl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74307" y="286867"/>
            <a:ext cx="945356" cy="944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213877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145</TotalTime>
  <Words>645</Words>
  <Application>Microsoft Office PowerPoint</Application>
  <PresentationFormat>Vlastní</PresentationFormat>
  <Paragraphs>105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Arkýř</vt:lpstr>
      <vt:lpstr>Prezentace aplikace PowerPoint</vt:lpstr>
      <vt:lpstr>Porty</vt:lpstr>
      <vt:lpstr>Obsah</vt:lpstr>
      <vt:lpstr>Popis</vt:lpstr>
      <vt:lpstr>Vlastnosti a rozdělení</vt:lpstr>
      <vt:lpstr>Sériové porty</vt:lpstr>
      <vt:lpstr>Paralelní porty</vt:lpstr>
      <vt:lpstr>Dnes nejpoužívanější porty</vt:lpstr>
      <vt:lpstr>Dnes nejpoužívanější porty</vt:lpstr>
      <vt:lpstr>Dnes nejpoužívanější porty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Kotli</dc:creator>
  <cp:lastModifiedBy>Mirda Kotli</cp:lastModifiedBy>
  <cp:revision>43</cp:revision>
  <dcterms:created xsi:type="dcterms:W3CDTF">2006-08-16T00:00:00Z</dcterms:created>
  <dcterms:modified xsi:type="dcterms:W3CDTF">2012-12-25T12:31:22Z</dcterms:modified>
</cp:coreProperties>
</file>