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44" r:id="rId1"/>
  </p:sldMasterIdLst>
  <p:notesMasterIdLst>
    <p:notesMasterId r:id="rId15"/>
  </p:notesMasterIdLst>
  <p:handoutMasterIdLst>
    <p:handoutMasterId r:id="rId16"/>
  </p:handoutMasterIdLst>
  <p:sldIdLst>
    <p:sldId id="261" r:id="rId2"/>
    <p:sldId id="259" r:id="rId3"/>
    <p:sldId id="260" r:id="rId4"/>
    <p:sldId id="262" r:id="rId5"/>
    <p:sldId id="263" r:id="rId6"/>
    <p:sldId id="264" r:id="rId7"/>
    <p:sldId id="266" r:id="rId8"/>
    <p:sldId id="268" r:id="rId9"/>
    <p:sldId id="269" r:id="rId10"/>
    <p:sldId id="270" r:id="rId11"/>
    <p:sldId id="272" r:id="rId12"/>
    <p:sldId id="274" r:id="rId13"/>
    <p:sldId id="276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58" autoAdjust="0"/>
  </p:normalViewPr>
  <p:slideViewPr>
    <p:cSldViewPr>
      <p:cViewPr>
        <p:scale>
          <a:sx n="77" d="100"/>
          <a:sy n="77" d="100"/>
        </p:scale>
        <p:origin x="-954" y="-66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692CDFC-8FD0-49DC-A0A4-ED42502CDC3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EC2A71F-541F-4D21-B04C-84FAB2006B0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23274499"/>
      </p:ext>
    </p:extLst>
  </p:cSld>
  <p:clrMap bg1="lt1" tx1="dk1" bg2="lt2" tx2="dk2" accent1="accent1" accent2="accent2" accent3="accent3" accent4="accent4" accent5="accent5" accent6="accent6" hlink="hlink" folHlink="folHlink"/>
  <p:hf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47D9224-DE73-446D-BF98-EEBBFC187DC5}" type="datetimeFigureOut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D561369-3170-43D5-BE99-2362ADE0537C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99032630"/>
      </p:ext>
    </p:extLst>
  </p:cSld>
  <p:clrMap bg1="lt1" tx1="dk1" bg2="lt2" tx2="dk2" accent1="accent1" accent2="accent2" accent3="accent3" accent4="accent4" accent5="accent5" accent6="accent6" hlink="hlink" folHlink="folHlink"/>
  <p:hf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záhlaví 3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ZŠaMŠ Staré Město, Jamnická 270</a:t>
            </a: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Interaktivní škola pro 21.století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D561369-3170-43D5-BE99-2362ADE0537C}" type="slidenum">
              <a:rPr lang="cs-CZ" smtClean="0"/>
              <a:pPr/>
              <a:t>2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3685F3-E133-4858-B294-0C6E49408448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13E955E-D009-4903-8C19-D9F05332AE09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BB2F36-BD2C-49D8-8191-9D7331C24EE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02112E3-0750-447A-90FE-A30DF891D1B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DAC1B2-999C-43D5-8EE2-D53AEF34293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5B0D9D-E761-40AC-B6CF-0CC5B762B30E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988B553-629D-4CD8-A611-8DB37B3A896B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F122096-18D7-4782-B560-593545B1ED3F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1A7F02A-1B24-4407-AB42-6A36ABE131B3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623C3DFD-CF4D-4908-AC01-BBB60C592872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83FA5E7F-1F9C-46F3-BFDD-38517685D8E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p:hf hd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31640" y="3645024"/>
            <a:ext cx="6400800" cy="1872208"/>
          </a:xfrm>
        </p:spPr>
        <p:txBody>
          <a:bodyPr>
            <a:normAutofit lnSpcReduction="10000"/>
          </a:bodyPr>
          <a:lstStyle/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Předmět: Přírodopis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Ročník:   7. třída</a:t>
            </a:r>
          </a:p>
          <a:p>
            <a:pPr algn="l"/>
            <a:r>
              <a:rPr lang="cs-CZ" dirty="0" err="1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Tématický</a:t>
            </a:r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celek: Ryby</a:t>
            </a:r>
          </a:p>
          <a:p>
            <a:pPr algn="l"/>
            <a:r>
              <a:rPr lang="cs-CZ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Autor prezentace</a:t>
            </a:r>
            <a:r>
              <a:rPr lang="cs-CZ" dirty="0" smtClean="0"/>
              <a:t>: Mgr. </a:t>
            </a:r>
            <a:r>
              <a:rPr lang="cs-CZ" dirty="0" err="1" smtClean="0"/>
              <a:t>Knedlová</a:t>
            </a:r>
            <a:r>
              <a:rPr lang="cs-CZ" dirty="0" smtClean="0"/>
              <a:t> Světlana</a:t>
            </a:r>
          </a:p>
          <a:p>
            <a:pPr algn="l"/>
            <a:endParaRPr lang="cs-CZ" dirty="0" smtClean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cs-CZ" dirty="0" smtClean="0"/>
              <a:t>21.10.2010</a:t>
            </a:r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 – šablona V/2 Inovace a zkvalitnění výuky 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5576" y="548680"/>
            <a:ext cx="7772400" cy="2232248"/>
          </a:xfrm>
        </p:spPr>
        <p:txBody>
          <a:bodyPr>
            <a:normAutofit fontScale="90000"/>
          </a:bodyPr>
          <a:lstStyle/>
          <a:p>
            <a:r>
              <a:rPr lang="cs-CZ" sz="3200" dirty="0" smtClean="0">
                <a:solidFill>
                  <a:srgbClr val="00B0F0"/>
                </a:solidFill>
              </a:rPr>
              <a:t>Základní škola a mateřská škola Staré Město </a:t>
            </a:r>
            <a:r>
              <a:rPr lang="cs-CZ" sz="3200" dirty="0" smtClean="0"/>
              <a:t/>
            </a:r>
            <a:br>
              <a:rPr lang="cs-CZ" sz="3200" dirty="0" smtClean="0"/>
            </a:b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4000" dirty="0" smtClean="0"/>
              <a:t>Interaktivní škola pro žáka 21.století</a:t>
            </a:r>
            <a:endParaRPr lang="cs-CZ" sz="4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2636912"/>
            <a:ext cx="2724150" cy="828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9592" y="0"/>
            <a:ext cx="7772400" cy="1143000"/>
          </a:xfrm>
        </p:spPr>
        <p:txBody>
          <a:bodyPr/>
          <a:lstStyle/>
          <a:p>
            <a:r>
              <a:rPr lang="cs-CZ" dirty="0" smtClean="0"/>
              <a:t>Ryby 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2EBC4FF-95E9-470F-A7D2-95C1B12FE164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EU do škol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2</a:t>
            </a:fld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Jsou vodní obratlovci.</a:t>
            </a:r>
          </a:p>
          <a:p>
            <a:r>
              <a:rPr lang="cs-CZ" dirty="0" smtClean="0"/>
              <a:t>Mají vnitřní kostru, jejíž osou je páteř složená </a:t>
            </a:r>
            <a:r>
              <a:rPr lang="cs-CZ" dirty="0" smtClean="0"/>
              <a:t>                         z </a:t>
            </a:r>
            <a:r>
              <a:rPr lang="cs-CZ" dirty="0" smtClean="0"/>
              <a:t>obratlů.</a:t>
            </a:r>
          </a:p>
          <a:p>
            <a:r>
              <a:rPr lang="cs-CZ" dirty="0" smtClean="0"/>
              <a:t>Pohyb jim umožňují párové a nepárové ploutve </a:t>
            </a:r>
            <a:r>
              <a:rPr lang="cs-CZ" dirty="0" smtClean="0"/>
              <a:t>                      a </a:t>
            </a:r>
            <a:r>
              <a:rPr lang="cs-CZ" dirty="0" smtClean="0"/>
              <a:t>svaly.</a:t>
            </a:r>
          </a:p>
          <a:p>
            <a:r>
              <a:rPr lang="cs-CZ" dirty="0" smtClean="0"/>
              <a:t>Tělo ve vodě nadlehčuje plynový měchýř.</a:t>
            </a:r>
          </a:p>
          <a:p>
            <a:r>
              <a:rPr lang="cs-CZ" dirty="0" smtClean="0"/>
              <a:t>Dýchají žábrami.</a:t>
            </a:r>
          </a:p>
          <a:p>
            <a:r>
              <a:rPr lang="cs-CZ" dirty="0" smtClean="0"/>
              <a:t>Mají dvoudílné srdce.</a:t>
            </a:r>
          </a:p>
          <a:p>
            <a:r>
              <a:rPr lang="cs-CZ" dirty="0" smtClean="0"/>
              <a:t>Jejich nervovou soustavu tvoří mozek</a:t>
            </a:r>
            <a:r>
              <a:rPr lang="cs-CZ" dirty="0" smtClean="0"/>
              <a:t>, mícha </a:t>
            </a:r>
            <a:r>
              <a:rPr lang="cs-CZ" dirty="0" smtClean="0"/>
              <a:t>a nervy.</a:t>
            </a:r>
          </a:p>
          <a:p>
            <a:r>
              <a:rPr lang="cs-CZ" dirty="0" smtClean="0"/>
              <a:t>Smyslovými ústrojími jsou oči</a:t>
            </a:r>
            <a:r>
              <a:rPr lang="cs-CZ" dirty="0" smtClean="0"/>
              <a:t>, vnitřní </a:t>
            </a:r>
            <a:r>
              <a:rPr lang="cs-CZ" dirty="0" smtClean="0"/>
              <a:t>ucho</a:t>
            </a:r>
            <a:r>
              <a:rPr lang="cs-CZ" dirty="0" smtClean="0"/>
              <a:t>, čichové </a:t>
            </a:r>
            <a:r>
              <a:rPr lang="cs-CZ" dirty="0" smtClean="0"/>
              <a:t>jamky, hmatové vousy a postranní čára.</a:t>
            </a:r>
          </a:p>
          <a:p>
            <a:endParaRPr lang="cs-CZ" dirty="0" smtClean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Nadpis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Kapr obecný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A66514-6054-4BDC-84C6-E336E59F1CDD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3</a:t>
            </a:fld>
            <a:endParaRPr lang="cs-CZ"/>
          </a:p>
        </p:txBody>
      </p:sp>
      <p:pic>
        <p:nvPicPr>
          <p:cNvPr id="9" name="Zástupný symbol pro obsah 8"/>
          <p:cNvPicPr>
            <a:picLocks noGrp="1" noChangeAspect="1"/>
          </p:cNvPicPr>
          <p:nvPr>
            <p:ph sz="quarter"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1830872"/>
            <a:ext cx="8353761" cy="3602560"/>
          </a:xfrm>
        </p:spPr>
      </p:pic>
      <p:sp>
        <p:nvSpPr>
          <p:cNvPr id="10" name="Obdélník 9"/>
          <p:cNvSpPr/>
          <p:nvPr/>
        </p:nvSpPr>
        <p:spPr>
          <a:xfrm>
            <a:off x="2051720" y="5805264"/>
            <a:ext cx="576064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http://cs.wikipedia.org/wiki/Soubor:Common_carp.jpg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Karas obecný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4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63688" y="1628800"/>
            <a:ext cx="6580066" cy="3775313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483768" y="587727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http://cs.wikipedia.org/wiki/Soubor:CarassiusCarassius8.JPG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Lín obecný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037752" y="6165304"/>
            <a:ext cx="3962400" cy="457200"/>
          </a:xfrm>
        </p:spPr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5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67744" y="1412776"/>
            <a:ext cx="5759624" cy="4298119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717540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http://cs.wikipedia.org/wiki/Soubor:Tinca_tinca_Prague_Vltava_3.jpg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Pstruh obecný potoční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6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99592" y="1844824"/>
            <a:ext cx="7397135" cy="383473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627784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http://cs.wikipedia.org/wiki/Soubor:Bachforelle.jpg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Lipan podhorní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7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230384" y="1700808"/>
            <a:ext cx="5147477" cy="3860608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771800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http://cs.wikipedia.org/wiki/Soubor:Lipan_podhorn%C3%AD_na_mo%C5%A1ce.jpg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Štika obecná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8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560" y="1484784"/>
            <a:ext cx="8207896" cy="3857711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699792" y="594928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http://cs.wikipedia.org/wiki/Soubor:Esox_lucius_Prague_Vltava_1.jpg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Okoun říční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9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12446" y="1340768"/>
            <a:ext cx="6666926" cy="4608512"/>
          </a:xfrm>
          <a:prstGeom prst="rect">
            <a:avLst/>
          </a:prstGeom>
        </p:spPr>
      </p:pic>
      <p:sp>
        <p:nvSpPr>
          <p:cNvPr id="11" name="Obdélník 10"/>
          <p:cNvSpPr/>
          <p:nvPr/>
        </p:nvSpPr>
        <p:spPr>
          <a:xfrm>
            <a:off x="2915816" y="6021288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http://cs.wikipedia.org/wiki/Soubor:Perca_fluviatilis_Prague_Vltava_2.jpg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Candát obecný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10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21894" y="1927459"/>
            <a:ext cx="7700211" cy="3003082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771800" y="5517232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http://cs.wikipedia.org/wiki/Soubor:G%C3%B6s,_Iduns_kokbok.jpg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Sumec obecný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11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71662" y="1404937"/>
            <a:ext cx="5400675" cy="4048125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700337" y="5733256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http://cs.wikipedia.org/wiki/Soubor:EuropeseMeervalLucasVanDerGeest.jpg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Úhoř říční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CAC3B8B-2BE7-46BD-AD0D-1A575DB0D3E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12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51720" y="1556792"/>
            <a:ext cx="5735637" cy="3799860"/>
          </a:xfrm>
          <a:prstGeom prst="rect">
            <a:avLst/>
          </a:prstGeom>
        </p:spPr>
      </p:pic>
      <p:sp>
        <p:nvSpPr>
          <p:cNvPr id="8" name="Obdélník 7"/>
          <p:cNvSpPr/>
          <p:nvPr/>
        </p:nvSpPr>
        <p:spPr>
          <a:xfrm>
            <a:off x="2771800" y="580526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http://cs.wikipedia.org/wiki/Soubor:Anguilla_anguilla.jpg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F9F2B9-68B8-4300-A6EA-D1F6D8B8F950}" type="datetime1">
              <a:rPr lang="cs-CZ" smtClean="0"/>
              <a:pPr/>
              <a:t>25.12.2012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EU do škol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3FA5E7F-1F9C-46F3-BFDD-38517685D8EC}" type="slidenum">
              <a:rPr lang="cs-CZ" smtClean="0"/>
              <a:pPr/>
              <a:t>13</a:t>
            </a:fld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Učebnice přírodopisu Fraus pro základní </a:t>
            </a:r>
            <a:r>
              <a:rPr lang="cs-CZ" dirty="0" smtClean="0"/>
              <a:t>školy,  7. třída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5734058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259</TotalTime>
  <Words>242</Words>
  <Application>Microsoft Office PowerPoint</Application>
  <PresentationFormat>Předvádění na obrazovce (4:3)</PresentationFormat>
  <Paragraphs>78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Jmění</vt:lpstr>
      <vt:lpstr>Základní škola a mateřská škola Staré Město   Interaktivní škola pro žáka 21.století</vt:lpstr>
      <vt:lpstr>Ryby </vt:lpstr>
      <vt:lpstr>Kapr obecný</vt:lpstr>
      <vt:lpstr>Karas obecný</vt:lpstr>
      <vt:lpstr>Lín obecný</vt:lpstr>
      <vt:lpstr>Pstruh obecný potoční</vt:lpstr>
      <vt:lpstr>Lipan podhorní</vt:lpstr>
      <vt:lpstr>Štika obecná</vt:lpstr>
      <vt:lpstr>Okoun říční</vt:lpstr>
      <vt:lpstr>Candát obecný</vt:lpstr>
      <vt:lpstr>Sumec obecný</vt:lpstr>
      <vt:lpstr>Úhoř říční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Interaktivní škola pro žáka 21.století</dc:title>
  <dc:creator>icts</dc:creator>
  <cp:lastModifiedBy>Dum</cp:lastModifiedBy>
  <cp:revision>17</cp:revision>
  <dcterms:created xsi:type="dcterms:W3CDTF">2010-07-04T09:26:34Z</dcterms:created>
  <dcterms:modified xsi:type="dcterms:W3CDTF">2012-12-25T14:31:48Z</dcterms:modified>
</cp:coreProperties>
</file>