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636C10B-F669-471D-8E56-AC57DC14C0B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ED077F7-3FAA-439E-9E63-657E20ACE3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VY_32_Inovace_11_adjectives </a:t>
            </a:r>
            <a:r>
              <a:rPr lang="cs-CZ" sz="3200" b="1" dirty="0" err="1" smtClean="0">
                <a:cs typeface="Arial" charset="0"/>
              </a:rPr>
              <a:t>comparisons</a:t>
            </a:r>
            <a:r>
              <a:rPr lang="cs-CZ" sz="3200" b="1" smtClean="0">
                <a:cs typeface="Arial" charset="0"/>
              </a:rPr>
              <a:t> I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786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ADJECTIVES </a:t>
            </a:r>
            <a:r>
              <a:rPr lang="cs-CZ" dirty="0" smtClean="0"/>
              <a:t> COMPARISONS 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149079"/>
            <a:ext cx="7772400" cy="662231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Stupňování krátkých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přídavných jmen</a:t>
            </a:r>
          </a:p>
        </p:txBody>
      </p:sp>
    </p:spTree>
    <p:extLst>
      <p:ext uri="{BB962C8B-B14F-4D97-AF65-F5344CB8AC3E}">
        <p14:creationId xmlns:p14="http://schemas.microsoft.com/office/powerpoint/2010/main" val="2885111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-108520" y="1481328"/>
            <a:ext cx="9649072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1</a:t>
            </a:r>
            <a:r>
              <a:rPr lang="cs-CZ" dirty="0"/>
              <a:t>. stupeň 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základní tvar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/>
              <a:t>přídavného </a:t>
            </a:r>
            <a:r>
              <a:rPr lang="cs-CZ" dirty="0" smtClean="0"/>
              <a:t>jména</a:t>
            </a:r>
          </a:p>
          <a:p>
            <a:endParaRPr lang="cs-CZ" dirty="0"/>
          </a:p>
          <a:p>
            <a:r>
              <a:rPr lang="cs-CZ" dirty="0"/>
              <a:t>2</a:t>
            </a:r>
            <a:r>
              <a:rPr lang="cs-CZ" dirty="0" smtClean="0"/>
              <a:t>. stupeň –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komparativ</a:t>
            </a:r>
            <a:r>
              <a:rPr lang="cs-CZ" b="1" dirty="0" smtClean="0">
                <a:solidFill>
                  <a:srgbClr val="FF3300"/>
                </a:solidFill>
              </a:rPr>
              <a:t> </a:t>
            </a:r>
            <a:r>
              <a:rPr lang="cs-CZ" dirty="0" smtClean="0"/>
              <a:t>- se </a:t>
            </a:r>
            <a:r>
              <a:rPr lang="cs-CZ" dirty="0"/>
              <a:t>používá při </a:t>
            </a:r>
            <a:r>
              <a:rPr lang="cs-CZ" dirty="0" smtClean="0"/>
              <a:t>porovnávání</a:t>
            </a:r>
          </a:p>
          <a:p>
            <a:endParaRPr lang="cs-CZ" dirty="0"/>
          </a:p>
          <a:p>
            <a:r>
              <a:rPr lang="cs-CZ" dirty="0"/>
              <a:t>3.stupeň –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superlativ </a:t>
            </a:r>
            <a:r>
              <a:rPr lang="cs-CZ" dirty="0"/>
              <a:t>– vyjadřuje nejvyšší míru </a:t>
            </a:r>
            <a:r>
              <a:rPr lang="cs-CZ" dirty="0" smtClean="0"/>
              <a:t>  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vlastnosti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>
                <a:solidFill>
                  <a:schemeClr val="accent2">
                    <a:lumMod val="75000"/>
                  </a:schemeClr>
                </a:solidFill>
              </a:rPr>
              <a:t>Přídavná jména mají 3 stupně :</a:t>
            </a:r>
          </a:p>
        </p:txBody>
      </p:sp>
    </p:spTree>
    <p:extLst>
      <p:ext uri="{BB962C8B-B14F-4D97-AF65-F5344CB8AC3E}">
        <p14:creationId xmlns:p14="http://schemas.microsoft.com/office/powerpoint/2010/main" val="128680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>
            <a:normAutofit/>
          </a:bodyPr>
          <a:lstStyle/>
          <a:p>
            <a:r>
              <a:rPr lang="cs-CZ" sz="3200" dirty="0"/>
              <a:t>O způsobu stupňování přídavných jmen v angličtině </a:t>
            </a:r>
            <a:r>
              <a:rPr lang="cs-CZ" sz="3200" dirty="0">
                <a:solidFill>
                  <a:srgbClr val="FF3300"/>
                </a:solidFill>
              </a:rPr>
              <a:t>rozhoduje </a:t>
            </a:r>
            <a:r>
              <a:rPr lang="cs-CZ" sz="3200" u="sng" dirty="0">
                <a:solidFill>
                  <a:srgbClr val="FF3300"/>
                </a:solidFill>
              </a:rPr>
              <a:t>počet slabik</a:t>
            </a:r>
            <a:r>
              <a:rPr lang="cs-CZ" sz="3200" dirty="0">
                <a:solidFill>
                  <a:srgbClr val="FF3300"/>
                </a:solidFill>
              </a:rPr>
              <a:t> a </a:t>
            </a:r>
            <a:r>
              <a:rPr lang="cs-CZ" sz="3200" u="sng" dirty="0">
                <a:solidFill>
                  <a:srgbClr val="FF3300"/>
                </a:solidFill>
              </a:rPr>
              <a:t>zakončení</a:t>
            </a:r>
            <a:r>
              <a:rPr lang="cs-CZ" sz="3200" dirty="0">
                <a:solidFill>
                  <a:srgbClr val="FF3300"/>
                </a:solidFill>
              </a:rPr>
              <a:t>.</a:t>
            </a:r>
          </a:p>
          <a:p>
            <a:pPr>
              <a:buNone/>
            </a:pPr>
            <a:endParaRPr lang="cs-CZ" sz="3200" dirty="0">
              <a:solidFill>
                <a:srgbClr val="FF3300"/>
              </a:solidFill>
            </a:endParaRPr>
          </a:p>
          <a:p>
            <a:r>
              <a:rPr lang="cs-CZ" sz="2800" b="1" u="sng" dirty="0">
                <a:solidFill>
                  <a:srgbClr val="FF3300"/>
                </a:solidFill>
              </a:rPr>
              <a:t>Krátká </a:t>
            </a:r>
            <a:r>
              <a:rPr lang="cs-CZ" sz="2800" dirty="0">
                <a:solidFill>
                  <a:srgbClr val="FF3300"/>
                </a:solidFill>
              </a:rPr>
              <a:t>přídavná jména </a:t>
            </a:r>
            <a:endParaRPr lang="cs-CZ" sz="2800" dirty="0" smtClean="0">
              <a:solidFill>
                <a:srgbClr val="FF3300"/>
              </a:solidFill>
            </a:endParaRPr>
          </a:p>
          <a:p>
            <a:r>
              <a:rPr lang="cs-CZ" sz="2800" dirty="0" smtClean="0"/>
              <a:t>jsou </a:t>
            </a:r>
            <a:r>
              <a:rPr lang="cs-CZ" sz="2800" dirty="0"/>
              <a:t>všechna  jednoslabičná   </a:t>
            </a:r>
          </a:p>
          <a:p>
            <a:pPr>
              <a:buNone/>
            </a:pPr>
            <a:r>
              <a:rPr lang="cs-CZ" sz="2800" dirty="0"/>
              <a:t>           ( big, </a:t>
            </a:r>
            <a:r>
              <a:rPr lang="cs-CZ" sz="2800" dirty="0" err="1"/>
              <a:t>tall</a:t>
            </a:r>
            <a:r>
              <a:rPr lang="cs-CZ" sz="2800" dirty="0"/>
              <a:t>, green, </a:t>
            </a:r>
            <a:r>
              <a:rPr lang="cs-CZ" sz="2800" dirty="0" err="1"/>
              <a:t>small</a:t>
            </a:r>
            <a:r>
              <a:rPr lang="cs-CZ" sz="2800" dirty="0"/>
              <a:t>,…)</a:t>
            </a:r>
          </a:p>
          <a:p>
            <a:pPr>
              <a:buNone/>
            </a:pPr>
            <a:r>
              <a:rPr lang="cs-CZ" sz="2800" dirty="0"/>
              <a:t>  </a:t>
            </a:r>
            <a:r>
              <a:rPr lang="cs-CZ" sz="2800" dirty="0" smtClean="0"/>
              <a:t>a </a:t>
            </a:r>
            <a:r>
              <a:rPr lang="cs-CZ" sz="2800" dirty="0"/>
              <a:t>dvojslabičná, zakončená na   </a:t>
            </a:r>
            <a:r>
              <a:rPr lang="cs-CZ" sz="2800" b="1" dirty="0"/>
              <a:t>-y,-e,-</a:t>
            </a:r>
            <a:r>
              <a:rPr lang="cs-CZ" sz="2800" b="1" dirty="0" err="1"/>
              <a:t>er</a:t>
            </a:r>
            <a:r>
              <a:rPr lang="cs-CZ" sz="2800" b="1" dirty="0"/>
              <a:t>,-</a:t>
            </a:r>
            <a:r>
              <a:rPr lang="cs-CZ" sz="2800" b="1" dirty="0" err="1"/>
              <a:t>ow</a:t>
            </a:r>
            <a:endParaRPr lang="cs-CZ" sz="2800" b="1" dirty="0"/>
          </a:p>
          <a:p>
            <a:pPr>
              <a:buNone/>
            </a:pPr>
            <a:r>
              <a:rPr lang="cs-CZ" sz="2800" b="1" dirty="0"/>
              <a:t>           </a:t>
            </a:r>
            <a:r>
              <a:rPr lang="cs-CZ" sz="2800" dirty="0"/>
              <a:t>(  happ</a:t>
            </a:r>
            <a:r>
              <a:rPr lang="cs-CZ" sz="2800" b="1" dirty="0"/>
              <a:t>y</a:t>
            </a:r>
            <a:r>
              <a:rPr lang="cs-CZ" sz="2800" dirty="0"/>
              <a:t>, nic</a:t>
            </a:r>
            <a:r>
              <a:rPr lang="cs-CZ" sz="2800" b="1" dirty="0"/>
              <a:t>e</a:t>
            </a:r>
            <a:r>
              <a:rPr lang="cs-CZ" sz="2800" dirty="0"/>
              <a:t>, </a:t>
            </a:r>
            <a:r>
              <a:rPr lang="cs-CZ" sz="2800" dirty="0" err="1"/>
              <a:t>clev</a:t>
            </a:r>
            <a:r>
              <a:rPr lang="cs-CZ" sz="2800" b="1" dirty="0" err="1"/>
              <a:t>er</a:t>
            </a:r>
            <a:r>
              <a:rPr lang="cs-CZ" sz="2800" dirty="0"/>
              <a:t>, </a:t>
            </a:r>
            <a:r>
              <a:rPr lang="cs-CZ" sz="2800" dirty="0" err="1"/>
              <a:t>yell</a:t>
            </a:r>
            <a:r>
              <a:rPr lang="cs-CZ" sz="2800" b="1" dirty="0" err="1"/>
              <a:t>ow</a:t>
            </a:r>
            <a:r>
              <a:rPr lang="cs-CZ" sz="2800" dirty="0"/>
              <a:t>, …)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Krátká přídavná jména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13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916832"/>
            <a:ext cx="9036496" cy="4090459"/>
          </a:xfrm>
        </p:spPr>
        <p:txBody>
          <a:bodyPr/>
          <a:lstStyle/>
          <a:p>
            <a:pPr>
              <a:defRPr/>
            </a:pPr>
            <a:endParaRPr lang="cs-CZ" sz="2400" b="1" dirty="0" smtClean="0">
              <a:solidFill>
                <a:srgbClr val="FF3300"/>
              </a:solidFill>
            </a:endParaRPr>
          </a:p>
          <a:p>
            <a:pPr>
              <a:defRPr/>
            </a:pPr>
            <a:r>
              <a:rPr lang="cs-CZ" sz="2800" b="1" dirty="0" smtClean="0">
                <a:solidFill>
                  <a:srgbClr val="FF3300"/>
                </a:solidFill>
              </a:rPr>
              <a:t>2.stupeň</a:t>
            </a:r>
            <a:r>
              <a:rPr lang="cs-CZ" sz="2800" dirty="0" smtClean="0"/>
              <a:t> </a:t>
            </a:r>
            <a:r>
              <a:rPr lang="cs-CZ" sz="2800" dirty="0"/>
              <a:t>se tvoří ze základního tvaru , ke kterému přidáme příponu </a:t>
            </a:r>
            <a:r>
              <a:rPr lang="cs-CZ" sz="2800" b="1" dirty="0">
                <a:solidFill>
                  <a:schemeClr val="accent2">
                    <a:lumMod val="25000"/>
                  </a:schemeClr>
                </a:solidFill>
              </a:rPr>
              <a:t>–</a:t>
            </a:r>
            <a:r>
              <a:rPr lang="cs-CZ" sz="2800" b="1" dirty="0" err="1">
                <a:solidFill>
                  <a:schemeClr val="accent2">
                    <a:lumMod val="25000"/>
                  </a:schemeClr>
                </a:solidFill>
              </a:rPr>
              <a:t>er</a:t>
            </a:r>
            <a:endParaRPr lang="cs-CZ" sz="2800" b="1" dirty="0">
              <a:solidFill>
                <a:schemeClr val="accent2">
                  <a:lumMod val="25000"/>
                </a:schemeClr>
              </a:solidFill>
            </a:endParaRPr>
          </a:p>
          <a:p>
            <a:pPr>
              <a:buNone/>
              <a:defRPr/>
            </a:pPr>
            <a:r>
              <a:rPr lang="cs-CZ" sz="2800" dirty="0"/>
              <a:t>                    </a:t>
            </a:r>
          </a:p>
          <a:p>
            <a:pPr>
              <a:defRPr/>
            </a:pPr>
            <a:endParaRPr lang="cs-CZ" sz="2800" b="1" dirty="0" smtClean="0">
              <a:solidFill>
                <a:srgbClr val="FF3300"/>
              </a:solidFill>
            </a:endParaRPr>
          </a:p>
          <a:p>
            <a:pPr>
              <a:defRPr/>
            </a:pPr>
            <a:r>
              <a:rPr lang="cs-CZ" sz="2800" b="1" dirty="0" smtClean="0">
                <a:solidFill>
                  <a:srgbClr val="FF3300"/>
                </a:solidFill>
              </a:rPr>
              <a:t>3</a:t>
            </a:r>
            <a:r>
              <a:rPr lang="cs-CZ" sz="2800" b="1" dirty="0">
                <a:solidFill>
                  <a:srgbClr val="FF3300"/>
                </a:solidFill>
              </a:rPr>
              <a:t>. stupeň</a:t>
            </a:r>
            <a:r>
              <a:rPr lang="cs-CZ" sz="2800" dirty="0"/>
              <a:t> se tvoří ze základního tvaru, ke kterému přidáme člen určitý </a:t>
            </a:r>
            <a:r>
              <a:rPr lang="cs-CZ" sz="2800" b="1" dirty="0" err="1">
                <a:solidFill>
                  <a:schemeClr val="accent2">
                    <a:lumMod val="25000"/>
                  </a:schemeClr>
                </a:solidFill>
              </a:rPr>
              <a:t>the</a:t>
            </a:r>
            <a:r>
              <a:rPr lang="cs-CZ" sz="2800" dirty="0">
                <a:solidFill>
                  <a:schemeClr val="accent2">
                    <a:lumMod val="25000"/>
                  </a:schemeClr>
                </a:solidFill>
              </a:rPr>
              <a:t> </a:t>
            </a:r>
            <a:r>
              <a:rPr lang="cs-CZ" sz="2800" dirty="0"/>
              <a:t>a příponu </a:t>
            </a:r>
            <a:r>
              <a:rPr lang="cs-CZ" sz="2800" b="1" dirty="0">
                <a:solidFill>
                  <a:schemeClr val="accent2">
                    <a:lumMod val="25000"/>
                  </a:schemeClr>
                </a:solidFill>
              </a:rPr>
              <a:t>–</a:t>
            </a:r>
            <a:r>
              <a:rPr lang="cs-CZ" sz="2800" b="1" dirty="0" err="1">
                <a:solidFill>
                  <a:schemeClr val="accent2">
                    <a:lumMod val="25000"/>
                  </a:schemeClr>
                </a:solidFill>
              </a:rPr>
              <a:t>est</a:t>
            </a:r>
            <a:r>
              <a:rPr lang="cs-CZ" sz="2800" b="1" dirty="0">
                <a:solidFill>
                  <a:schemeClr val="accent2">
                    <a:lumMod val="25000"/>
                  </a:schemeClr>
                </a:solidFill>
              </a:rPr>
              <a:t>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44016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3200" dirty="0">
                <a:solidFill>
                  <a:srgbClr val="FF3300"/>
                </a:solidFill>
              </a:rPr>
              <a:t>Krátká přídavná jména </a:t>
            </a:r>
            <a:r>
              <a:rPr lang="cs-CZ" sz="3200" dirty="0" smtClean="0">
                <a:solidFill>
                  <a:srgbClr val="FF3300"/>
                </a:solidFill>
              </a:rPr>
              <a:t/>
            </a:r>
            <a:br>
              <a:rPr lang="cs-CZ" sz="3200" dirty="0" smtClean="0">
                <a:solidFill>
                  <a:srgbClr val="FF3300"/>
                </a:solidFill>
              </a:rPr>
            </a:br>
            <a:r>
              <a:rPr lang="cs-CZ" sz="3200" dirty="0" smtClean="0">
                <a:solidFill>
                  <a:srgbClr val="FF3300"/>
                </a:solidFill>
              </a:rPr>
              <a:t>stupňujeme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pravidelně </a:t>
            </a:r>
            <a:r>
              <a:rPr lang="cs-CZ" sz="3200" u="sng" dirty="0">
                <a:solidFill>
                  <a:schemeClr val="accent2">
                    <a:lumMod val="75000"/>
                  </a:schemeClr>
                </a:solidFill>
              </a:rPr>
              <a:t>pomocí</a:t>
            </a:r>
            <a:r>
              <a:rPr lang="cs-CZ" sz="32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u="sng" dirty="0">
                <a:solidFill>
                  <a:schemeClr val="accent2">
                    <a:lumMod val="75000"/>
                  </a:schemeClr>
                </a:solidFill>
              </a:rPr>
              <a:t>přípon</a:t>
            </a:r>
            <a:r>
              <a:rPr lang="cs-CZ" sz="3200" dirty="0">
                <a:solidFill>
                  <a:srgbClr val="FF3300"/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50324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/>
              <a:t>LONG</a:t>
            </a:r>
            <a:endParaRPr lang="cs-CZ" sz="7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84984"/>
            <a:ext cx="2592288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01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/>
              <a:t>LONG</a:t>
            </a:r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</a:rPr>
              <a:t>ER</a:t>
            </a:r>
            <a:endParaRPr lang="cs-CZ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0933" y="3463678"/>
            <a:ext cx="4682134" cy="757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7219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7200" dirty="0" smtClean="0"/>
              <a:t> LONG</a:t>
            </a:r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</a:rPr>
              <a:t>EST</a:t>
            </a:r>
            <a:endParaRPr lang="cs-CZ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09950"/>
            <a:ext cx="9144000" cy="1099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037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rgbClr val="FF3300"/>
                </a:solidFill>
              </a:rPr>
              <a:t>A/ Zdvojení koncové souhlásky</a:t>
            </a:r>
            <a:r>
              <a:rPr lang="cs-CZ" sz="2800" b="1" dirty="0"/>
              <a:t> nastává u </a:t>
            </a:r>
            <a:r>
              <a:rPr lang="cs-CZ" sz="2800" b="1" i="1" dirty="0"/>
              <a:t>jednoslabičných</a:t>
            </a:r>
            <a:r>
              <a:rPr lang="cs-CZ" sz="2800" b="1" dirty="0"/>
              <a:t> přídavných jmen, končí-li na písmena : </a:t>
            </a:r>
            <a:r>
              <a:rPr lang="cs-CZ" sz="2800" b="1" i="1" dirty="0"/>
              <a:t>samohláska-souhláska</a:t>
            </a:r>
          </a:p>
          <a:p>
            <a:pPr>
              <a:buNone/>
            </a:pPr>
            <a:endParaRPr lang="cs-CZ" b="1" i="1" dirty="0"/>
          </a:p>
          <a:p>
            <a:r>
              <a:rPr lang="cs-CZ" b="1" dirty="0"/>
              <a:t>big – </a:t>
            </a:r>
            <a:r>
              <a:rPr lang="cs-CZ" b="1" dirty="0" err="1"/>
              <a:t>bi</a:t>
            </a:r>
            <a:r>
              <a:rPr lang="cs-CZ" b="1" dirty="0" err="1">
                <a:solidFill>
                  <a:srgbClr val="FF3300"/>
                </a:solidFill>
              </a:rPr>
              <a:t>gg</a:t>
            </a:r>
            <a:r>
              <a:rPr lang="cs-CZ" b="1" dirty="0" err="1"/>
              <a:t>er</a:t>
            </a:r>
            <a:r>
              <a:rPr lang="cs-CZ" b="1" dirty="0"/>
              <a:t>-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bi</a:t>
            </a:r>
            <a:r>
              <a:rPr lang="cs-CZ" b="1" dirty="0" err="1">
                <a:solidFill>
                  <a:srgbClr val="FF3300"/>
                </a:solidFill>
              </a:rPr>
              <a:t>gg</a:t>
            </a:r>
            <a:r>
              <a:rPr lang="cs-CZ" b="1" dirty="0" err="1"/>
              <a:t>est</a:t>
            </a:r>
            <a:endParaRPr lang="cs-CZ" b="1" dirty="0"/>
          </a:p>
          <a:p>
            <a:r>
              <a:rPr lang="cs-CZ" b="1" dirty="0" err="1"/>
              <a:t>thin</a:t>
            </a:r>
            <a:r>
              <a:rPr lang="cs-CZ" b="1" dirty="0"/>
              <a:t> – </a:t>
            </a:r>
            <a:r>
              <a:rPr lang="cs-CZ" b="1" dirty="0" err="1"/>
              <a:t>thi</a:t>
            </a:r>
            <a:r>
              <a:rPr lang="cs-CZ" b="1" dirty="0" err="1">
                <a:solidFill>
                  <a:srgbClr val="FF3300"/>
                </a:solidFill>
              </a:rPr>
              <a:t>nn</a:t>
            </a:r>
            <a:r>
              <a:rPr lang="cs-CZ" b="1" dirty="0" err="1"/>
              <a:t>er</a:t>
            </a:r>
            <a:r>
              <a:rPr lang="cs-CZ" b="1" dirty="0"/>
              <a:t> –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thi</a:t>
            </a:r>
            <a:r>
              <a:rPr lang="cs-CZ" b="1" dirty="0" err="1">
                <a:solidFill>
                  <a:srgbClr val="FF3300"/>
                </a:solidFill>
              </a:rPr>
              <a:t>nn</a:t>
            </a:r>
            <a:r>
              <a:rPr lang="cs-CZ" b="1" dirty="0" err="1"/>
              <a:t>est</a:t>
            </a:r>
            <a:endParaRPr lang="cs-CZ" b="1" dirty="0"/>
          </a:p>
          <a:p>
            <a:r>
              <a:rPr lang="cs-CZ" b="1" dirty="0"/>
              <a:t>hot -  </a:t>
            </a:r>
            <a:r>
              <a:rPr lang="cs-CZ" b="1" dirty="0" err="1"/>
              <a:t>ho</a:t>
            </a:r>
            <a:r>
              <a:rPr lang="cs-CZ" b="1" dirty="0" err="1">
                <a:solidFill>
                  <a:srgbClr val="FF3300"/>
                </a:solidFill>
              </a:rPr>
              <a:t>tt</a:t>
            </a:r>
            <a:r>
              <a:rPr lang="cs-CZ" b="1" dirty="0" err="1"/>
              <a:t>er</a:t>
            </a:r>
            <a:r>
              <a:rPr lang="cs-CZ" b="1" dirty="0"/>
              <a:t> –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ho</a:t>
            </a:r>
            <a:r>
              <a:rPr lang="cs-CZ" b="1" dirty="0" err="1">
                <a:solidFill>
                  <a:srgbClr val="FF3300"/>
                </a:solidFill>
              </a:rPr>
              <a:t>tt</a:t>
            </a:r>
            <a:r>
              <a:rPr lang="cs-CZ" b="1" dirty="0" err="1"/>
              <a:t>est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Pozor na pravopisné změny!</a:t>
            </a:r>
          </a:p>
        </p:txBody>
      </p:sp>
    </p:spTree>
    <p:extLst>
      <p:ext uri="{BB962C8B-B14F-4D97-AF65-F5344CB8AC3E}">
        <p14:creationId xmlns:p14="http://schemas.microsoft.com/office/powerpoint/2010/main" val="251668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036496" cy="4525963"/>
          </a:xfrm>
        </p:spPr>
        <p:txBody>
          <a:bodyPr/>
          <a:lstStyle/>
          <a:p>
            <a:r>
              <a:rPr lang="cs-CZ" sz="2800" b="1" dirty="0" smtClean="0">
                <a:solidFill>
                  <a:srgbClr val="FF3300"/>
                </a:solidFill>
              </a:rPr>
              <a:t>B/  Změkčení </a:t>
            </a:r>
            <a:r>
              <a:rPr lang="cs-CZ" sz="2800" b="1" dirty="0">
                <a:solidFill>
                  <a:srgbClr val="FF3300"/>
                </a:solidFill>
              </a:rPr>
              <a:t>koncového </a:t>
            </a:r>
            <a:r>
              <a:rPr lang="cs-CZ" sz="2800" b="1" u="sng" dirty="0">
                <a:solidFill>
                  <a:srgbClr val="FF3300"/>
                </a:solidFill>
              </a:rPr>
              <a:t>- y </a:t>
            </a:r>
            <a:r>
              <a:rPr lang="cs-CZ" sz="2800" b="1" u="sng" dirty="0"/>
              <a:t>v </a:t>
            </a:r>
            <a:r>
              <a:rPr lang="cs-CZ" sz="2800" b="1" u="sng" dirty="0">
                <a:solidFill>
                  <a:srgbClr val="FF3300"/>
                </a:solidFill>
              </a:rPr>
              <a:t>-i,</a:t>
            </a:r>
            <a:r>
              <a:rPr lang="cs-CZ" sz="2800" b="1" dirty="0">
                <a:solidFill>
                  <a:srgbClr val="FF3300"/>
                </a:solidFill>
              </a:rPr>
              <a:t> </a:t>
            </a:r>
            <a:r>
              <a:rPr lang="cs-CZ" sz="2800" b="1" dirty="0"/>
              <a:t>ke kterému dochází, následuje-li</a:t>
            </a:r>
            <a:r>
              <a:rPr lang="cs-CZ" sz="2800" b="1" dirty="0">
                <a:solidFill>
                  <a:srgbClr val="FF3300"/>
                </a:solidFill>
              </a:rPr>
              <a:t>  </a:t>
            </a:r>
            <a:r>
              <a:rPr lang="cs-CZ" sz="2800" b="1" dirty="0" smtClean="0">
                <a:solidFill>
                  <a:srgbClr val="FF3300"/>
                </a:solidFill>
              </a:rPr>
              <a:t>po </a:t>
            </a:r>
            <a:r>
              <a:rPr lang="cs-CZ" sz="2800" b="1" dirty="0">
                <a:solidFill>
                  <a:srgbClr val="FF3300"/>
                </a:solidFill>
              </a:rPr>
              <a:t>souhlásce.</a:t>
            </a:r>
          </a:p>
          <a:p>
            <a:pPr>
              <a:buNone/>
            </a:pPr>
            <a:endParaRPr lang="cs-CZ" b="1" dirty="0">
              <a:solidFill>
                <a:srgbClr val="FF3300"/>
              </a:solidFill>
            </a:endParaRPr>
          </a:p>
          <a:p>
            <a:r>
              <a:rPr lang="cs-CZ" b="1" dirty="0">
                <a:solidFill>
                  <a:srgbClr val="FF3300"/>
                </a:solidFill>
              </a:rPr>
              <a:t> </a:t>
            </a:r>
            <a:r>
              <a:rPr lang="cs-CZ" b="1" dirty="0" err="1"/>
              <a:t>funn</a:t>
            </a:r>
            <a:r>
              <a:rPr lang="cs-CZ" b="1" dirty="0" err="1">
                <a:solidFill>
                  <a:srgbClr val="FF3300"/>
                </a:solidFill>
              </a:rPr>
              <a:t>y</a:t>
            </a:r>
            <a:r>
              <a:rPr lang="cs-CZ" b="1" dirty="0"/>
              <a:t> – </a:t>
            </a:r>
            <a:r>
              <a:rPr lang="cs-CZ" b="1" dirty="0" err="1"/>
              <a:t>funn</a:t>
            </a:r>
            <a:r>
              <a:rPr lang="cs-CZ" b="1" dirty="0" err="1">
                <a:solidFill>
                  <a:srgbClr val="FF3300"/>
                </a:solidFill>
              </a:rPr>
              <a:t>i</a:t>
            </a:r>
            <a:r>
              <a:rPr lang="cs-CZ" b="1" dirty="0" err="1"/>
              <a:t>er</a:t>
            </a:r>
            <a:r>
              <a:rPr lang="cs-CZ" b="1" dirty="0"/>
              <a:t> –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funn</a:t>
            </a:r>
            <a:r>
              <a:rPr lang="cs-CZ" b="1" dirty="0" err="1">
                <a:solidFill>
                  <a:srgbClr val="FF3300"/>
                </a:solidFill>
              </a:rPr>
              <a:t>i</a:t>
            </a:r>
            <a:r>
              <a:rPr lang="cs-CZ" b="1" dirty="0" err="1"/>
              <a:t>est</a:t>
            </a:r>
            <a:endParaRPr lang="cs-CZ" b="1" dirty="0"/>
          </a:p>
          <a:p>
            <a:r>
              <a:rPr lang="cs-CZ" b="1" dirty="0"/>
              <a:t> dr</a:t>
            </a:r>
            <a:r>
              <a:rPr lang="cs-CZ" b="1" dirty="0">
                <a:solidFill>
                  <a:srgbClr val="FF3300"/>
                </a:solidFill>
              </a:rPr>
              <a:t>y</a:t>
            </a:r>
            <a:r>
              <a:rPr lang="cs-CZ" b="1" dirty="0"/>
              <a:t>     – </a:t>
            </a:r>
            <a:r>
              <a:rPr lang="cs-CZ" b="1" dirty="0" err="1"/>
              <a:t>dr</a:t>
            </a:r>
            <a:r>
              <a:rPr lang="cs-CZ" b="1" dirty="0" err="1">
                <a:solidFill>
                  <a:srgbClr val="FF3300"/>
                </a:solidFill>
              </a:rPr>
              <a:t>i</a:t>
            </a:r>
            <a:r>
              <a:rPr lang="cs-CZ" b="1" dirty="0" err="1"/>
              <a:t>er</a:t>
            </a:r>
            <a:r>
              <a:rPr lang="cs-CZ" b="1" dirty="0"/>
              <a:t>     –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dr</a:t>
            </a:r>
            <a:r>
              <a:rPr lang="cs-CZ" b="1" dirty="0" err="1">
                <a:solidFill>
                  <a:srgbClr val="FF3300"/>
                </a:solidFill>
              </a:rPr>
              <a:t>i</a:t>
            </a:r>
            <a:r>
              <a:rPr lang="cs-CZ" b="1" dirty="0" err="1"/>
              <a:t>est</a:t>
            </a:r>
            <a:endParaRPr lang="cs-CZ" b="1" dirty="0"/>
          </a:p>
          <a:p>
            <a:r>
              <a:rPr lang="cs-CZ" b="1" dirty="0"/>
              <a:t> </a:t>
            </a:r>
            <a:r>
              <a:rPr lang="cs-CZ" b="1" dirty="0" err="1"/>
              <a:t>dirt</a:t>
            </a:r>
            <a:r>
              <a:rPr lang="cs-CZ" b="1" dirty="0" err="1">
                <a:solidFill>
                  <a:srgbClr val="FF3300"/>
                </a:solidFill>
              </a:rPr>
              <a:t>y</a:t>
            </a:r>
            <a:r>
              <a:rPr lang="cs-CZ" b="1" dirty="0"/>
              <a:t>  -  </a:t>
            </a:r>
            <a:r>
              <a:rPr lang="cs-CZ" b="1" dirty="0" err="1"/>
              <a:t>dirt</a:t>
            </a:r>
            <a:r>
              <a:rPr lang="cs-CZ" b="1" dirty="0" err="1">
                <a:solidFill>
                  <a:srgbClr val="FF3300"/>
                </a:solidFill>
              </a:rPr>
              <a:t>i</a:t>
            </a:r>
            <a:r>
              <a:rPr lang="cs-CZ" b="1" dirty="0" err="1"/>
              <a:t>er</a:t>
            </a:r>
            <a:r>
              <a:rPr lang="cs-CZ" b="1" dirty="0"/>
              <a:t>   - 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dirt</a:t>
            </a:r>
            <a:r>
              <a:rPr lang="cs-CZ" b="1" i="1" dirty="0" err="1">
                <a:solidFill>
                  <a:srgbClr val="FF3300"/>
                </a:solidFill>
              </a:rPr>
              <a:t>i</a:t>
            </a:r>
            <a:r>
              <a:rPr lang="cs-CZ" b="1" dirty="0" err="1"/>
              <a:t>est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Pozor na pravopisné změny!</a:t>
            </a:r>
          </a:p>
        </p:txBody>
      </p:sp>
    </p:spTree>
    <p:extLst>
      <p:ext uri="{BB962C8B-B14F-4D97-AF65-F5344CB8AC3E}">
        <p14:creationId xmlns:p14="http://schemas.microsoft.com/office/powerpoint/2010/main" val="277564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036496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b="1" dirty="0" smtClean="0">
                <a:solidFill>
                  <a:srgbClr val="FF3300"/>
                </a:solidFill>
              </a:rPr>
              <a:t>C/ Koncové </a:t>
            </a:r>
            <a:r>
              <a:rPr lang="cs-CZ" sz="2800" b="1" dirty="0">
                <a:solidFill>
                  <a:srgbClr val="FF3300"/>
                </a:solidFill>
              </a:rPr>
              <a:t>–e</a:t>
            </a:r>
            <a:r>
              <a:rPr lang="cs-CZ" sz="2800" b="1" dirty="0"/>
              <a:t>  se při stupňování nezdvojuje, před přidáním přípon -</a:t>
            </a:r>
            <a:r>
              <a:rPr lang="cs-CZ" sz="2800" b="1" dirty="0" err="1"/>
              <a:t>er</a:t>
            </a:r>
            <a:r>
              <a:rPr lang="cs-CZ" sz="2800" b="1" dirty="0"/>
              <a:t>,-</a:t>
            </a:r>
            <a:r>
              <a:rPr lang="cs-CZ" sz="2800" b="1" dirty="0" err="1"/>
              <a:t>est</a:t>
            </a:r>
            <a:r>
              <a:rPr lang="cs-CZ" sz="2800" b="1" dirty="0"/>
              <a:t> ho </a:t>
            </a:r>
            <a:r>
              <a:rPr lang="cs-CZ" sz="2800" b="1" dirty="0">
                <a:solidFill>
                  <a:srgbClr val="FF3300"/>
                </a:solidFill>
              </a:rPr>
              <a:t>vypustíme.</a:t>
            </a:r>
          </a:p>
          <a:p>
            <a:pPr>
              <a:lnSpc>
                <a:spcPct val="90000"/>
              </a:lnSpc>
            </a:pPr>
            <a:endParaRPr lang="cs-CZ" b="1" dirty="0"/>
          </a:p>
          <a:p>
            <a:pPr>
              <a:lnSpc>
                <a:spcPct val="90000"/>
              </a:lnSpc>
            </a:pPr>
            <a:r>
              <a:rPr lang="cs-CZ" b="1" dirty="0"/>
              <a:t>nic</a:t>
            </a:r>
            <a:r>
              <a:rPr lang="cs-CZ" b="1" dirty="0">
                <a:solidFill>
                  <a:srgbClr val="FF3300"/>
                </a:solidFill>
              </a:rPr>
              <a:t>e</a:t>
            </a:r>
            <a:r>
              <a:rPr lang="cs-CZ" b="1" dirty="0"/>
              <a:t>   –    </a:t>
            </a:r>
            <a:r>
              <a:rPr lang="cs-CZ" b="1" dirty="0" err="1"/>
              <a:t>nic</a:t>
            </a:r>
            <a:r>
              <a:rPr lang="cs-CZ" b="1" dirty="0" err="1">
                <a:solidFill>
                  <a:srgbClr val="FF3300"/>
                </a:solidFill>
              </a:rPr>
              <a:t>e</a:t>
            </a:r>
            <a:r>
              <a:rPr lang="cs-CZ" b="1" dirty="0" err="1"/>
              <a:t>r</a:t>
            </a:r>
            <a:r>
              <a:rPr lang="cs-CZ" b="1" dirty="0"/>
              <a:t>    –  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nic</a:t>
            </a:r>
            <a:r>
              <a:rPr lang="cs-CZ" b="1" dirty="0" err="1">
                <a:solidFill>
                  <a:srgbClr val="FF3300"/>
                </a:solidFill>
              </a:rPr>
              <a:t>e</a:t>
            </a:r>
            <a:r>
              <a:rPr lang="cs-CZ" b="1" dirty="0" err="1"/>
              <a:t>st</a:t>
            </a:r>
            <a:endParaRPr lang="cs-CZ" b="1" dirty="0"/>
          </a:p>
          <a:p>
            <a:pPr>
              <a:lnSpc>
                <a:spcPct val="90000"/>
              </a:lnSpc>
            </a:pPr>
            <a:r>
              <a:rPr lang="cs-CZ" b="1" dirty="0" err="1"/>
              <a:t>larg</a:t>
            </a:r>
            <a:r>
              <a:rPr lang="cs-CZ" b="1" dirty="0" err="1">
                <a:solidFill>
                  <a:srgbClr val="FF3300"/>
                </a:solidFill>
              </a:rPr>
              <a:t>e</a:t>
            </a:r>
            <a:r>
              <a:rPr lang="cs-CZ" b="1" dirty="0">
                <a:solidFill>
                  <a:srgbClr val="FF3300"/>
                </a:solidFill>
              </a:rPr>
              <a:t> </a:t>
            </a:r>
            <a:r>
              <a:rPr lang="cs-CZ" b="1" dirty="0"/>
              <a:t>-     </a:t>
            </a:r>
            <a:r>
              <a:rPr lang="cs-CZ" b="1" dirty="0" err="1"/>
              <a:t>larg</a:t>
            </a:r>
            <a:r>
              <a:rPr lang="cs-CZ" b="1" dirty="0" err="1">
                <a:solidFill>
                  <a:srgbClr val="FF3300"/>
                </a:solidFill>
              </a:rPr>
              <a:t>e</a:t>
            </a:r>
            <a:r>
              <a:rPr lang="cs-CZ" b="1" dirty="0" err="1"/>
              <a:t>r</a:t>
            </a:r>
            <a:r>
              <a:rPr lang="cs-CZ" b="1" dirty="0"/>
              <a:t>   –  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larg</a:t>
            </a:r>
            <a:r>
              <a:rPr lang="cs-CZ" b="1" dirty="0" err="1">
                <a:solidFill>
                  <a:srgbClr val="FF3300"/>
                </a:solidFill>
              </a:rPr>
              <a:t>e</a:t>
            </a:r>
            <a:r>
              <a:rPr lang="cs-CZ" b="1" dirty="0" err="1"/>
              <a:t>st</a:t>
            </a:r>
            <a:endParaRPr lang="cs-CZ" b="1" dirty="0"/>
          </a:p>
          <a:p>
            <a:pPr>
              <a:lnSpc>
                <a:spcPct val="90000"/>
              </a:lnSpc>
            </a:pPr>
            <a:r>
              <a:rPr lang="cs-CZ" b="1" dirty="0" err="1"/>
              <a:t>wid</a:t>
            </a:r>
            <a:r>
              <a:rPr lang="cs-CZ" b="1" dirty="0" err="1">
                <a:solidFill>
                  <a:srgbClr val="FF3300"/>
                </a:solidFill>
              </a:rPr>
              <a:t>e</a:t>
            </a:r>
            <a:r>
              <a:rPr lang="cs-CZ" b="1" dirty="0"/>
              <a:t>  -    </a:t>
            </a:r>
            <a:r>
              <a:rPr lang="cs-CZ" b="1" dirty="0" err="1"/>
              <a:t>wid</a:t>
            </a:r>
            <a:r>
              <a:rPr lang="cs-CZ" b="1" dirty="0" err="1">
                <a:solidFill>
                  <a:srgbClr val="FF3300"/>
                </a:solidFill>
              </a:rPr>
              <a:t>e</a:t>
            </a:r>
            <a:r>
              <a:rPr lang="cs-CZ" b="1" dirty="0" err="1"/>
              <a:t>r</a:t>
            </a:r>
            <a:r>
              <a:rPr lang="cs-CZ" b="1" dirty="0"/>
              <a:t>   -  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wid</a:t>
            </a:r>
            <a:r>
              <a:rPr lang="cs-CZ" b="1" dirty="0" err="1">
                <a:solidFill>
                  <a:srgbClr val="FF3300"/>
                </a:solidFill>
              </a:rPr>
              <a:t>e</a:t>
            </a:r>
            <a:r>
              <a:rPr lang="cs-CZ" b="1" dirty="0" err="1"/>
              <a:t>st</a:t>
            </a:r>
            <a:endParaRPr lang="cs-CZ" b="1" dirty="0"/>
          </a:p>
          <a:p>
            <a:pPr>
              <a:lnSpc>
                <a:spcPct val="90000"/>
              </a:lnSpc>
            </a:pPr>
            <a:endParaRPr lang="cs-CZ" b="1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Pozor na pravopisné změny!</a:t>
            </a:r>
          </a:p>
        </p:txBody>
      </p:sp>
    </p:spTree>
    <p:extLst>
      <p:ext uri="{BB962C8B-B14F-4D97-AF65-F5344CB8AC3E}">
        <p14:creationId xmlns:p14="http://schemas.microsoft.com/office/powerpoint/2010/main" val="1338470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Good</a:t>
            </a:r>
            <a:r>
              <a:rPr lang="cs-CZ" sz="3200" b="1" dirty="0" smtClean="0">
                <a:solidFill>
                  <a:srgbClr val="FF0000"/>
                </a:solidFill>
              </a:rPr>
              <a:t> – </a:t>
            </a:r>
            <a:r>
              <a:rPr lang="cs-CZ" sz="3200" b="1" dirty="0" err="1" smtClean="0">
                <a:solidFill>
                  <a:srgbClr val="FF0000"/>
                </a:solidFill>
              </a:rPr>
              <a:t>better</a:t>
            </a:r>
            <a:r>
              <a:rPr lang="cs-CZ" sz="3200" b="1" dirty="0" smtClean="0">
                <a:solidFill>
                  <a:srgbClr val="FF0000"/>
                </a:solidFill>
              </a:rPr>
              <a:t> – </a:t>
            </a:r>
            <a:r>
              <a:rPr lang="cs-CZ" sz="3200" b="1" dirty="0" err="1" smtClean="0">
                <a:solidFill>
                  <a:srgbClr val="FF0000"/>
                </a:solidFill>
              </a:rPr>
              <a:t>the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best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Bad</a:t>
            </a:r>
            <a:r>
              <a:rPr lang="cs-CZ" sz="3200" b="1" dirty="0" smtClean="0">
                <a:solidFill>
                  <a:srgbClr val="FF0000"/>
                </a:solidFill>
              </a:rPr>
              <a:t> -  </a:t>
            </a:r>
            <a:r>
              <a:rPr lang="cs-CZ" sz="3200" b="1" dirty="0" err="1" smtClean="0">
                <a:solidFill>
                  <a:srgbClr val="FF0000"/>
                </a:solidFill>
              </a:rPr>
              <a:t>worse</a:t>
            </a:r>
            <a:r>
              <a:rPr lang="cs-CZ" sz="3200" b="1" dirty="0" smtClean="0">
                <a:solidFill>
                  <a:srgbClr val="FF0000"/>
                </a:solidFill>
              </a:rPr>
              <a:t>  - </a:t>
            </a:r>
            <a:r>
              <a:rPr lang="cs-CZ" sz="3200" b="1" dirty="0" err="1" smtClean="0">
                <a:solidFill>
                  <a:srgbClr val="FF0000"/>
                </a:solidFill>
              </a:rPr>
              <a:t>the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worst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Nepravidelné stupňování</a:t>
            </a:r>
            <a:endParaRPr lang="cs-CZ" dirty="0"/>
          </a:p>
        </p:txBody>
      </p:sp>
      <p:pic>
        <p:nvPicPr>
          <p:cNvPr id="1026" name="Picture 2" descr="C:\Users\Krejzova\AppData\Local\Microsoft\Windows\Temporary Internet Files\Content.IE5\O4F56HMD\MC90043441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96752"/>
            <a:ext cx="288032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544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0" dirty="0" smtClean="0">
                <a:solidFill>
                  <a:schemeClr val="tx1"/>
                </a:solidFill>
              </a:rPr>
              <a:t>Ilustrace : www.office.microsoft.com</a:t>
            </a:r>
            <a:endParaRPr lang="cs-CZ" b="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Krejzova\AppData\Local\Microsoft\Windows\Temporary Internet Files\Content.IE5\MLXMPLH5\MC900437581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44824"/>
            <a:ext cx="4536503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932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86</TotalTime>
  <Words>291</Words>
  <Application>Microsoft Office PowerPoint</Application>
  <PresentationFormat>Předvádění na obrazovce (4:3)</PresentationFormat>
  <Paragraphs>52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Základní škola a Mateřská škola Choustník, okres Tábor</vt:lpstr>
      <vt:lpstr>ADJECTIVES  COMPARISONS I</vt:lpstr>
      <vt:lpstr>Přídavná jména mají 3 stupně :</vt:lpstr>
      <vt:lpstr>Krátká přídavná jména</vt:lpstr>
      <vt:lpstr>Krátká přídavná jména  stupňujeme pravidelně pomocí přípon:</vt:lpstr>
      <vt:lpstr>LONG</vt:lpstr>
      <vt:lpstr>LONGER</vt:lpstr>
      <vt:lpstr>THE LONGEST</vt:lpstr>
      <vt:lpstr>Pozor na pravopisné změny!</vt:lpstr>
      <vt:lpstr>Pozor na pravopisné změny!</vt:lpstr>
      <vt:lpstr>Pozor na pravopisné změny!</vt:lpstr>
      <vt:lpstr>Nepravidelné stupňování</vt:lpstr>
      <vt:lpstr>Ilustrace 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ADJECTIVES  COMPARISONS I</dc:title>
  <dc:creator>Krejzova</dc:creator>
  <cp:lastModifiedBy>Krejzova</cp:lastModifiedBy>
  <cp:revision>8</cp:revision>
  <dcterms:created xsi:type="dcterms:W3CDTF">2011-02-13T16:25:29Z</dcterms:created>
  <dcterms:modified xsi:type="dcterms:W3CDTF">2012-03-09T23:30:57Z</dcterms:modified>
</cp:coreProperties>
</file>