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12"/>
  </p:notesMasterIdLst>
  <p:sldIdLst>
    <p:sldId id="256" r:id="rId2"/>
    <p:sldId id="273" r:id="rId3"/>
    <p:sldId id="274" r:id="rId4"/>
    <p:sldId id="275" r:id="rId5"/>
    <p:sldId id="277" r:id="rId6"/>
    <p:sldId id="278" r:id="rId7"/>
    <p:sldId id="279" r:id="rId8"/>
    <p:sldId id="280" r:id="rId9"/>
    <p:sldId id="281" r:id="rId10"/>
    <p:sldId id="262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94617" autoAdjust="0"/>
  </p:normalViewPr>
  <p:slideViewPr>
    <p:cSldViewPr>
      <p:cViewPr>
        <p:scale>
          <a:sx n="77" d="100"/>
          <a:sy n="77" d="100"/>
        </p:scale>
        <p:origin x="-1164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817FEE1-B03F-4083-B28E-1EF5AE51B9F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2269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AA573E-D3B1-4AC7-913F-BCEC0C1AB8B5}" type="slidenum">
              <a:rPr lang="cs-CZ"/>
              <a:pPr/>
              <a:t>1</a:t>
            </a:fld>
            <a:endParaRPr lang="cs-CZ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55235-BAAC-4544-B79A-077BA5CC2ABA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EC8C024-9BBE-4967-A826-1228ABA1F5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6363-1696-474E-831D-9EB9618CF8B9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75A24BE-A9F8-4CED-8346-7DC74C720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E9231-C544-419A-AF57-F5E3FAD30372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03DB-480A-4DF5-8460-C4825BB24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BBF5-9A17-4D86-83A1-62099F3B7D31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2BF1-1106-49B2-A48C-1C3319F72B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26ED-F9EA-4178-B0AB-78F59E3DCE86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11A5-5F57-458E-B4AA-8E8E73F88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475FA-7BEF-4DA6-8F1A-0644755DD22B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7F1A5-2423-48AA-AE2A-C7BC9FFECA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56240-616F-411C-B853-219D94C47EA7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594E-C73F-4F96-827D-58C615D3E8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ED6F6-D7BF-4B96-952E-CD3751F6738E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9F7A9A7-AEB2-4FB2-AE5C-302F3159BA5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C1E20-4F27-4FBD-9338-EE4724D807AB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D966-082C-4C10-83A4-CD2BD7066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9A31D-EBF9-483B-9A66-C927692F0C6E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3768-4BF9-42DB-A40E-BC3D63C01B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E4A8F2E-B3EC-4ECD-8D2A-6281034DE081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81FA642-C6D5-4047-8131-CB4C4EEBD0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://elpinetpanorama.com/page7.ph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ify.nou.cz/lid_skola.htm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suwartinah.blogspot.cz/2010/11/apa-itu-internet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ify.nou.cz/lid_skola.ht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portal.edupage.org/kniznica/?akcia=dokument&amp;docid=5162&amp;bm=zozna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ify.nou.cz/lid_skola.htm" TargetMode="External"/><Relationship Id="rId2" Type="http://schemas.openxmlformats.org/officeDocument/2006/relationships/hyperlink" Target="http://elpinetpanorama.com/page7.php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ortal.edupage.org/kniznica/?akcia=dokument&amp;docid=5162&amp;bm=zoznam" TargetMode="External"/><Relationship Id="rId4" Type="http://schemas.openxmlformats.org/officeDocument/2006/relationships/hyperlink" Target="http://suwartinah.blogspot.cz/2010/11/apa-itu-interne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708920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dnadpis 8"/>
          <p:cNvSpPr>
            <a:spLocks noGrp="1"/>
          </p:cNvSpPr>
          <p:nvPr>
            <p:ph type="subTitle" idx="1"/>
          </p:nvPr>
        </p:nvSpPr>
        <p:spPr>
          <a:xfrm>
            <a:off x="1259632" y="3933056"/>
            <a:ext cx="6400800" cy="1872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		Informatika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		VI.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celek: 	Vyhledávání informací na 			internetu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	</a:t>
            </a:r>
            <a:r>
              <a:rPr lang="cs-CZ" i="1" dirty="0" smtClean="0"/>
              <a:t>Mgr</a:t>
            </a:r>
            <a:r>
              <a:rPr lang="cs-CZ" i="1" dirty="0" smtClean="0"/>
              <a:t>. Jana </a:t>
            </a:r>
            <a:r>
              <a:rPr lang="cs-CZ" i="1" dirty="0" smtClean="0"/>
              <a:t>Hložková</a:t>
            </a:r>
          </a:p>
          <a:p>
            <a:pPr algn="l"/>
            <a:endParaRPr lang="cs-CZ" dirty="0" smtClean="0"/>
          </a:p>
        </p:txBody>
      </p:sp>
      <p:sp>
        <p:nvSpPr>
          <p:cNvPr id="10" name="Nadpis 7"/>
          <p:cNvSpPr>
            <a:spLocks noGrp="1"/>
          </p:cNvSpPr>
          <p:nvPr>
            <p:ph type="ctrTitle"/>
          </p:nvPr>
        </p:nvSpPr>
        <p:spPr>
          <a:xfrm>
            <a:off x="1115616" y="404664"/>
            <a:ext cx="7422977" cy="243150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</a:t>
            </a:r>
            <a:br>
              <a:rPr lang="cs-CZ" sz="3200" dirty="0" smtClean="0">
                <a:solidFill>
                  <a:srgbClr val="00B0F0"/>
                </a:solidFill>
              </a:rPr>
            </a:br>
            <a:r>
              <a:rPr lang="cs-CZ" sz="3200" dirty="0" smtClean="0">
                <a:solidFill>
                  <a:srgbClr val="00B0F0"/>
                </a:solidFill>
              </a:rPr>
              <a:t>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8C024-9BBE-4967-A826-1228ABA1F56E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13" name="Zástupný symbol pro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20.1.2011</a:t>
            </a:r>
            <a:endParaRPr lang="cs-CZ" dirty="0"/>
          </a:p>
        </p:txBody>
      </p:sp>
      <p:sp>
        <p:nvSpPr>
          <p:cNvPr id="14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6177880" cy="457200"/>
          </a:xfrm>
        </p:spPr>
        <p:txBody>
          <a:bodyPr/>
          <a:lstStyle/>
          <a:p>
            <a:r>
              <a:rPr lang="cs-CZ" dirty="0" smtClean="0"/>
              <a:t>EU do škol šablona III/2 Inovace a zkvalitnění výuky prostřednictvím ICT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sz="quarter" idx="1"/>
          </p:nvPr>
        </p:nvSpPr>
        <p:spPr>
          <a:xfrm>
            <a:off x="914400" y="836613"/>
            <a:ext cx="7772400" cy="5183187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z="4800" dirty="0" smtClean="0"/>
              <a:t>TEORIE INTERNETU</a:t>
            </a:r>
          </a:p>
          <a:p>
            <a:pPr algn="ctr">
              <a:buFont typeface="Wingdings" pitchFamily="2" charset="2"/>
              <a:buNone/>
            </a:pPr>
            <a:endParaRPr lang="cs-CZ" sz="4800" dirty="0" smtClean="0"/>
          </a:p>
          <a:p>
            <a:pPr algn="ctr">
              <a:buFont typeface="Wingdings" pitchFamily="2" charset="2"/>
              <a:buNone/>
            </a:pPr>
            <a:r>
              <a:rPr lang="cs-CZ" sz="4800" dirty="0" smtClean="0"/>
              <a:t>KAPITOLA 2</a:t>
            </a:r>
          </a:p>
          <a:p>
            <a:pPr algn="ctr">
              <a:buFont typeface="Wingdings" pitchFamily="2" charset="2"/>
              <a:buNone/>
            </a:pPr>
            <a:endParaRPr lang="cs-CZ" sz="4800" dirty="0" smtClean="0"/>
          </a:p>
          <a:p>
            <a:pPr algn="ctr">
              <a:buFont typeface="Wingdings" pitchFamily="2" charset="2"/>
              <a:buNone/>
            </a:pPr>
            <a:r>
              <a:rPr lang="cs-CZ" sz="4800" dirty="0" smtClean="0"/>
              <a:t>JAK FUNGUJE INTERNET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1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988840"/>
            <a:ext cx="2043736" cy="1760446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innerShdw dist="317500" dir="2820000">
              <a:prstClr val="black">
                <a:alpha val="0"/>
              </a:prstClr>
            </a:innerShdw>
          </a:effectLst>
        </p:spPr>
      </p:pic>
      <p:sp>
        <p:nvSpPr>
          <p:cNvPr id="2" name="Obdélník 1"/>
          <p:cNvSpPr/>
          <p:nvPr/>
        </p:nvSpPr>
        <p:spPr>
          <a:xfrm>
            <a:off x="2627784" y="3749286"/>
            <a:ext cx="216024" cy="2557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72400" cy="974209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Chcete-li  s internetem pracovat, musíte se nejprve připojit na server, který je sám do internetu připojen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899592" y="1556792"/>
            <a:ext cx="7772400" cy="446449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Server je schopen plnit následující funkce:</a:t>
            </a:r>
          </a:p>
          <a:p>
            <a:pPr lvl="1"/>
            <a:r>
              <a:rPr lang="cs-CZ" sz="2000" dirty="0" smtClean="0"/>
              <a:t>Informační a prezentační médium</a:t>
            </a:r>
          </a:p>
          <a:p>
            <a:pPr lvl="1"/>
            <a:r>
              <a:rPr lang="cs-CZ" sz="2000" dirty="0" smtClean="0"/>
              <a:t>Poštovní uzel</a:t>
            </a:r>
          </a:p>
          <a:p>
            <a:pPr lvl="1"/>
            <a:r>
              <a:rPr lang="cs-CZ" sz="2000" dirty="0" smtClean="0"/>
              <a:t>Datový zdroj</a:t>
            </a:r>
          </a:p>
          <a:p>
            <a:pPr lvl="1"/>
            <a:r>
              <a:rPr lang="cs-CZ" sz="2000" dirty="0" err="1" smtClean="0"/>
              <a:t>Provider</a:t>
            </a:r>
            <a:r>
              <a:rPr lang="cs-CZ" sz="2000" dirty="0" smtClean="0"/>
              <a:t> server</a:t>
            </a:r>
          </a:p>
          <a:p>
            <a:r>
              <a:rPr lang="cs-CZ" sz="2400" dirty="0" smtClean="0"/>
              <a:t>Všechny servery jsou mezi sebou navzájem propojeny</a:t>
            </a:r>
          </a:p>
          <a:p>
            <a:r>
              <a:rPr lang="cs-CZ" sz="2400" dirty="0" smtClean="0"/>
              <a:t>Žádný server není nadřazený jinému serveru</a:t>
            </a:r>
          </a:p>
          <a:p>
            <a:r>
              <a:rPr lang="cs-CZ" sz="2400" dirty="0" smtClean="0"/>
              <a:t>Server tvoří jeden uzel</a:t>
            </a:r>
            <a:br>
              <a:rPr lang="cs-CZ" sz="2400" dirty="0" smtClean="0"/>
            </a:br>
            <a:endParaRPr lang="cs-CZ" sz="2400" dirty="0" smtClean="0"/>
          </a:p>
          <a:p>
            <a:pPr algn="ctr">
              <a:buNone/>
            </a:pPr>
            <a:r>
              <a:rPr lang="cs-CZ" sz="2000" dirty="0" smtClean="0">
                <a:solidFill>
                  <a:srgbClr val="FF0000"/>
                </a:solidFill>
                <a:latin typeface="Arial" charset="0"/>
              </a:rPr>
              <a:t>Při proudění informací v internetu se uplatňuje pravidlo, že informace si vždy hledá tu nejprůchodnější a nejrychlejší cestu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646037" cy="422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157192"/>
            <a:ext cx="646037" cy="422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IDENTIFIKACE SERVERU V INTERNETU -ADRESY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 smtClean="0"/>
              <a:t>Pro určitý systém musí být každý server v síti označen</a:t>
            </a:r>
          </a:p>
          <a:p>
            <a:pPr lvl="1" algn="ctr">
              <a:lnSpc>
                <a:spcPct val="90000"/>
              </a:lnSpc>
            </a:pPr>
            <a:r>
              <a:rPr lang="cs-CZ" dirty="0" smtClean="0">
                <a:latin typeface="Arial" charset="0"/>
              </a:rPr>
              <a:t>Je mu přidělena číselná adresa – </a:t>
            </a:r>
            <a:r>
              <a:rPr lang="cs-CZ" i="1" dirty="0" smtClean="0">
                <a:solidFill>
                  <a:schemeClr val="folHlink"/>
                </a:solidFill>
                <a:latin typeface="Arial" charset="0"/>
              </a:rPr>
              <a:t>IP ADRESA</a:t>
            </a:r>
            <a:r>
              <a:rPr lang="cs-CZ" dirty="0" smtClean="0">
                <a:solidFill>
                  <a:schemeClr val="folHlink"/>
                </a:solidFill>
                <a:latin typeface="Arial" charset="0"/>
              </a:rPr>
              <a:t/>
            </a:r>
            <a:br>
              <a:rPr lang="cs-CZ" dirty="0" smtClean="0">
                <a:solidFill>
                  <a:schemeClr val="folHlink"/>
                </a:solidFill>
                <a:latin typeface="Arial" charset="0"/>
              </a:rPr>
            </a:br>
            <a:r>
              <a:rPr lang="cs-CZ" dirty="0" smtClean="0">
                <a:solidFill>
                  <a:schemeClr val="folHlink"/>
                </a:solidFill>
                <a:latin typeface="Arial" charset="0"/>
              </a:rPr>
              <a:t>např.192.168.52.13</a:t>
            </a:r>
          </a:p>
          <a:p>
            <a:pPr lvl="1" algn="ctr">
              <a:lnSpc>
                <a:spcPct val="90000"/>
              </a:lnSpc>
            </a:pPr>
            <a:r>
              <a:rPr lang="cs-CZ" dirty="0" smtClean="0">
                <a:latin typeface="Arial" charset="0"/>
              </a:rPr>
              <a:t>Ke každé číselné adrese existuje adresa  – </a:t>
            </a:r>
            <a:r>
              <a:rPr lang="cs-CZ" i="1" dirty="0" smtClean="0">
                <a:solidFill>
                  <a:schemeClr val="folHlink"/>
                </a:solidFill>
                <a:latin typeface="Arial" charset="0"/>
              </a:rPr>
              <a:t>DOMÉNA</a:t>
            </a:r>
            <a:br>
              <a:rPr lang="cs-CZ" i="1" dirty="0" smtClean="0">
                <a:solidFill>
                  <a:schemeClr val="folHlink"/>
                </a:solidFill>
                <a:latin typeface="Arial" charset="0"/>
              </a:rPr>
            </a:br>
            <a:r>
              <a:rPr lang="cs-CZ" i="1" dirty="0" smtClean="0">
                <a:solidFill>
                  <a:schemeClr val="folHlink"/>
                </a:solidFill>
                <a:latin typeface="Arial" charset="0"/>
              </a:rPr>
              <a:t>např</a:t>
            </a:r>
            <a:r>
              <a:rPr lang="cs-CZ" i="1" dirty="0" smtClean="0">
                <a:solidFill>
                  <a:schemeClr val="folHlink"/>
                </a:solidFill>
                <a:latin typeface="Arial" charset="0"/>
              </a:rPr>
              <a:t>. www.knihy.cz</a:t>
            </a:r>
            <a:endParaRPr lang="cs-CZ" i="1" dirty="0" smtClean="0">
              <a:solidFill>
                <a:schemeClr val="folHlink"/>
              </a:solidFill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cs-CZ" dirty="0" smtClean="0">
                <a:latin typeface="Arial" charset="0"/>
              </a:rPr>
              <a:t>Není možné, aby měly dva servery stejnou IP adresu</a:t>
            </a:r>
          </a:p>
          <a:p>
            <a:pPr lvl="1">
              <a:lnSpc>
                <a:spcPct val="90000"/>
              </a:lnSpc>
            </a:pPr>
            <a:r>
              <a:rPr lang="cs-CZ" dirty="0" smtClean="0">
                <a:latin typeface="Arial" charset="0"/>
              </a:rPr>
              <a:t>Majitel si musí doménu zaregistrovat – jediné pravidlo pro registraci zní        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cs-CZ" dirty="0" smtClean="0">
                <a:latin typeface="Arial" charset="0"/>
              </a:rPr>
              <a:t>              </a:t>
            </a:r>
            <a:r>
              <a:rPr lang="cs-CZ" b="1" dirty="0" smtClean="0">
                <a:solidFill>
                  <a:schemeClr val="folHlink"/>
                </a:solidFill>
                <a:latin typeface="Arial" charset="0"/>
              </a:rPr>
              <a:t>„Kdo dřív přijde, ten dříve bere“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 smtClean="0"/>
              <a:t>Zápis do sešitu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Server – počítačový uzel – zajišťuje propojení počítačů na internetové síti</a:t>
            </a:r>
          </a:p>
          <a:p>
            <a:r>
              <a:rPr lang="cs-CZ" dirty="0" smtClean="0"/>
              <a:t>IP Adresa – je přidělená každému počítači v síti a slouží k jeho identifikaci</a:t>
            </a:r>
          </a:p>
          <a:p>
            <a:r>
              <a:rPr lang="cs-CZ" dirty="0" smtClean="0"/>
              <a:t>DOMÉNA – adresa v textové podobě</a:t>
            </a:r>
          </a:p>
          <a:p>
            <a:endParaRPr lang="cs-CZ" dirty="0" smtClean="0"/>
          </a:p>
          <a:p>
            <a:r>
              <a:rPr lang="cs-CZ" dirty="0" smtClean="0"/>
              <a:t>Není možné aby dva počítače měli stejnou IP adresu</a:t>
            </a:r>
          </a:p>
          <a:p>
            <a:r>
              <a:rPr lang="cs-CZ" dirty="0" smtClean="0"/>
              <a:t>Doménu si musíte zaregistrovat</a:t>
            </a:r>
          </a:p>
          <a:p>
            <a:endParaRPr lang="cs-CZ" dirty="0"/>
          </a:p>
        </p:txBody>
      </p:sp>
      <p:pic>
        <p:nvPicPr>
          <p:cNvPr id="7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60350"/>
            <a:ext cx="10493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délník 7"/>
          <p:cNvSpPr/>
          <p:nvPr/>
        </p:nvSpPr>
        <p:spPr>
          <a:xfrm>
            <a:off x="8602943" y="1411213"/>
            <a:ext cx="184523" cy="289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nternet_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509120"/>
            <a:ext cx="2879725" cy="201136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MOŽNOSTI PŘIPOJENÍ K INTERNETU</a:t>
            </a:r>
            <a:endParaRPr lang="cs-CZ" sz="32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012160" y="6165304"/>
            <a:ext cx="2476500" cy="476250"/>
          </a:xfrm>
        </p:spPr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447799"/>
            <a:ext cx="7834064" cy="507268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Telefonní linka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cs-CZ" sz="2800" dirty="0" smtClean="0">
                <a:latin typeface="Arial" charset="0"/>
              </a:rPr>
              <a:t>přes modem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ISDN</a:t>
            </a:r>
            <a:r>
              <a:rPr lang="cs-CZ" sz="2800" dirty="0" smtClean="0">
                <a:latin typeface="Arial" charset="0"/>
              </a:rPr>
              <a:t>-kvalitnější telefonní linka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ADSL</a:t>
            </a:r>
            <a:r>
              <a:rPr lang="cs-CZ" sz="2800" dirty="0" smtClean="0">
                <a:latin typeface="Arial" charset="0"/>
              </a:rPr>
              <a:t> – ještě kvalitnější připojení přes telefonní linku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Pevná linka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cs-CZ" sz="2800" dirty="0" smtClean="0">
                <a:latin typeface="Arial" charset="0"/>
              </a:rPr>
              <a:t>– zvláštní telefonní linka, zaručuje určitou přenosovou rychlost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Radiové připojení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cs-CZ" sz="2800" dirty="0" smtClean="0">
                <a:latin typeface="Arial" charset="0"/>
              </a:rPr>
              <a:t>– mikrovlny – vzduchem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Kabelovou televizí</a:t>
            </a:r>
            <a:r>
              <a:rPr lang="cs-CZ" sz="2800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cs-CZ" sz="2800" dirty="0" smtClean="0">
                <a:latin typeface="Arial" charset="0"/>
              </a:rPr>
              <a:t>- </a:t>
            </a:r>
            <a:r>
              <a:rPr lang="cs-CZ" sz="2800" dirty="0" err="1" smtClean="0">
                <a:latin typeface="Arial" charset="0"/>
              </a:rPr>
              <a:t>spec</a:t>
            </a:r>
            <a:r>
              <a:rPr lang="cs-CZ" sz="2800" dirty="0" smtClean="0">
                <a:latin typeface="Arial" charset="0"/>
              </a:rPr>
              <a:t>. kabelový </a:t>
            </a:r>
            <a:r>
              <a:rPr lang="cs-CZ" sz="2800" dirty="0" smtClean="0">
                <a:latin typeface="Arial" charset="0"/>
              </a:rPr>
              <a:t>modem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Mobilním telefonem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  <a:latin typeface="Arial" charset="0"/>
              </a:rPr>
              <a:t>Satelitním připojením</a:t>
            </a:r>
            <a:br>
              <a:rPr lang="cs-CZ" sz="2800" i="1" dirty="0" smtClean="0">
                <a:solidFill>
                  <a:srgbClr val="FF0000"/>
                </a:solidFill>
                <a:latin typeface="Arial" charset="0"/>
              </a:rPr>
            </a:br>
            <a:r>
              <a:rPr lang="cs-CZ" sz="2800" dirty="0" smtClean="0">
                <a:latin typeface="Arial" charset="0"/>
              </a:rPr>
              <a:t> – vysoká cena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676456" y="6237312"/>
            <a:ext cx="215429" cy="2831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720080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DALŠÍ POJMY V SOUVISLOSTI S INTERNETEM</a:t>
            </a:r>
            <a:endParaRPr lang="cs-CZ" sz="24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</a:rPr>
              <a:t>MODEM – MODULÁTOR – DEMODULÁTOR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– zařízení schopné přenést digitální data do analogové podoby a naopak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</a:rPr>
              <a:t>DIAL-UP</a:t>
            </a:r>
            <a:r>
              <a:rPr lang="cs-CZ" sz="2800" dirty="0" smtClean="0"/>
              <a:t> –jiný výraz označující připojení přes modem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</a:rPr>
              <a:t>PROVIDER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– poskytovatel připojení k internetu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</a:rPr>
              <a:t>PROXY SERVER </a:t>
            </a:r>
            <a:r>
              <a:rPr lang="cs-CZ" sz="2800" dirty="0" smtClean="0"/>
              <a:t>– počítač, který tvoří prostředníka mezi internetem a počítačovou sítí ve firmě, škole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</a:rPr>
              <a:t>FIREWALL</a:t>
            </a:r>
            <a:r>
              <a:rPr lang="cs-CZ" sz="2800" i="1" dirty="0" smtClean="0">
                <a:solidFill>
                  <a:schemeClr val="folHlink"/>
                </a:solidFill>
              </a:rPr>
              <a:t> </a:t>
            </a:r>
            <a:r>
              <a:rPr lang="cs-CZ" sz="2800" dirty="0" smtClean="0"/>
              <a:t>– ochrana mezi internetem a počítačem</a:t>
            </a:r>
          </a:p>
          <a:p>
            <a:pPr>
              <a:lnSpc>
                <a:spcPct val="80000"/>
              </a:lnSpc>
            </a:pPr>
            <a:r>
              <a:rPr lang="cs-CZ" sz="2800" i="1" dirty="0" smtClean="0">
                <a:solidFill>
                  <a:srgbClr val="FF0000"/>
                </a:solidFill>
              </a:rPr>
              <a:t>INTRANET</a:t>
            </a:r>
            <a:r>
              <a:rPr lang="cs-CZ" sz="2800" i="1" dirty="0" smtClean="0">
                <a:solidFill>
                  <a:schemeClr val="folHlink"/>
                </a:solidFill>
              </a:rPr>
              <a:t> </a:t>
            </a:r>
            <a:r>
              <a:rPr lang="cs-CZ" sz="2800" dirty="0" smtClean="0"/>
              <a:t>– síť, která je zapojením velmi podobná internetu, ale pracuje v rámci jedné organizace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 smtClean="0"/>
              <a:t>Zápis do sešitu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 numCol="1">
            <a:normAutofit fontScale="85000" lnSpcReduction="20000"/>
          </a:bodyPr>
          <a:lstStyle/>
          <a:p>
            <a:r>
              <a:rPr lang="cs-CZ" dirty="0" smtClean="0"/>
              <a:t>Typy připojení k internetu</a:t>
            </a:r>
          </a:p>
          <a:p>
            <a:pPr lvl="1"/>
            <a:r>
              <a:rPr lang="cs-CZ" dirty="0" smtClean="0"/>
              <a:t>Telefonní linka</a:t>
            </a:r>
          </a:p>
          <a:p>
            <a:pPr lvl="1"/>
            <a:r>
              <a:rPr lang="cs-CZ" dirty="0" smtClean="0"/>
              <a:t>ISDN</a:t>
            </a:r>
          </a:p>
          <a:p>
            <a:pPr lvl="1"/>
            <a:r>
              <a:rPr lang="cs-CZ" dirty="0" smtClean="0"/>
              <a:t>ADSL</a:t>
            </a:r>
          </a:p>
          <a:p>
            <a:pPr lvl="1"/>
            <a:r>
              <a:rPr lang="cs-CZ" dirty="0" smtClean="0"/>
              <a:t>Pevná linka</a:t>
            </a:r>
          </a:p>
          <a:p>
            <a:pPr lvl="1"/>
            <a:r>
              <a:rPr lang="cs-CZ" dirty="0" smtClean="0"/>
              <a:t>Radiové připojení</a:t>
            </a:r>
          </a:p>
          <a:p>
            <a:pPr lvl="1"/>
            <a:r>
              <a:rPr lang="cs-CZ" dirty="0" smtClean="0"/>
              <a:t>Kabelová televize</a:t>
            </a:r>
          </a:p>
          <a:p>
            <a:pPr lvl="1"/>
            <a:r>
              <a:rPr lang="cs-CZ" dirty="0" smtClean="0"/>
              <a:t>Mobilní telefon</a:t>
            </a:r>
          </a:p>
          <a:p>
            <a:pPr lvl="1"/>
            <a:r>
              <a:rPr lang="cs-CZ" dirty="0" smtClean="0"/>
              <a:t>Satelitní televize</a:t>
            </a:r>
          </a:p>
          <a:p>
            <a:pPr lvl="1">
              <a:buNone/>
            </a:pPr>
            <a:endParaRPr lang="cs-CZ" dirty="0" smtClean="0"/>
          </a:p>
          <a:p>
            <a:r>
              <a:rPr lang="cs-CZ" dirty="0" smtClean="0"/>
              <a:t>Modem – zařízení umožňující připojení na internet</a:t>
            </a:r>
          </a:p>
          <a:p>
            <a:r>
              <a:rPr lang="cs-CZ" dirty="0" err="1" smtClean="0"/>
              <a:t>Provider</a:t>
            </a:r>
            <a:r>
              <a:rPr lang="cs-CZ" dirty="0" smtClean="0"/>
              <a:t> – poskytovatel internetového připojení</a:t>
            </a:r>
          </a:p>
          <a:p>
            <a:r>
              <a:rPr lang="cs-CZ" dirty="0" smtClean="0"/>
              <a:t>Firewall – ochrana počítače před napadením ze sítě</a:t>
            </a:r>
          </a:p>
          <a:p>
            <a:r>
              <a:rPr lang="cs-CZ" dirty="0" smtClean="0"/>
              <a:t>Intranet- síť podobná internetu v jedné organizaci </a:t>
            </a:r>
            <a:r>
              <a:rPr lang="cs-CZ" dirty="0" err="1" smtClean="0"/>
              <a:t>např.škole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60350"/>
            <a:ext cx="10493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délník 7"/>
          <p:cNvSpPr/>
          <p:nvPr/>
        </p:nvSpPr>
        <p:spPr>
          <a:xfrm>
            <a:off x="8604448" y="1555750"/>
            <a:ext cx="180020" cy="217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Č.2   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Zjisti na internetu informace </a:t>
            </a:r>
            <a:br>
              <a:rPr lang="cs-CZ" dirty="0" smtClean="0"/>
            </a:br>
            <a:r>
              <a:rPr lang="cs-CZ" dirty="0" smtClean="0"/>
              <a:t>o poskytovatelích internetového připojení:</a:t>
            </a:r>
            <a:br>
              <a:rPr lang="cs-CZ" dirty="0" smtClean="0"/>
            </a:br>
            <a:r>
              <a:rPr lang="cs-CZ" dirty="0" smtClean="0"/>
              <a:t>A to:</a:t>
            </a:r>
          </a:p>
          <a:p>
            <a:pPr lvl="1"/>
            <a:r>
              <a:rPr lang="cs-CZ" dirty="0" smtClean="0"/>
              <a:t>Název poskytovatele</a:t>
            </a:r>
          </a:p>
          <a:p>
            <a:pPr lvl="1"/>
            <a:r>
              <a:rPr lang="cs-CZ" dirty="0" smtClean="0"/>
              <a:t>Co nabízí </a:t>
            </a:r>
          </a:p>
          <a:p>
            <a:pPr lvl="1"/>
            <a:r>
              <a:rPr lang="cs-CZ" dirty="0" smtClean="0"/>
              <a:t>Za jakou cenu službu nabízí</a:t>
            </a:r>
          </a:p>
          <a:p>
            <a:pPr lvl="1"/>
            <a:r>
              <a:rPr lang="cs-CZ" dirty="0" smtClean="0"/>
              <a:t>Zkus porovnat různé typy připojení</a:t>
            </a:r>
          </a:p>
        </p:txBody>
      </p:sp>
      <p:pic>
        <p:nvPicPr>
          <p:cNvPr id="7" name="Picture 2" descr="\\xserver\users\icts\Dokumenty\Obrázky\pc\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32656"/>
            <a:ext cx="1511300" cy="162560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7956376" y="1772816"/>
            <a:ext cx="215156" cy="185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Informační zdroje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Pavel Navrátil - Internet pro školy</a:t>
            </a:r>
            <a:br>
              <a:rPr lang="cs-CZ" dirty="0" smtClean="0"/>
            </a:b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Pavel Navrátil - Informatika a výpočetní technika –</a:t>
            </a:r>
            <a:r>
              <a:rPr lang="cs-CZ" dirty="0" err="1" smtClean="0"/>
              <a:t>Kompedium</a:t>
            </a:r>
            <a:r>
              <a:rPr lang="cs-CZ" dirty="0" smtClean="0"/>
              <a:t>  -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Martin Pokorný -  Digitální technologie ve výuce – </a:t>
            </a:r>
            <a:r>
              <a:rPr lang="cs-CZ" dirty="0" err="1" smtClean="0"/>
              <a:t>ComputerMedia</a:t>
            </a:r>
            <a:endParaRPr lang="cs-CZ" dirty="0" smtClean="0"/>
          </a:p>
          <a:p>
            <a:r>
              <a:rPr lang="cs-CZ" dirty="0" smtClean="0"/>
              <a:t>Pavel Navrátil - S počítačem na základní škole – </a:t>
            </a:r>
            <a:r>
              <a:rPr lang="cs-CZ" dirty="0" err="1" smtClean="0"/>
              <a:t>ComputerMedia</a:t>
            </a:r>
            <a:endParaRPr lang="cs-CZ" dirty="0" smtClean="0"/>
          </a:p>
          <a:p>
            <a:r>
              <a:rPr lang="cs-CZ" dirty="0" smtClean="0"/>
              <a:t>Obrázky:</a:t>
            </a:r>
          </a:p>
          <a:p>
            <a:pPr lvl="1"/>
            <a:r>
              <a:rPr lang="cs-CZ" dirty="0" smtClean="0"/>
              <a:t>Obr. 1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elpinetpanorama.com/page7.php</a:t>
            </a:r>
            <a:endParaRPr lang="cs-CZ" dirty="0" smtClean="0"/>
          </a:p>
          <a:p>
            <a:pPr lvl="1"/>
            <a:r>
              <a:rPr lang="cs-CZ" dirty="0" smtClean="0"/>
              <a:t>Obr. 2 </a:t>
            </a:r>
            <a:r>
              <a:rPr lang="cs-CZ" dirty="0">
                <a:hlinkClick r:id="rId3"/>
              </a:rPr>
              <a:t>http://www.gify.nou.cz/lid_skola.htm</a:t>
            </a:r>
            <a:r>
              <a:rPr lang="cs-CZ" dirty="0" smtClean="0">
                <a:hlinkClick r:id="rId3"/>
              </a:rPr>
              <a:t>#</a:t>
            </a:r>
            <a:endParaRPr lang="cs-CZ" dirty="0" smtClean="0"/>
          </a:p>
          <a:p>
            <a:pPr lvl="1"/>
            <a:r>
              <a:rPr lang="cs-CZ" dirty="0" smtClean="0"/>
              <a:t>Obr. </a:t>
            </a:r>
            <a:r>
              <a:rPr lang="cs-CZ" dirty="0"/>
              <a:t>3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suwartinah.blogspot.cz/2010/11/apa-itu-internet.html</a:t>
            </a:r>
            <a:endParaRPr lang="cs-CZ" dirty="0" smtClean="0"/>
          </a:p>
          <a:p>
            <a:pPr lvl="1"/>
            <a:r>
              <a:rPr lang="cs-CZ" dirty="0" smtClean="0"/>
              <a:t>Obr. 4 </a:t>
            </a:r>
            <a:r>
              <a:rPr lang="cs-CZ" dirty="0">
                <a:hlinkClick r:id="rId5"/>
              </a:rPr>
              <a:t>http://portal.edupage.org/kniznica/?akcia=dokument&amp;docid=5162&amp;bm=zoznam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279</TotalTime>
  <Words>388</Words>
  <Application>Microsoft Office PowerPoint</Application>
  <PresentationFormat>Předvádění na obrazovce (4:3)</PresentationFormat>
  <Paragraphs>120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Základní škola a mateřská škola  Staré Město   Interaktivní škola pro žáka 21.století</vt:lpstr>
      <vt:lpstr>Prezentace aplikace PowerPoint</vt:lpstr>
      <vt:lpstr>Chcete-li  s internetem pracovat, musíte se nejprve připojit na server, který je sám do internetu připojen</vt:lpstr>
      <vt:lpstr>IDENTIFIKACE SERVERU V INTERNETU -ADRESY</vt:lpstr>
      <vt:lpstr>Zápis do sešitu </vt:lpstr>
      <vt:lpstr>MOŽNOSTI PŘIPOJENÍ K INTERNETU</vt:lpstr>
      <vt:lpstr>DALŠÍ POJMY V SOUVISLOSTI S INTERNETEM</vt:lpstr>
      <vt:lpstr>Zápis do sešitu </vt:lpstr>
      <vt:lpstr>ÚKOL Č.2    </vt:lpstr>
      <vt:lpstr>Informační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informačních technologií</dc:title>
  <dc:creator>HP</dc:creator>
  <cp:lastModifiedBy>Učitel</cp:lastModifiedBy>
  <cp:revision>55</cp:revision>
  <dcterms:created xsi:type="dcterms:W3CDTF">2009-11-29T16:30:26Z</dcterms:created>
  <dcterms:modified xsi:type="dcterms:W3CDTF">2012-12-26T12:59:56Z</dcterms:modified>
</cp:coreProperties>
</file>