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6" r:id="rId4"/>
    <p:sldId id="258" r:id="rId5"/>
    <p:sldId id="259" r:id="rId6"/>
    <p:sldId id="257" r:id="rId7"/>
    <p:sldId id="260" r:id="rId8"/>
    <p:sldId id="263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66FF33"/>
    <a:srgbClr val="FF6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VY_32_INOVACE_31_Matematika_Jednotky </a:t>
          </a:r>
          <a:r>
            <a:rPr lang="cs-CZ" sz="2000" baseline="0" dirty="0" smtClean="0"/>
            <a:t>hmotnosti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Jednotky hmotnosti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Y="6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9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65B23B-2013-40C3-A95B-A1802F3BA35F}" type="presOf" srcId="{757F3AB3-0718-4624-B441-E567A8F0AB56}" destId="{333A1088-737F-45CB-B68E-254E46348037}" srcOrd="0" destOrd="0" presId="urn:microsoft.com/office/officeart/2005/8/layout/target3"/>
    <dgm:cxn modelId="{975D4D68-E5BF-4630-B4E5-32966DF7CFB2}" type="presOf" srcId="{D8197B8C-B260-4A16-BDF4-0947B075E274}" destId="{25B08C86-7E15-44DC-BE7F-FFB55DD49D12}" srcOrd="0" destOrd="0" presId="urn:microsoft.com/office/officeart/2005/8/layout/target3"/>
    <dgm:cxn modelId="{BBFBA16E-0BC6-48F5-A59C-792978735A0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520CD04-D2E7-4291-87F0-52B445808FB6}" type="presOf" srcId="{D1D4F407-5343-4D3F-B5B9-D407B03CAEB4}" destId="{D005CE8C-CC26-4C3E-AC11-E15060ECD759}" srcOrd="0" destOrd="0" presId="urn:microsoft.com/office/officeart/2005/8/layout/target3"/>
    <dgm:cxn modelId="{8170060F-2A08-4A43-A9F3-35710102DCF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8F6298-5C83-45F3-B6B4-F2DFB0FF8D5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C5C76B-C7DF-439B-A066-2365C604338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70F0834-9980-4565-B966-6DB37836C8E2}" type="presOf" srcId="{4C35D32F-0EAB-4CD7-82EE-45574DC2A586}" destId="{890E4F0B-2866-4A3F-A3C7-2A14B1797930}" srcOrd="1" destOrd="0" presId="urn:microsoft.com/office/officeart/2005/8/layout/target3"/>
    <dgm:cxn modelId="{759455DF-D9EA-432D-91B4-2B210313AB48}" type="presOf" srcId="{D1D4F407-5343-4D3F-B5B9-D407B03CAEB4}" destId="{AED2198E-93D5-4001-81B4-73124B309672}" srcOrd="1" destOrd="0" presId="urn:microsoft.com/office/officeart/2005/8/layout/target3"/>
    <dgm:cxn modelId="{D7D37788-72F3-4DC9-BE1B-B91DD81372C3}" type="presOf" srcId="{D1B46980-6531-4606-95E6-44980827E919}" destId="{6140AFEC-043D-4C43-A2F9-D0F5331DF3A3}" srcOrd="0" destOrd="0" presId="urn:microsoft.com/office/officeart/2005/8/layout/target3"/>
    <dgm:cxn modelId="{9EE5E807-3601-411F-A61C-9BE1D71EB58B}" type="presOf" srcId="{D8197B8C-B260-4A16-BDF4-0947B075E274}" destId="{5A5FFA88-C948-4069-8E93-59FA12366E83}" srcOrd="1" destOrd="0" presId="urn:microsoft.com/office/officeart/2005/8/layout/target3"/>
    <dgm:cxn modelId="{B5F72F38-1787-440A-9EB5-12F4F26B8AD0}" type="presParOf" srcId="{333A1088-737F-45CB-B68E-254E46348037}" destId="{F5ABB229-8D3B-4694-996A-96F23CF14429}" srcOrd="0" destOrd="0" presId="urn:microsoft.com/office/officeart/2005/8/layout/target3"/>
    <dgm:cxn modelId="{1145AB90-EE25-4AD7-AF33-EB183E7CB56D}" type="presParOf" srcId="{333A1088-737F-45CB-B68E-254E46348037}" destId="{F41139FD-01EE-4571-8B17-4FB00FC51163}" srcOrd="1" destOrd="0" presId="urn:microsoft.com/office/officeart/2005/8/layout/target3"/>
    <dgm:cxn modelId="{3FAAF665-4722-404C-975F-C5A2C6817BF0}" type="presParOf" srcId="{333A1088-737F-45CB-B68E-254E46348037}" destId="{D005CE8C-CC26-4C3E-AC11-E15060ECD759}" srcOrd="2" destOrd="0" presId="urn:microsoft.com/office/officeart/2005/8/layout/target3"/>
    <dgm:cxn modelId="{2C393785-D93F-495B-A4DC-DE2493DCC4C4}" type="presParOf" srcId="{333A1088-737F-45CB-B68E-254E46348037}" destId="{2C702D82-9B77-49B7-9568-BB8EB47C3372}" srcOrd="3" destOrd="0" presId="urn:microsoft.com/office/officeart/2005/8/layout/target3"/>
    <dgm:cxn modelId="{8C6E8E74-020D-4F2D-864A-EAD9D1385830}" type="presParOf" srcId="{333A1088-737F-45CB-B68E-254E46348037}" destId="{A52A0455-90FF-4808-ABD0-F02540D31D5A}" srcOrd="4" destOrd="0" presId="urn:microsoft.com/office/officeart/2005/8/layout/target3"/>
    <dgm:cxn modelId="{03A2C1A3-5B8B-471A-882E-4B1ACEB4F30B}" type="presParOf" srcId="{333A1088-737F-45CB-B68E-254E46348037}" destId="{6140AFEC-043D-4C43-A2F9-D0F5331DF3A3}" srcOrd="5" destOrd="0" presId="urn:microsoft.com/office/officeart/2005/8/layout/target3"/>
    <dgm:cxn modelId="{EAF09C9D-D570-45C0-8CBF-E549D33A9BD3}" type="presParOf" srcId="{333A1088-737F-45CB-B68E-254E46348037}" destId="{9358AC05-5D7D-4327-9F80-1AD486AEA664}" srcOrd="6" destOrd="0" presId="urn:microsoft.com/office/officeart/2005/8/layout/target3"/>
    <dgm:cxn modelId="{71B28E7F-7F43-4BD2-8E49-B48B254EC17D}" type="presParOf" srcId="{333A1088-737F-45CB-B68E-254E46348037}" destId="{313FC574-E1CD-4FB4-B054-0B805CE0447D}" srcOrd="7" destOrd="0" presId="urn:microsoft.com/office/officeart/2005/8/layout/target3"/>
    <dgm:cxn modelId="{253F5BD7-6814-4E05-9CD6-E5F88BF5B006}" type="presParOf" srcId="{333A1088-737F-45CB-B68E-254E46348037}" destId="{619D679B-A015-4ECF-8348-D1034C574F40}" srcOrd="8" destOrd="0" presId="urn:microsoft.com/office/officeart/2005/8/layout/target3"/>
    <dgm:cxn modelId="{D30CF988-0D02-41FA-B149-2413DB372A06}" type="presParOf" srcId="{333A1088-737F-45CB-B68E-254E46348037}" destId="{322283A8-4A27-4CDA-BAE3-F381106A9174}" srcOrd="9" destOrd="0" presId="urn:microsoft.com/office/officeart/2005/8/layout/target3"/>
    <dgm:cxn modelId="{C4397AFB-DC17-417C-B67D-958F6E514C9C}" type="presParOf" srcId="{333A1088-737F-45CB-B68E-254E46348037}" destId="{FFC9F71D-1B4F-4AD9-A4A6-86ADEFC8AF5C}" srcOrd="10" destOrd="0" presId="urn:microsoft.com/office/officeart/2005/8/layout/target3"/>
    <dgm:cxn modelId="{0674C3A3-5738-4603-AF29-CBA3BC772AF4}" type="presParOf" srcId="{333A1088-737F-45CB-B68E-254E46348037}" destId="{25B08C86-7E15-44DC-BE7F-FFB55DD49D12}" srcOrd="11" destOrd="0" presId="urn:microsoft.com/office/officeart/2005/8/layout/target3"/>
    <dgm:cxn modelId="{62E4FB55-D1D6-4E76-8AAB-68C5D7FA5669}" type="presParOf" srcId="{333A1088-737F-45CB-B68E-254E46348037}" destId="{76644BE8-9D7C-4C09-B250-3D10AF48CBB7}" srcOrd="12" destOrd="0" presId="urn:microsoft.com/office/officeart/2005/8/layout/target3"/>
    <dgm:cxn modelId="{C0E3649B-FD9A-49B0-9CDB-B62EFB4E364B}" type="presParOf" srcId="{333A1088-737F-45CB-B68E-254E46348037}" destId="{EE85B701-7295-41C0-BA7A-34D3756A2AE6}" srcOrd="13" destOrd="0" presId="urn:microsoft.com/office/officeart/2005/8/layout/target3"/>
    <dgm:cxn modelId="{67850830-03B3-4940-8F8E-7FDC9FDD76C8}" type="presParOf" srcId="{333A1088-737F-45CB-B68E-254E46348037}" destId="{8BEBB6EC-1DAA-4CAC-8A25-BC0FCBD5DBD5}" srcOrd="14" destOrd="0" presId="urn:microsoft.com/office/officeart/2005/8/layout/target3"/>
    <dgm:cxn modelId="{C90657D1-8B60-4FFE-B1EF-7766541E74F5}" type="presParOf" srcId="{333A1088-737F-45CB-B68E-254E46348037}" destId="{AED2198E-93D5-4001-81B4-73124B309672}" srcOrd="15" destOrd="0" presId="urn:microsoft.com/office/officeart/2005/8/layout/target3"/>
    <dgm:cxn modelId="{655E096B-5E2A-40ED-B37D-EA21C9AB3D71}" type="presParOf" srcId="{333A1088-737F-45CB-B68E-254E46348037}" destId="{2BE915AB-18AA-4053-B92C-3BFC9ED204BB}" srcOrd="16" destOrd="0" presId="urn:microsoft.com/office/officeart/2005/8/layout/target3"/>
    <dgm:cxn modelId="{1FD6E596-7ABD-41A4-A6B6-8A6D22D2D23A}" type="presParOf" srcId="{333A1088-737F-45CB-B68E-254E46348037}" destId="{6BB5E863-4638-4E1D-BFDE-399D028AC4ED}" srcOrd="17" destOrd="0" presId="urn:microsoft.com/office/officeart/2005/8/layout/target3"/>
    <dgm:cxn modelId="{683EE199-F032-46B2-9A65-C7B3F61F0DF5}" type="presParOf" srcId="{333A1088-737F-45CB-B68E-254E46348037}" destId="{5A5FFA88-C948-4069-8E93-59FA12366E83}" srcOrd="18" destOrd="0" presId="urn:microsoft.com/office/officeart/2005/8/layout/target3"/>
    <dgm:cxn modelId="{02D88240-7C64-4498-8548-0CAA759C04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64332" y="0"/>
          <a:ext cx="7187083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364332" y="0"/>
        <a:ext cx="7187083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443595"/>
          <a:ext cx="7187083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381869" y="443595"/>
        <a:ext cx="7187083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7187083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VY_32_INOVACE_31_Matematika_Jednotky </a:t>
          </a:r>
          <a:r>
            <a:rPr lang="cs-CZ" sz="2000" kern="1200" baseline="0" dirty="0" smtClean="0"/>
            <a:t>hmotnosti</a:t>
          </a:r>
          <a:endParaRPr lang="cs-CZ" sz="2000" kern="1200" dirty="0"/>
        </a:p>
      </dsp:txBody>
      <dsp:txXfrm>
        <a:off x="1381869" y="884396"/>
        <a:ext cx="7187083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7933"/>
          <a:ext cx="7187083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Jednotky hmotnosti</a:t>
          </a:r>
          <a:endParaRPr lang="cs-CZ" sz="2000" kern="1200" dirty="0"/>
        </a:p>
      </dsp:txBody>
      <dsp:txXfrm>
        <a:off x="1381869" y="1327933"/>
        <a:ext cx="7187083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7187083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381869" y="1768792"/>
        <a:ext cx="7187083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65FC19-C965-4ACE-96D7-8211E0E6BB0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0D0713-4681-4004-8491-34BAEADBB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D83BD-26F2-499B-A265-4E6AD4B2A2E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DCDE5-AF70-4280-BCDE-F523D82DE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audio" Target="../media/audio2.wav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5.jpeg"/><Relationship Id="rId10" Type="http://schemas.openxmlformats.org/officeDocument/2006/relationships/image" Target="../media/image11.jpeg"/><Relationship Id="rId4" Type="http://schemas.openxmlformats.org/officeDocument/2006/relationships/image" Target="../media/image4.jpeg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9948790"/>
              </p:ext>
            </p:extLst>
          </p:nvPr>
        </p:nvGraphicFramePr>
        <p:xfrm>
          <a:off x="251520" y="548680"/>
          <a:ext cx="8568952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matematiky v 7. ročníku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Opakování a výklad látky – </a:t>
            </a:r>
            <a:r>
              <a:rPr lang="cs-CZ" smtClean="0"/>
              <a:t>Jednotky </a:t>
            </a:r>
            <a:r>
              <a:rPr lang="cs-CZ" smtClean="0"/>
              <a:t>hmotnosti</a:t>
            </a:r>
            <a:endParaRPr lang="cs-CZ" dirty="0" smtClean="0"/>
          </a:p>
          <a:p>
            <a:r>
              <a:rPr lang="cs-CZ" dirty="0" smtClean="0"/>
              <a:t>Prohloubení učební látky a cvičení pro její ověření – názorné ukázky, odvozování  příkladů, doplňování výsledků se zpětnou vazbou, příklady  k převádění jednotek hmotnosti /lze použít jako pracovní list/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6. 2.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pic>
        <p:nvPicPr>
          <p:cNvPr id="4" name="Obrázek 3" descr="MB90025055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284784"/>
            <a:ext cx="5573216" cy="557321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Zapamatuj si:</a:t>
            </a:r>
            <a:endParaRPr lang="cs-CZ" sz="72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403648" y="1988840"/>
            <a:ext cx="6563072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7200" dirty="0" smtClean="0">
                <a:latin typeface="+mj-lt"/>
                <a:ea typeface="+mj-ea"/>
                <a:cs typeface="+mj-cs"/>
              </a:rPr>
              <a:t>1 mg – miligram   </a:t>
            </a: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Obrázek 3" descr="MB9004092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3501008"/>
            <a:ext cx="2908920" cy="29089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1988840"/>
            <a:ext cx="39597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 g = 1000mg</a:t>
            </a:r>
            <a:endParaRPr lang="cs-CZ" sz="54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403648" y="548680"/>
            <a:ext cx="6563072" cy="1143000"/>
          </a:xfrm>
          <a:prstGeom prst="rect">
            <a:avLst/>
          </a:prstGeom>
          <a:solidFill>
            <a:srgbClr val="66FF33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7200" dirty="0" smtClean="0">
                <a:latin typeface="+mj-lt"/>
                <a:ea typeface="+mj-ea"/>
                <a:cs typeface="+mj-cs"/>
              </a:rPr>
              <a:t>1 g – gram  </a:t>
            </a: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6" name="Obrázek 5" descr="MB900325458 –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3212976"/>
            <a:ext cx="3052936" cy="305293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71800" y="2276872"/>
            <a:ext cx="35637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1kg = 1000g</a:t>
            </a:r>
            <a:endParaRPr lang="cs-CZ" sz="5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259632" y="692696"/>
            <a:ext cx="6563072" cy="1143000"/>
          </a:xfrm>
          <a:prstGeom prst="rect">
            <a:avLst/>
          </a:prstGeom>
          <a:solidFill>
            <a:srgbClr val="3399FF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7200" dirty="0" smtClean="0">
                <a:latin typeface="+mj-lt"/>
                <a:ea typeface="+mj-ea"/>
                <a:cs typeface="+mj-cs"/>
              </a:rPr>
              <a:t>1 kg – kilogram </a:t>
            </a:r>
            <a:r>
              <a:rPr kumimoji="0" lang="cs-CZ" sz="7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5" name="Obrázek 4" descr="MB900333948 –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3445024"/>
            <a:ext cx="3412976" cy="341297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563072" cy="1143000"/>
          </a:xfrm>
          <a:solidFill>
            <a:srgbClr val="FF66CC"/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1 t – tuna 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1628800"/>
            <a:ext cx="3384376" cy="122413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5400" dirty="0" smtClean="0"/>
              <a:t>1t = 1000kg</a:t>
            </a:r>
          </a:p>
          <a:p>
            <a:pPr>
              <a:buNone/>
            </a:pPr>
            <a:endParaRPr lang="cs-CZ" sz="5400" dirty="0"/>
          </a:p>
        </p:txBody>
      </p:sp>
      <p:pic>
        <p:nvPicPr>
          <p:cNvPr id="4" name="Obrázek 3" descr="MB900028149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2636912"/>
            <a:ext cx="3773016" cy="377301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Spočítej celkovou hmotnost zboží v gramech:</a:t>
            </a:r>
            <a:endParaRPr lang="cs-CZ" dirty="0"/>
          </a:p>
        </p:txBody>
      </p:sp>
      <p:pic>
        <p:nvPicPr>
          <p:cNvPr id="4" name="Zástupný symbol pro obsah 3" descr="MB900325458 – kopie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4932040" y="1412776"/>
            <a:ext cx="1828800" cy="1828800"/>
          </a:xfrm>
          <a:prstGeom prst="rect">
            <a:avLst/>
          </a:prstGeom>
        </p:spPr>
      </p:pic>
      <p:pic>
        <p:nvPicPr>
          <p:cNvPr id="5" name="Obrázek 4" descr="MB900333948 – kopi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71792" y="1268760"/>
            <a:ext cx="1872208" cy="1872208"/>
          </a:xfrm>
          <a:prstGeom prst="rect">
            <a:avLst/>
          </a:prstGeom>
        </p:spPr>
      </p:pic>
      <p:pic>
        <p:nvPicPr>
          <p:cNvPr id="6" name="Obrázek 5" descr="MB90011288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131840" y="2276872"/>
            <a:ext cx="1828800" cy="1828800"/>
          </a:xfrm>
          <a:prstGeom prst="rect">
            <a:avLst/>
          </a:prstGeom>
        </p:spPr>
      </p:pic>
      <p:pic>
        <p:nvPicPr>
          <p:cNvPr id="7" name="Obrázek 6" descr="MB90001295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55976" y="3573016"/>
            <a:ext cx="1828800" cy="1828800"/>
          </a:xfrm>
          <a:prstGeom prst="rect">
            <a:avLst/>
          </a:prstGeom>
        </p:spPr>
      </p:pic>
      <p:pic>
        <p:nvPicPr>
          <p:cNvPr id="9" name="Obrázek 8" descr="Obrázek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99592" y="1844824"/>
            <a:ext cx="1584176" cy="2210607"/>
          </a:xfrm>
          <a:prstGeom prst="rect">
            <a:avLst/>
          </a:prstGeom>
        </p:spPr>
      </p:pic>
      <p:pic>
        <p:nvPicPr>
          <p:cNvPr id="10" name="Obrázek 9" descr="Obrázek21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80312" y="3356992"/>
            <a:ext cx="1440160" cy="1653141"/>
          </a:xfrm>
          <a:prstGeom prst="rect">
            <a:avLst/>
          </a:prstGeom>
        </p:spPr>
      </p:pic>
      <p:cxnSp>
        <p:nvCxnSpPr>
          <p:cNvPr id="12" name="Přímá spojovací čára 11"/>
          <p:cNvCxnSpPr/>
          <p:nvPr/>
        </p:nvCxnSpPr>
        <p:spPr>
          <a:xfrm>
            <a:off x="2483768" y="5877272"/>
            <a:ext cx="45365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0" y="5517232"/>
            <a:ext cx="2418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Zapiš jako příklad: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72400" y="4509120"/>
            <a:ext cx="5760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1kg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3861048"/>
            <a:ext cx="64472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500g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3356992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3573016"/>
            <a:ext cx="64472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500g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28384" y="6093296"/>
            <a:ext cx="81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3 450g</a:t>
            </a:r>
            <a:endParaRPr lang="cs-CZ" dirty="0"/>
          </a:p>
        </p:txBody>
      </p:sp>
      <p:pic>
        <p:nvPicPr>
          <p:cNvPr id="21" name="Obrázek 20" descr="Dumy 00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659216" y="5373216"/>
            <a:ext cx="1484784" cy="148478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6" grpId="0" animBg="1"/>
      <p:bldP spid="17" grpId="0" animBg="1"/>
      <p:bldP spid="18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435280" cy="507342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800" dirty="0" smtClean="0"/>
              <a:t>          </a:t>
            </a:r>
            <a:r>
              <a:rPr lang="cs-CZ" sz="4800" dirty="0"/>
              <a:t>3</a:t>
            </a:r>
            <a:r>
              <a:rPr lang="cs-CZ" sz="4800" dirty="0" smtClean="0"/>
              <a:t> kg   =                       g</a:t>
            </a:r>
          </a:p>
          <a:p>
            <a:pPr>
              <a:buNone/>
            </a:pPr>
            <a:r>
              <a:rPr lang="cs-CZ" sz="4800" dirty="0" smtClean="0"/>
              <a:t>           6 kg   =                      g</a:t>
            </a:r>
          </a:p>
          <a:p>
            <a:pPr>
              <a:buNone/>
            </a:pPr>
            <a:r>
              <a:rPr lang="cs-CZ" sz="4800" dirty="0" smtClean="0"/>
              <a:t>         11 kg =                        g</a:t>
            </a:r>
          </a:p>
          <a:p>
            <a:pPr marL="514350" indent="-514350">
              <a:buNone/>
            </a:pPr>
            <a:r>
              <a:rPr lang="cs-CZ" sz="4800" dirty="0" smtClean="0"/>
              <a:t>3 kg 200 g =                         </a:t>
            </a:r>
            <a:r>
              <a:rPr lang="cs-CZ" sz="4800" dirty="0" err="1" smtClean="0"/>
              <a:t>g</a:t>
            </a:r>
            <a:endParaRPr lang="cs-CZ" sz="4800" dirty="0" smtClean="0"/>
          </a:p>
          <a:p>
            <a:pPr marL="514350" indent="-514350">
              <a:buNone/>
            </a:pPr>
            <a:r>
              <a:rPr lang="cs-CZ" sz="4800" dirty="0" smtClean="0"/>
              <a:t>      2 000 g =                      kg</a:t>
            </a:r>
          </a:p>
          <a:p>
            <a:pPr marL="514350" indent="-514350">
              <a:buNone/>
            </a:pPr>
            <a:r>
              <a:rPr lang="cs-CZ" sz="4800" dirty="0" smtClean="0"/>
              <a:t>      2 350 g =                      kg</a:t>
            </a:r>
          </a:p>
          <a:p>
            <a:pPr marL="514350" indent="-514350">
              <a:buAutoNum type="arabicPlain" startAt="3"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851920" y="1628800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851920" y="2420888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79912" y="3356992"/>
            <a:ext cx="26642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779912" y="4149080"/>
            <a:ext cx="27363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07904" y="4941168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707904" y="5805264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Foto potravin: autor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206</Words>
  <Application>Microsoft Office PowerPoint</Application>
  <PresentationFormat>Předvádění na obrazovce (4:3)</PresentationFormat>
  <Paragraphs>39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Jednotky hmotnosti</vt:lpstr>
      <vt:lpstr>Zapamatuj si:</vt:lpstr>
      <vt:lpstr>Snímek 5</vt:lpstr>
      <vt:lpstr>Snímek 6</vt:lpstr>
      <vt:lpstr>1 t – tuna </vt:lpstr>
      <vt:lpstr>Spočítej celkovou hmotnost zboží v gramech:</vt:lpstr>
      <vt:lpstr>Převeď: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Valued Acer Customer</dc:creator>
  <cp:lastModifiedBy>Valued Acer Customer</cp:lastModifiedBy>
  <cp:revision>20</cp:revision>
  <dcterms:created xsi:type="dcterms:W3CDTF">2012-11-14T20:10:56Z</dcterms:created>
  <dcterms:modified xsi:type="dcterms:W3CDTF">2012-12-08T19:29:52Z</dcterms:modified>
</cp:coreProperties>
</file>