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70" r:id="rId3"/>
    <p:sldId id="256" r:id="rId4"/>
    <p:sldId id="260" r:id="rId5"/>
    <p:sldId id="261" r:id="rId6"/>
    <p:sldId id="262" r:id="rId7"/>
    <p:sldId id="263" r:id="rId8"/>
    <p:sldId id="257" r:id="rId9"/>
    <p:sldId id="258" r:id="rId10"/>
    <p:sldId id="264" r:id="rId11"/>
    <p:sldId id="268" r:id="rId12"/>
    <p:sldId id="265" r:id="rId13"/>
    <p:sldId id="266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94737" autoAdjust="0"/>
  </p:normalViewPr>
  <p:slideViewPr>
    <p:cSldViewPr>
      <p:cViewPr>
        <p:scale>
          <a:sx n="55" d="100"/>
          <a:sy n="55" d="100"/>
        </p:scale>
        <p:origin x="-1584" y="-6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VY_32_INOVACE_36_Matematika_Zlomky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Zlomek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D22BE21-7788-414F-8D7D-34EB91F9D05F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EDD4141-CF0F-48B8-9683-9FB24E307507}" type="presOf" srcId="{4C35D32F-0EAB-4CD7-82EE-45574DC2A586}" destId="{8BEBB6EC-1DAA-4CAC-8A25-BC0FCBD5DBD5}" srcOrd="0" destOrd="0" presId="urn:microsoft.com/office/officeart/2005/8/layout/target3"/>
    <dgm:cxn modelId="{41D2B613-2480-40A2-B0A4-EFF7525A54F9}" type="presOf" srcId="{D1D4F407-5343-4D3F-B5B9-D407B03CAEB4}" destId="{AED2198E-93D5-4001-81B4-73124B309672}" srcOrd="1" destOrd="0" presId="urn:microsoft.com/office/officeart/2005/8/layout/target3"/>
    <dgm:cxn modelId="{23E35F79-F313-4674-B5AC-60ADF9D1198E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55E108B-9629-43AE-A10E-260599E7D18A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B2F985-64BD-4C69-AA6C-668913C801BF}" type="presOf" srcId="{D1B46980-6531-4606-95E6-44980827E919}" destId="{2BE915AB-18AA-4053-B92C-3BFC9ED204BB}" srcOrd="1" destOrd="0" presId="urn:microsoft.com/office/officeart/2005/8/layout/target3"/>
    <dgm:cxn modelId="{996C1B54-8384-4E3D-B02F-1E4456257C1F}" type="presOf" srcId="{D1B46980-6531-4606-95E6-44980827E919}" destId="{6140AFEC-043D-4C43-A2F9-D0F5331DF3A3}" srcOrd="0" destOrd="0" presId="urn:microsoft.com/office/officeart/2005/8/layout/target3"/>
    <dgm:cxn modelId="{11849D52-5720-4ADD-8C25-460E5418301F}" type="presOf" srcId="{D1D4F407-5343-4D3F-B5B9-D407B03CAEB4}" destId="{D005CE8C-CC26-4C3E-AC11-E15060ECD759}" srcOrd="0" destOrd="0" presId="urn:microsoft.com/office/officeart/2005/8/layout/target3"/>
    <dgm:cxn modelId="{683F8935-8B05-40B1-9441-EE05D4B6EF8C}" type="presOf" srcId="{B651F6E3-6281-48DB-9319-2AEAFDAE7572}" destId="{6BB5E863-4638-4E1D-BFDE-399D028AC4ED}" srcOrd="1" destOrd="0" presId="urn:microsoft.com/office/officeart/2005/8/layout/target3"/>
    <dgm:cxn modelId="{47A3A9B8-98E3-487B-A24A-B1C75213749F}" type="presOf" srcId="{D8197B8C-B260-4A16-BDF4-0947B075E274}" destId="{5A5FFA88-C948-4069-8E93-59FA12366E83}" srcOrd="1" destOrd="0" presId="urn:microsoft.com/office/officeart/2005/8/layout/target3"/>
    <dgm:cxn modelId="{D78C50FA-875D-4BD8-8A3A-C0F7C2DCC7B3}" type="presOf" srcId="{757F3AB3-0718-4624-B441-E567A8F0AB56}" destId="{333A1088-737F-45CB-B68E-254E46348037}" srcOrd="0" destOrd="0" presId="urn:microsoft.com/office/officeart/2005/8/layout/target3"/>
    <dgm:cxn modelId="{16B971B1-DB23-4E16-927B-447CB0A87974}" type="presParOf" srcId="{333A1088-737F-45CB-B68E-254E46348037}" destId="{F5ABB229-8D3B-4694-996A-96F23CF14429}" srcOrd="0" destOrd="0" presId="urn:microsoft.com/office/officeart/2005/8/layout/target3"/>
    <dgm:cxn modelId="{82C52F5A-5E78-4CF6-9B18-89BB1A68B5D7}" type="presParOf" srcId="{333A1088-737F-45CB-B68E-254E46348037}" destId="{F41139FD-01EE-4571-8B17-4FB00FC51163}" srcOrd="1" destOrd="0" presId="urn:microsoft.com/office/officeart/2005/8/layout/target3"/>
    <dgm:cxn modelId="{45F035DB-7E71-4B29-A4F3-B03B7D99CE40}" type="presParOf" srcId="{333A1088-737F-45CB-B68E-254E46348037}" destId="{D005CE8C-CC26-4C3E-AC11-E15060ECD759}" srcOrd="2" destOrd="0" presId="urn:microsoft.com/office/officeart/2005/8/layout/target3"/>
    <dgm:cxn modelId="{A520E64D-2DB5-4E6B-91FD-925337EEDF11}" type="presParOf" srcId="{333A1088-737F-45CB-B68E-254E46348037}" destId="{2C702D82-9B77-49B7-9568-BB8EB47C3372}" srcOrd="3" destOrd="0" presId="urn:microsoft.com/office/officeart/2005/8/layout/target3"/>
    <dgm:cxn modelId="{1A41EBA1-38CC-413C-A99D-22EF2AF13F37}" type="presParOf" srcId="{333A1088-737F-45CB-B68E-254E46348037}" destId="{A52A0455-90FF-4808-ABD0-F02540D31D5A}" srcOrd="4" destOrd="0" presId="urn:microsoft.com/office/officeart/2005/8/layout/target3"/>
    <dgm:cxn modelId="{E370BAFD-3D11-412D-BF55-E435D564FEC7}" type="presParOf" srcId="{333A1088-737F-45CB-B68E-254E46348037}" destId="{6140AFEC-043D-4C43-A2F9-D0F5331DF3A3}" srcOrd="5" destOrd="0" presId="urn:microsoft.com/office/officeart/2005/8/layout/target3"/>
    <dgm:cxn modelId="{FFB39CA3-6645-4B0B-9E7C-6F40575E31C0}" type="presParOf" srcId="{333A1088-737F-45CB-B68E-254E46348037}" destId="{9358AC05-5D7D-4327-9F80-1AD486AEA664}" srcOrd="6" destOrd="0" presId="urn:microsoft.com/office/officeart/2005/8/layout/target3"/>
    <dgm:cxn modelId="{099250A0-6A02-4FA6-A50C-D9188A4C12FD}" type="presParOf" srcId="{333A1088-737F-45CB-B68E-254E46348037}" destId="{313FC574-E1CD-4FB4-B054-0B805CE0447D}" srcOrd="7" destOrd="0" presId="urn:microsoft.com/office/officeart/2005/8/layout/target3"/>
    <dgm:cxn modelId="{914CAA7E-AE47-408F-BEBC-A01FED3E265B}" type="presParOf" srcId="{333A1088-737F-45CB-B68E-254E46348037}" destId="{619D679B-A015-4ECF-8348-D1034C574F40}" srcOrd="8" destOrd="0" presId="urn:microsoft.com/office/officeart/2005/8/layout/target3"/>
    <dgm:cxn modelId="{DA649A8B-B08D-4627-83AB-B680EF336078}" type="presParOf" srcId="{333A1088-737F-45CB-B68E-254E46348037}" destId="{322283A8-4A27-4CDA-BAE3-F381106A9174}" srcOrd="9" destOrd="0" presId="urn:microsoft.com/office/officeart/2005/8/layout/target3"/>
    <dgm:cxn modelId="{7E429280-A328-4326-B7ED-8EA62163383C}" type="presParOf" srcId="{333A1088-737F-45CB-B68E-254E46348037}" destId="{FFC9F71D-1B4F-4AD9-A4A6-86ADEFC8AF5C}" srcOrd="10" destOrd="0" presId="urn:microsoft.com/office/officeart/2005/8/layout/target3"/>
    <dgm:cxn modelId="{E957AFD9-D457-4C66-9580-D2F1B98E03A9}" type="presParOf" srcId="{333A1088-737F-45CB-B68E-254E46348037}" destId="{25B08C86-7E15-44DC-BE7F-FFB55DD49D12}" srcOrd="11" destOrd="0" presId="urn:microsoft.com/office/officeart/2005/8/layout/target3"/>
    <dgm:cxn modelId="{FC881ABC-48FA-4B05-93A9-C4ABFDA07DAE}" type="presParOf" srcId="{333A1088-737F-45CB-B68E-254E46348037}" destId="{76644BE8-9D7C-4C09-B250-3D10AF48CBB7}" srcOrd="12" destOrd="0" presId="urn:microsoft.com/office/officeart/2005/8/layout/target3"/>
    <dgm:cxn modelId="{5E9A068F-58F9-43B5-828E-B22D6245AC21}" type="presParOf" srcId="{333A1088-737F-45CB-B68E-254E46348037}" destId="{EE85B701-7295-41C0-BA7A-34D3756A2AE6}" srcOrd="13" destOrd="0" presId="urn:microsoft.com/office/officeart/2005/8/layout/target3"/>
    <dgm:cxn modelId="{17DA92DD-6A7D-474D-BE0E-701C68D11A56}" type="presParOf" srcId="{333A1088-737F-45CB-B68E-254E46348037}" destId="{8BEBB6EC-1DAA-4CAC-8A25-BC0FCBD5DBD5}" srcOrd="14" destOrd="0" presId="urn:microsoft.com/office/officeart/2005/8/layout/target3"/>
    <dgm:cxn modelId="{149F4968-44F8-4FAE-9EC5-1D77CACE0849}" type="presParOf" srcId="{333A1088-737F-45CB-B68E-254E46348037}" destId="{AED2198E-93D5-4001-81B4-73124B309672}" srcOrd="15" destOrd="0" presId="urn:microsoft.com/office/officeart/2005/8/layout/target3"/>
    <dgm:cxn modelId="{2930BDBD-09BE-49BB-9EBD-677758ECB87D}" type="presParOf" srcId="{333A1088-737F-45CB-B68E-254E46348037}" destId="{2BE915AB-18AA-4053-B92C-3BFC9ED204BB}" srcOrd="16" destOrd="0" presId="urn:microsoft.com/office/officeart/2005/8/layout/target3"/>
    <dgm:cxn modelId="{1C95B249-B68D-4C43-9D6E-67F50E0B743A}" type="presParOf" srcId="{333A1088-737F-45CB-B68E-254E46348037}" destId="{6BB5E863-4638-4E1D-BFDE-399D028AC4ED}" srcOrd="17" destOrd="0" presId="urn:microsoft.com/office/officeart/2005/8/layout/target3"/>
    <dgm:cxn modelId="{E855F0DF-F23C-461D-BFA0-53158ACDCB13}" type="presParOf" srcId="{333A1088-737F-45CB-B68E-254E46348037}" destId="{5A5FFA88-C948-4069-8E93-59FA12366E83}" srcOrd="18" destOrd="0" presId="urn:microsoft.com/office/officeart/2005/8/layout/target3"/>
    <dgm:cxn modelId="{8EF6E7D3-EA7F-40CC-815F-EAE9D2F8C92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5D1CA6D6-F74B-4266-A5D7-A7F69774D22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E145989-6AE0-4119-9566-CAC380488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CDBF8C-D381-4C46-B9F3-A31643D3D7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BFA59-1787-4F47-AC2C-65C89CCF4179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F4A6B-C61C-4A50-935E-B5A86CEF86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3EC2D5-AEDE-4AF2-BE67-CF85BAD18BC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37AE5D-6042-42C3-97E5-4D8E1F9A7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3A4FF-A41C-457D-8145-D6F51FD1674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DF98E-EE5C-4C95-873D-4A08E300F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5CB6ED-93DB-4136-8FF4-C1A4A01A3D5C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B6408B-4FD0-4777-ABFA-1678BEE0C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3E751-93B8-424F-9C70-32B42BC99336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EDC1F-5045-482B-BA29-CF391D1F9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17934-0A7A-43A8-8EC5-1B8CE90CBA6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F8DA2B-C00F-461B-8E29-DA6F7FA9C3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40A447-47CE-4C77-A9AA-CE4E66A68A2E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71A5B-539C-46F4-BD9F-A0C200627F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84FB7D-6EF9-4ACE-BC6E-2A4B92FCFEB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C0588-ED7D-414E-AD0B-A129A062F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01B0E2-0A00-4392-9557-6989261D01DD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C3B7ED-73EC-4EB6-ACC5-C4C0E09309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744663-5253-4E5B-B351-6ED08CAE2C3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30924-2754-49DA-88DF-1D26D6E5C2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AA861-6DF6-4D1C-B634-04E288BF25B2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DA2F85-27C6-469A-A8F2-A158B4C6CF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813792D-96AA-4149-B3EE-55F268F0DE7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615DAAE-6E2A-40D2-9813-0A1EF5D911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6864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Materiál pro výuku matematiky v 8. ročníku základní školy praktické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Určeno pro interaktivní tabuli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Názorný výklad nové látky – Zlomek– názvosloví, část z celku, čitatel, zlomková čára, jmenovatel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Žáci dělí celek na části, pojmenovávají je, odvozují jejich názvy, zapisují  a čtou zlomky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endParaRPr lang="cs-CZ" sz="2700" smtClean="0"/>
          </a:p>
          <a:p>
            <a:pPr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Vytvořeno: 1. 10.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692150"/>
            <a:ext cx="7772400" cy="1470025"/>
          </a:xfrm>
        </p:spPr>
        <p:txBody>
          <a:bodyPr/>
          <a:lstStyle/>
          <a:p>
            <a:r>
              <a:rPr lang="cs-CZ" smtClean="0"/>
              <a:t>Zlomky</a:t>
            </a:r>
          </a:p>
        </p:txBody>
      </p:sp>
      <p:pic>
        <p:nvPicPr>
          <p:cNvPr id="4" name="Obrázek 3" descr="Dumy 00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2420938"/>
            <a:ext cx="3557588" cy="355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Přímá spojovací čára 22"/>
          <p:cNvCxnSpPr/>
          <p:nvPr/>
        </p:nvCxnSpPr>
        <p:spPr>
          <a:xfrm rot="16200000" flipH="1">
            <a:off x="5313363" y="4198938"/>
            <a:ext cx="18288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0800000" flipH="1">
            <a:off x="4140200" y="3429000"/>
            <a:ext cx="2232025" cy="5080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2772569" y="5372894"/>
            <a:ext cx="187166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H="1">
            <a:off x="6039644" y="3113881"/>
            <a:ext cx="1974850" cy="14288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4929188" y="4868863"/>
            <a:ext cx="6540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7200">
                <a:latin typeface="Calibri" pitchFamily="34" charset="0"/>
              </a:rPr>
              <a:t>1</a:t>
            </a:r>
          </a:p>
        </p:txBody>
      </p:sp>
      <p:sp>
        <p:nvSpPr>
          <p:cNvPr id="19" name="Mínus 18"/>
          <p:cNvSpPr/>
          <p:nvPr/>
        </p:nvSpPr>
        <p:spPr>
          <a:xfrm rot="5400000" flipV="1">
            <a:off x="3622675" y="2938463"/>
            <a:ext cx="1368425" cy="44450"/>
          </a:xfrm>
          <a:prstGeom prst="mathMinus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Mínus 20"/>
          <p:cNvSpPr/>
          <p:nvPr/>
        </p:nvSpPr>
        <p:spPr>
          <a:xfrm rot="5400000">
            <a:off x="4882357" y="3982244"/>
            <a:ext cx="2736850" cy="46037"/>
          </a:xfrm>
          <a:prstGeom prst="mathMinus">
            <a:avLst/>
          </a:prstGeom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Mínus 31"/>
          <p:cNvSpPr/>
          <p:nvPr/>
        </p:nvSpPr>
        <p:spPr>
          <a:xfrm rot="5400000" flipH="1" flipV="1">
            <a:off x="6408738" y="2889250"/>
            <a:ext cx="1511300" cy="142875"/>
          </a:xfrm>
          <a:prstGeom prst="mathMinus">
            <a:avLst>
              <a:gd name="adj1" fmla="val 30735"/>
            </a:avLst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8441" name="Picture 4" descr="MC90019816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620713"/>
            <a:ext cx="4549775" cy="311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7" name="Přímá spojovací šipka 56"/>
          <p:cNvCxnSpPr/>
          <p:nvPr/>
        </p:nvCxnSpPr>
        <p:spPr>
          <a:xfrm rot="5400000">
            <a:off x="1620044" y="3933032"/>
            <a:ext cx="1511300" cy="36036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250825" y="4868863"/>
            <a:ext cx="45370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7200">
                <a:latin typeface="Calibri" pitchFamily="34" charset="0"/>
              </a:rPr>
              <a:t>jedna celá</a:t>
            </a:r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4329113" y="5176838"/>
            <a:ext cx="2889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24" grpId="0"/>
      <p:bldP spid="3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4" descr="MC90019816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684213"/>
            <a:ext cx="4324350" cy="2960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Přímá spojovací čára 24"/>
          <p:cNvCxnSpPr/>
          <p:nvPr/>
        </p:nvCxnSpPr>
        <p:spPr>
          <a:xfrm rot="10800000" flipH="1">
            <a:off x="6911975" y="5157788"/>
            <a:ext cx="2232025" cy="49212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1907382" y="5372894"/>
            <a:ext cx="187166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H="1">
            <a:off x="6039644" y="3113881"/>
            <a:ext cx="1974850" cy="14288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5222875" y="4511675"/>
            <a:ext cx="360363" cy="2308225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7200">
                <a:latin typeface="Calibri" pitchFamily="34" charset="0"/>
              </a:rPr>
              <a:t>1</a:t>
            </a:r>
          </a:p>
          <a:p>
            <a:r>
              <a:rPr lang="cs-CZ" sz="7200">
                <a:latin typeface="Calibri" pitchFamily="34" charset="0"/>
              </a:rPr>
              <a:t>2</a:t>
            </a:r>
          </a:p>
        </p:txBody>
      </p:sp>
      <p:sp>
        <p:nvSpPr>
          <p:cNvPr id="22" name="Mínus 21"/>
          <p:cNvSpPr/>
          <p:nvPr/>
        </p:nvSpPr>
        <p:spPr>
          <a:xfrm>
            <a:off x="5373688" y="5680075"/>
            <a:ext cx="358775" cy="46038"/>
          </a:xfrm>
          <a:prstGeom prst="mathMinus">
            <a:avLst/>
          </a:prstGeom>
          <a:ln w="57150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7200"/>
          </a:p>
        </p:txBody>
      </p:sp>
      <p:sp>
        <p:nvSpPr>
          <p:cNvPr id="19" name="Mínus 18"/>
          <p:cNvSpPr/>
          <p:nvPr/>
        </p:nvSpPr>
        <p:spPr>
          <a:xfrm rot="5400000" flipV="1">
            <a:off x="2339976" y="2349500"/>
            <a:ext cx="2087562" cy="71437"/>
          </a:xfrm>
          <a:prstGeom prst="mathMinus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Mínus 20"/>
          <p:cNvSpPr/>
          <p:nvPr/>
        </p:nvSpPr>
        <p:spPr>
          <a:xfrm rot="5400000">
            <a:off x="4882357" y="3982244"/>
            <a:ext cx="2736850" cy="46037"/>
          </a:xfrm>
          <a:prstGeom prst="mathMinus">
            <a:avLst/>
          </a:prstGeom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2" name="Přímá spojovací šipka 51"/>
          <p:cNvCxnSpPr/>
          <p:nvPr/>
        </p:nvCxnSpPr>
        <p:spPr>
          <a:xfrm rot="16200000" flipH="1">
            <a:off x="1475581" y="3429794"/>
            <a:ext cx="2232025" cy="9350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50825" y="5207000"/>
            <a:ext cx="43291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jedna polovina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887913" y="5373688"/>
            <a:ext cx="2873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200"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 animBg="1"/>
      <p:bldP spid="30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4" descr="MC90019816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692150"/>
            <a:ext cx="5040313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5" name="Přímá spojovací čára 24"/>
          <p:cNvCxnSpPr/>
          <p:nvPr/>
        </p:nvCxnSpPr>
        <p:spPr>
          <a:xfrm>
            <a:off x="611188" y="2708275"/>
            <a:ext cx="439261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H="1">
            <a:off x="6686550" y="1889125"/>
            <a:ext cx="1976438" cy="14288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Mínus 26"/>
          <p:cNvSpPr/>
          <p:nvPr/>
        </p:nvSpPr>
        <p:spPr>
          <a:xfrm flipH="1">
            <a:off x="5662613" y="5665788"/>
            <a:ext cx="792162" cy="71437"/>
          </a:xfrm>
          <a:prstGeom prst="mathMinus">
            <a:avLst/>
          </a:prstGeom>
          <a:ln w="57150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/>
          </a:p>
        </p:txBody>
      </p:sp>
      <p:sp>
        <p:nvSpPr>
          <p:cNvPr id="31" name="Mínus 30"/>
          <p:cNvSpPr/>
          <p:nvPr/>
        </p:nvSpPr>
        <p:spPr>
          <a:xfrm rot="5400000">
            <a:off x="1116807" y="2709069"/>
            <a:ext cx="3382962" cy="215900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55" name="Přímá spojovací šipka 54"/>
          <p:cNvCxnSpPr/>
          <p:nvPr/>
        </p:nvCxnSpPr>
        <p:spPr>
          <a:xfrm rot="16200000" flipH="1">
            <a:off x="1007269" y="4112419"/>
            <a:ext cx="1728787" cy="5048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Obdélník 35"/>
          <p:cNvSpPr>
            <a:spLocks noChangeArrowheads="1"/>
          </p:cNvSpPr>
          <p:nvPr/>
        </p:nvSpPr>
        <p:spPr bwMode="auto">
          <a:xfrm>
            <a:off x="5749925" y="4787900"/>
            <a:ext cx="595313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solidFill>
                  <a:srgbClr val="000000"/>
                </a:solidFill>
                <a:latin typeface="Calibri" pitchFamily="34" charset="0"/>
              </a:rPr>
              <a:t>1</a:t>
            </a:r>
          </a:p>
          <a:p>
            <a:r>
              <a:rPr lang="cs-CZ" sz="5400">
                <a:solidFill>
                  <a:srgbClr val="000000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39" name="TextovéPole 38"/>
          <p:cNvSpPr txBox="1">
            <a:spLocks noChangeArrowheads="1"/>
          </p:cNvSpPr>
          <p:nvPr/>
        </p:nvSpPr>
        <p:spPr bwMode="auto">
          <a:xfrm>
            <a:off x="4973638" y="5373688"/>
            <a:ext cx="2873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200">
              <a:latin typeface="Calibri" pitchFamily="34" charset="0"/>
            </a:endParaRP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768350" y="5203825"/>
            <a:ext cx="40782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jedna čtvrtina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Zapamatuj si</a:t>
            </a:r>
          </a:p>
        </p:txBody>
      </p:sp>
      <p:sp>
        <p:nvSpPr>
          <p:cNvPr id="4" name="Mínus 3"/>
          <p:cNvSpPr/>
          <p:nvPr/>
        </p:nvSpPr>
        <p:spPr>
          <a:xfrm>
            <a:off x="971550" y="3284538"/>
            <a:ext cx="1296988" cy="215900"/>
          </a:xfrm>
          <a:prstGeom prst="mathMinus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9600" dirty="0"/>
          </a:p>
        </p:txBody>
      </p:sp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1187450" y="1916113"/>
            <a:ext cx="8636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1</a:t>
            </a:r>
          </a:p>
          <a:p>
            <a:r>
              <a:rPr lang="cs-CZ" sz="9600">
                <a:latin typeface="Calibri" pitchFamily="34" charset="0"/>
              </a:rPr>
              <a:t>2</a:t>
            </a: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195513" y="2636838"/>
            <a:ext cx="1152525" cy="1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2268538" y="3357563"/>
            <a:ext cx="1150937" cy="1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195513" y="4149725"/>
            <a:ext cx="1152525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635375" y="2060575"/>
            <a:ext cx="19145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čitatel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884613" y="3832225"/>
            <a:ext cx="333057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jmenovatel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3487738" y="2895600"/>
            <a:ext cx="4160837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zlomková čára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4" descr="MC90019816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1916113"/>
            <a:ext cx="2524125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3" name="Přímá spojovací čára 22"/>
          <p:cNvCxnSpPr/>
          <p:nvPr/>
        </p:nvCxnSpPr>
        <p:spPr>
          <a:xfrm rot="16200000" flipH="1">
            <a:off x="5313363" y="4198938"/>
            <a:ext cx="1828800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10800000" flipH="1">
            <a:off x="6911975" y="5157788"/>
            <a:ext cx="2232025" cy="49212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2772569" y="5372894"/>
            <a:ext cx="1871662" cy="0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H="1">
            <a:off x="6039644" y="3113881"/>
            <a:ext cx="1974850" cy="14288"/>
          </a:xfrm>
          <a:prstGeom prst="line">
            <a:avLst/>
          </a:prstGeom>
          <a:ln w="571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Mínus 25"/>
          <p:cNvSpPr/>
          <p:nvPr/>
        </p:nvSpPr>
        <p:spPr>
          <a:xfrm>
            <a:off x="4427538" y="4508500"/>
            <a:ext cx="360362" cy="215900"/>
          </a:xfrm>
          <a:prstGeom prst="mathMinus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/>
          </a:p>
        </p:txBody>
      </p:sp>
      <p:sp>
        <p:nvSpPr>
          <p:cNvPr id="19" name="Mínus 18"/>
          <p:cNvSpPr/>
          <p:nvPr/>
        </p:nvSpPr>
        <p:spPr>
          <a:xfrm rot="5400000" flipV="1">
            <a:off x="3622675" y="2938463"/>
            <a:ext cx="1368425" cy="44450"/>
          </a:xfrm>
          <a:prstGeom prst="mathMinus">
            <a:avLst/>
          </a:prstGeom>
          <a:ln w="571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Mínus 20"/>
          <p:cNvSpPr/>
          <p:nvPr/>
        </p:nvSpPr>
        <p:spPr>
          <a:xfrm rot="5400000">
            <a:off x="4882357" y="3982244"/>
            <a:ext cx="2736850" cy="46037"/>
          </a:xfrm>
          <a:prstGeom prst="mathMinus">
            <a:avLst/>
          </a:prstGeom>
          <a:ln w="762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8" name="Picture 4" descr="MC90019816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67400" y="1916113"/>
            <a:ext cx="2520950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Mínus 30"/>
          <p:cNvSpPr/>
          <p:nvPr/>
        </p:nvSpPr>
        <p:spPr>
          <a:xfrm>
            <a:off x="5292725" y="2781300"/>
            <a:ext cx="3527425" cy="142875"/>
          </a:xfrm>
          <a:prstGeom prst="mathMinus">
            <a:avLst/>
          </a:prstGeom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Mínus 31"/>
          <p:cNvSpPr/>
          <p:nvPr/>
        </p:nvSpPr>
        <p:spPr>
          <a:xfrm rot="5400000" flipH="1" flipV="1">
            <a:off x="6408738" y="2889250"/>
            <a:ext cx="1511300" cy="142875"/>
          </a:xfrm>
          <a:prstGeom prst="mathMinus">
            <a:avLst>
              <a:gd name="adj1" fmla="val 30735"/>
            </a:avLst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5" name="Picture 4" descr="MC90019816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844675"/>
            <a:ext cx="2447925" cy="1677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2" name="Přímá spojovací šipka 51"/>
          <p:cNvCxnSpPr/>
          <p:nvPr/>
        </p:nvCxnSpPr>
        <p:spPr>
          <a:xfrm rot="16200000" flipH="1">
            <a:off x="3827463" y="3957638"/>
            <a:ext cx="1368425" cy="22225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šipka 54"/>
          <p:cNvCxnSpPr/>
          <p:nvPr/>
        </p:nvCxnSpPr>
        <p:spPr>
          <a:xfrm rot="5400000">
            <a:off x="7238207" y="4004469"/>
            <a:ext cx="1295400" cy="1587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šipka 56"/>
          <p:cNvCxnSpPr/>
          <p:nvPr/>
        </p:nvCxnSpPr>
        <p:spPr>
          <a:xfrm rot="16200000" flipH="1">
            <a:off x="1211262" y="3956051"/>
            <a:ext cx="1368425" cy="254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Nadpis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Zapiš zlomkem:</a:t>
            </a:r>
          </a:p>
        </p:txBody>
      </p:sp>
      <p:sp>
        <p:nvSpPr>
          <p:cNvPr id="30" name="Obdélník 29"/>
          <p:cNvSpPr/>
          <p:nvPr/>
        </p:nvSpPr>
        <p:spPr>
          <a:xfrm>
            <a:off x="1258888" y="4797425"/>
            <a:ext cx="865187" cy="15843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451725" y="4797425"/>
            <a:ext cx="865188" cy="15843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140200" y="4724400"/>
            <a:ext cx="863600" cy="15843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40" name="Přímá spojovací čára 39"/>
          <p:cNvCxnSpPr/>
          <p:nvPr/>
        </p:nvCxnSpPr>
        <p:spPr>
          <a:xfrm>
            <a:off x="7524750" y="5589588"/>
            <a:ext cx="57626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211638" y="5516563"/>
            <a:ext cx="5762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Rozděl na poloviny: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95288" y="1916113"/>
            <a:ext cx="2592387" cy="158432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635375" y="3573463"/>
            <a:ext cx="2160588" cy="2159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72225" y="1628775"/>
            <a:ext cx="2016125" cy="201612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 animBg="1"/>
      <p:bldP spid="13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Rozděl na čtvrtiny: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859338" y="2492375"/>
            <a:ext cx="3889375" cy="136842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276600" y="4797425"/>
            <a:ext cx="1582738" cy="15843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900113" y="1773238"/>
            <a:ext cx="2232025" cy="223202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Zapiš zlomkem: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j</a:t>
            </a:r>
            <a:r>
              <a:rPr lang="cs-CZ" sz="2400" dirty="0" smtClean="0"/>
              <a:t>edna polovina                tři poloviny                    čtyři třetiny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jedna čtvrtina                    dvě pětiny                         tři šestiny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jedna sedmina                    dvě třetiny                       pět devítin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11" descr="MP900403149[1]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-252413" y="1700213"/>
            <a:ext cx="2733676" cy="1828800"/>
          </a:xfrm>
        </p:spPr>
      </p:pic>
      <p:pic>
        <p:nvPicPr>
          <p:cNvPr id="26626" name="Picture 9" descr="MP90043094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860800"/>
            <a:ext cx="2289175" cy="259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12" descr="MC900436892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1700213"/>
            <a:ext cx="1728787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8" name="Obrázek 6" descr="Obrázek1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43663" y="4292600"/>
            <a:ext cx="895350" cy="173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9" name="Obrázek 7" descr="Obrázek2.jpg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03575" y="1125538"/>
            <a:ext cx="1128713" cy="260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30" name="Obrázek 8" descr="Obrázek1.png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63938" y="4652963"/>
            <a:ext cx="895350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2484438" y="1773238"/>
            <a:ext cx="792162" cy="17272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76825" y="4221163"/>
            <a:ext cx="790575" cy="172878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76825" y="1700213"/>
            <a:ext cx="790575" cy="172878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8027988" y="4221163"/>
            <a:ext cx="792162" cy="1728787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027988" y="1628775"/>
            <a:ext cx="792162" cy="172878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84438" y="4365625"/>
            <a:ext cx="792162" cy="17272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637" name="TextovéPole 16"/>
          <p:cNvSpPr txBox="1">
            <a:spLocks noChangeArrowheads="1"/>
          </p:cNvSpPr>
          <p:nvPr/>
        </p:nvSpPr>
        <p:spPr bwMode="auto">
          <a:xfrm>
            <a:off x="7380288" y="4868863"/>
            <a:ext cx="576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6638" name="TextovéPole 17"/>
          <p:cNvSpPr txBox="1">
            <a:spLocks noChangeArrowheads="1"/>
          </p:cNvSpPr>
          <p:nvPr/>
        </p:nvSpPr>
        <p:spPr bwMode="auto">
          <a:xfrm>
            <a:off x="4427538" y="2205038"/>
            <a:ext cx="576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6639" name="TextovéPole 18"/>
          <p:cNvSpPr txBox="1">
            <a:spLocks noChangeArrowheads="1"/>
          </p:cNvSpPr>
          <p:nvPr/>
        </p:nvSpPr>
        <p:spPr bwMode="auto">
          <a:xfrm>
            <a:off x="1908175" y="2276475"/>
            <a:ext cx="576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6640" name="TextovéPole 19"/>
          <p:cNvSpPr txBox="1">
            <a:spLocks noChangeArrowheads="1"/>
          </p:cNvSpPr>
          <p:nvPr/>
        </p:nvSpPr>
        <p:spPr bwMode="auto">
          <a:xfrm>
            <a:off x="7596188" y="2205038"/>
            <a:ext cx="576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6641" name="TextovéPole 20"/>
          <p:cNvSpPr txBox="1">
            <a:spLocks noChangeArrowheads="1"/>
          </p:cNvSpPr>
          <p:nvPr/>
        </p:nvSpPr>
        <p:spPr bwMode="auto">
          <a:xfrm>
            <a:off x="1835150" y="4941888"/>
            <a:ext cx="576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6642" name="TextovéPole 21"/>
          <p:cNvSpPr txBox="1">
            <a:spLocks noChangeArrowheads="1"/>
          </p:cNvSpPr>
          <p:nvPr/>
        </p:nvSpPr>
        <p:spPr bwMode="auto">
          <a:xfrm>
            <a:off x="4427538" y="4868863"/>
            <a:ext cx="576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Times New Roman" pitchFamily="18" charset="0"/>
                <a:cs typeface="Times New Roman" pitchFamily="18" charset="0"/>
              </a:rPr>
              <a:t>═</a:t>
            </a:r>
            <a:endParaRPr lang="cs-CZ" sz="3600">
              <a:latin typeface="Calibri" pitchFamily="34" charset="0"/>
            </a:endParaRPr>
          </a:p>
        </p:txBody>
      </p:sp>
      <p:sp>
        <p:nvSpPr>
          <p:cNvPr id="25" name="Nadpis 2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Zapiš zlomkem</a:t>
            </a:r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2484438" y="5300663"/>
            <a:ext cx="7921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8027988" y="5084763"/>
            <a:ext cx="7921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5076825" y="2565400"/>
            <a:ext cx="7905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076825" y="5229225"/>
            <a:ext cx="7905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75463" y="1773238"/>
            <a:ext cx="2017712" cy="18669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Zapiš zlomkem vybarvenou část:</a:t>
            </a:r>
          </a:p>
        </p:txBody>
      </p:sp>
      <p:pic>
        <p:nvPicPr>
          <p:cNvPr id="9" name="Obrázek 8" descr="Kopie - Obrázek4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1773238"/>
            <a:ext cx="1800225" cy="179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Kopie (2) - Obrázek4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1773238"/>
            <a:ext cx="1847850" cy="184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Obrázek4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773238"/>
            <a:ext cx="1873250" cy="1866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1187450" y="4149725"/>
            <a:ext cx="720725" cy="136683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2138" y="4076700"/>
            <a:ext cx="719137" cy="13684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92725" y="4076700"/>
            <a:ext cx="719138" cy="13684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51725" y="4005263"/>
            <a:ext cx="720725" cy="13684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1331913" y="4941888"/>
            <a:ext cx="431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76600" y="4868863"/>
            <a:ext cx="431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364163" y="4797425"/>
            <a:ext cx="431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vál 2"/>
          <p:cNvSpPr/>
          <p:nvPr/>
        </p:nvSpPr>
        <p:spPr>
          <a:xfrm>
            <a:off x="6985000" y="1806575"/>
            <a:ext cx="1800225" cy="180022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Kopie - Obrázek8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557338"/>
            <a:ext cx="1876425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Obrázek6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1557338"/>
            <a:ext cx="180498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Obrázek7.pn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11413" y="1484313"/>
            <a:ext cx="1947862" cy="194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Kopie (2) - Obrázek8.png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9388" y="1484313"/>
            <a:ext cx="1944687" cy="194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900113" y="4221163"/>
            <a:ext cx="719137" cy="13684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059113" y="4221163"/>
            <a:ext cx="720725" cy="13684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292725" y="4221163"/>
            <a:ext cx="719138" cy="136842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380288" y="4149725"/>
            <a:ext cx="720725" cy="1366838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042988" y="4941888"/>
            <a:ext cx="43338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132138" y="4941888"/>
            <a:ext cx="431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364163" y="4941888"/>
            <a:ext cx="431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7524750" y="4941888"/>
            <a:ext cx="4318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http://office.microsoft.com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118</Words>
  <Application>Microsoft Office PowerPoint</Application>
  <PresentationFormat>On-screen Show (4:3)</PresentationFormat>
  <Paragraphs>52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Calibri</vt:lpstr>
      <vt:lpstr>Arial</vt:lpstr>
      <vt:lpstr>Times New Roman</vt:lpstr>
      <vt:lpstr>Motiv sady Office</vt:lpstr>
      <vt:lpstr>Snímek 1</vt:lpstr>
      <vt:lpstr>ANOTACE</vt:lpstr>
      <vt:lpstr>Zlomky</vt:lpstr>
      <vt:lpstr>Snímek 4</vt:lpstr>
      <vt:lpstr>Snímek 5</vt:lpstr>
      <vt:lpstr>Snímek 6</vt:lpstr>
      <vt:lpstr>Zapamatuj si</vt:lpstr>
      <vt:lpstr>Zapiš zlomkem:</vt:lpstr>
      <vt:lpstr>Rozděl na poloviny: </vt:lpstr>
      <vt:lpstr>Rozděl na čtvrtiny: </vt:lpstr>
      <vt:lpstr>Zapiš zlomkem:</vt:lpstr>
      <vt:lpstr>Zapiš zlomkem</vt:lpstr>
      <vt:lpstr>Zapiš zlomkem vybarvenou část:</vt:lpstr>
      <vt:lpstr>Snímek 14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Zlomky</dc:title>
  <dc:creator>Valued Acer Customer</dc:creator>
  <cp:lastModifiedBy>riedel</cp:lastModifiedBy>
  <cp:revision>48</cp:revision>
  <dcterms:created xsi:type="dcterms:W3CDTF">2012-11-11T13:27:37Z</dcterms:created>
  <dcterms:modified xsi:type="dcterms:W3CDTF">2012-12-26T18:39:32Z</dcterms:modified>
</cp:coreProperties>
</file>