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66"/>
    <a:srgbClr val="FF99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31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7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7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VY_32_INOVACE_38_Matematika_Desetinný </a:t>
          </a:r>
          <a:r>
            <a:rPr lang="cs-CZ" sz="2000" baseline="0" dirty="0" smtClean="0"/>
            <a:t>zlomek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Jitka </a:t>
          </a:r>
          <a:r>
            <a:rPr lang="cs-CZ" sz="2000" dirty="0" err="1" smtClean="0"/>
            <a:t>Riedelová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Desetinný zlomek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F48751-82C1-4CD6-B77C-8089D1944F0C}" type="presOf" srcId="{B651F6E3-6281-48DB-9319-2AEAFDAE7572}" destId="{6BB5E863-4638-4E1D-BFDE-399D028AC4ED}" srcOrd="1" destOrd="0" presId="urn:microsoft.com/office/officeart/2005/8/layout/target3"/>
    <dgm:cxn modelId="{CA50BBE0-B495-4825-A59D-9A2F15991BB2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DADDA5B-A6A3-4B01-90BD-0529F71937C5}" type="presOf" srcId="{B651F6E3-6281-48DB-9319-2AEAFDAE7572}" destId="{619D679B-A015-4ECF-8348-D1034C574F40}" srcOrd="0" destOrd="0" presId="urn:microsoft.com/office/officeart/2005/8/layout/target3"/>
    <dgm:cxn modelId="{F04CD6CD-3E0E-4BFF-B73E-6DDE28A187CD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6E75D4B-64B2-440C-A2DB-B289C18F4C52}" type="presOf" srcId="{D1D4F407-5343-4D3F-B5B9-D407B03CAEB4}" destId="{AED2198E-93D5-4001-81B4-73124B309672}" srcOrd="1" destOrd="0" presId="urn:microsoft.com/office/officeart/2005/8/layout/target3"/>
    <dgm:cxn modelId="{F330244B-4532-4B7F-BA01-3FA35C9C829F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828AD17-05DC-44E1-B527-0E488F6F02BB}" type="presOf" srcId="{757F3AB3-0718-4624-B441-E567A8F0AB56}" destId="{333A1088-737F-45CB-B68E-254E46348037}" srcOrd="0" destOrd="0" presId="urn:microsoft.com/office/officeart/2005/8/layout/target3"/>
    <dgm:cxn modelId="{9B24869D-27CB-4048-B195-4AFBF77091A2}" type="presOf" srcId="{D8197B8C-B260-4A16-BDF4-0947B075E274}" destId="{25B08C86-7E15-44DC-BE7F-FFB55DD49D12}" srcOrd="0" destOrd="0" presId="urn:microsoft.com/office/officeart/2005/8/layout/target3"/>
    <dgm:cxn modelId="{5ADFD641-63EF-485B-92F7-52B2636CA34A}" type="presOf" srcId="{D1B46980-6531-4606-95E6-44980827E919}" destId="{6140AFEC-043D-4C43-A2F9-D0F5331DF3A3}" srcOrd="0" destOrd="0" presId="urn:microsoft.com/office/officeart/2005/8/layout/target3"/>
    <dgm:cxn modelId="{26A6DC93-6667-4978-A4FB-D01A528BAB4D}" type="presOf" srcId="{D1B46980-6531-4606-95E6-44980827E919}" destId="{2BE915AB-18AA-4053-B92C-3BFC9ED204BB}" srcOrd="1" destOrd="0" presId="urn:microsoft.com/office/officeart/2005/8/layout/target3"/>
    <dgm:cxn modelId="{475979E9-4837-4BB9-8673-64C54F866C7B}" type="presOf" srcId="{4C35D32F-0EAB-4CD7-82EE-45574DC2A586}" destId="{890E4F0B-2866-4A3F-A3C7-2A14B1797930}" srcOrd="1" destOrd="0" presId="urn:microsoft.com/office/officeart/2005/8/layout/target3"/>
    <dgm:cxn modelId="{EABFC066-4A1D-42F8-81B6-141C4D114F0A}" type="presParOf" srcId="{333A1088-737F-45CB-B68E-254E46348037}" destId="{F5ABB229-8D3B-4694-996A-96F23CF14429}" srcOrd="0" destOrd="0" presId="urn:microsoft.com/office/officeart/2005/8/layout/target3"/>
    <dgm:cxn modelId="{C84A8869-FF93-41C5-92A3-56E5A8848A17}" type="presParOf" srcId="{333A1088-737F-45CB-B68E-254E46348037}" destId="{F41139FD-01EE-4571-8B17-4FB00FC51163}" srcOrd="1" destOrd="0" presId="urn:microsoft.com/office/officeart/2005/8/layout/target3"/>
    <dgm:cxn modelId="{E247A017-9C62-417E-B477-84C94073FEF7}" type="presParOf" srcId="{333A1088-737F-45CB-B68E-254E46348037}" destId="{D005CE8C-CC26-4C3E-AC11-E15060ECD759}" srcOrd="2" destOrd="0" presId="urn:microsoft.com/office/officeart/2005/8/layout/target3"/>
    <dgm:cxn modelId="{FC0CF3C8-88F6-4FAE-B2EA-10C67E7DE568}" type="presParOf" srcId="{333A1088-737F-45CB-B68E-254E46348037}" destId="{2C702D82-9B77-49B7-9568-BB8EB47C3372}" srcOrd="3" destOrd="0" presId="urn:microsoft.com/office/officeart/2005/8/layout/target3"/>
    <dgm:cxn modelId="{87CA2B30-F2D6-47EE-9BD4-98062E3E9570}" type="presParOf" srcId="{333A1088-737F-45CB-B68E-254E46348037}" destId="{A52A0455-90FF-4808-ABD0-F02540D31D5A}" srcOrd="4" destOrd="0" presId="urn:microsoft.com/office/officeart/2005/8/layout/target3"/>
    <dgm:cxn modelId="{C950B3A2-2D87-4599-AC26-7D98DF1B5740}" type="presParOf" srcId="{333A1088-737F-45CB-B68E-254E46348037}" destId="{6140AFEC-043D-4C43-A2F9-D0F5331DF3A3}" srcOrd="5" destOrd="0" presId="urn:microsoft.com/office/officeart/2005/8/layout/target3"/>
    <dgm:cxn modelId="{3EC715D6-85AE-44B0-8C3F-EDE15C413075}" type="presParOf" srcId="{333A1088-737F-45CB-B68E-254E46348037}" destId="{9358AC05-5D7D-4327-9F80-1AD486AEA664}" srcOrd="6" destOrd="0" presId="urn:microsoft.com/office/officeart/2005/8/layout/target3"/>
    <dgm:cxn modelId="{985D90D6-0BF2-45DF-94D1-72A8E19E3B3E}" type="presParOf" srcId="{333A1088-737F-45CB-B68E-254E46348037}" destId="{313FC574-E1CD-4FB4-B054-0B805CE0447D}" srcOrd="7" destOrd="0" presId="urn:microsoft.com/office/officeart/2005/8/layout/target3"/>
    <dgm:cxn modelId="{B5F45221-446D-4B7B-A42C-2B303DEB40DA}" type="presParOf" srcId="{333A1088-737F-45CB-B68E-254E46348037}" destId="{619D679B-A015-4ECF-8348-D1034C574F40}" srcOrd="8" destOrd="0" presId="urn:microsoft.com/office/officeart/2005/8/layout/target3"/>
    <dgm:cxn modelId="{C44039FE-FB63-4CE0-B6E8-B483418F6B70}" type="presParOf" srcId="{333A1088-737F-45CB-B68E-254E46348037}" destId="{322283A8-4A27-4CDA-BAE3-F381106A9174}" srcOrd="9" destOrd="0" presId="urn:microsoft.com/office/officeart/2005/8/layout/target3"/>
    <dgm:cxn modelId="{B332FEFA-CB68-44C6-8267-EC10B106CBD0}" type="presParOf" srcId="{333A1088-737F-45CB-B68E-254E46348037}" destId="{FFC9F71D-1B4F-4AD9-A4A6-86ADEFC8AF5C}" srcOrd="10" destOrd="0" presId="urn:microsoft.com/office/officeart/2005/8/layout/target3"/>
    <dgm:cxn modelId="{8A6B1BF8-DFE1-4561-AB64-8A99BEC249B0}" type="presParOf" srcId="{333A1088-737F-45CB-B68E-254E46348037}" destId="{25B08C86-7E15-44DC-BE7F-FFB55DD49D12}" srcOrd="11" destOrd="0" presId="urn:microsoft.com/office/officeart/2005/8/layout/target3"/>
    <dgm:cxn modelId="{71295ED7-B5C4-4546-9F5B-D454C907C009}" type="presParOf" srcId="{333A1088-737F-45CB-B68E-254E46348037}" destId="{76644BE8-9D7C-4C09-B250-3D10AF48CBB7}" srcOrd="12" destOrd="0" presId="urn:microsoft.com/office/officeart/2005/8/layout/target3"/>
    <dgm:cxn modelId="{7C3B7E36-6E36-47EE-8B87-5E85DB9913B1}" type="presParOf" srcId="{333A1088-737F-45CB-B68E-254E46348037}" destId="{EE85B701-7295-41C0-BA7A-34D3756A2AE6}" srcOrd="13" destOrd="0" presId="urn:microsoft.com/office/officeart/2005/8/layout/target3"/>
    <dgm:cxn modelId="{27DB94E9-01B0-4982-8415-E8779248551D}" type="presParOf" srcId="{333A1088-737F-45CB-B68E-254E46348037}" destId="{8BEBB6EC-1DAA-4CAC-8A25-BC0FCBD5DBD5}" srcOrd="14" destOrd="0" presId="urn:microsoft.com/office/officeart/2005/8/layout/target3"/>
    <dgm:cxn modelId="{4E5746BB-BE79-489C-BCFB-F6FF50CECBA3}" type="presParOf" srcId="{333A1088-737F-45CB-B68E-254E46348037}" destId="{AED2198E-93D5-4001-81B4-73124B309672}" srcOrd="15" destOrd="0" presId="urn:microsoft.com/office/officeart/2005/8/layout/target3"/>
    <dgm:cxn modelId="{8942EF84-5973-4ABE-B046-C5511595E50D}" type="presParOf" srcId="{333A1088-737F-45CB-B68E-254E46348037}" destId="{2BE915AB-18AA-4053-B92C-3BFC9ED204BB}" srcOrd="16" destOrd="0" presId="urn:microsoft.com/office/officeart/2005/8/layout/target3"/>
    <dgm:cxn modelId="{1165EF0A-F7CB-4F21-BC4A-83BC0AFCBC78}" type="presParOf" srcId="{333A1088-737F-45CB-B68E-254E46348037}" destId="{6BB5E863-4638-4E1D-BFDE-399D028AC4ED}" srcOrd="17" destOrd="0" presId="urn:microsoft.com/office/officeart/2005/8/layout/target3"/>
    <dgm:cxn modelId="{BC9CA330-2E48-428C-A04D-C04278ECAD0E}" type="presParOf" srcId="{333A1088-737F-45CB-B68E-254E46348037}" destId="{5A5FFA88-C948-4069-8E93-59FA12366E83}" srcOrd="18" destOrd="0" presId="urn:microsoft.com/office/officeart/2005/8/layout/target3"/>
    <dgm:cxn modelId="{AFDB9A73-9B99-4162-907F-EFC64427D42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9632B56-9AB8-4DEB-8F9C-EB86D828F3B8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E0D8CF42-D71E-4D12-B012-C83BF10239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E2EF703-AD7B-4C2D-A673-FBF87398B4F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761145-2113-4F3C-B5D6-FEC347E980CD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3AF6FB-120B-41B7-8BAD-CD855CB863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95DB1A-AE77-4E64-9106-8354EA9E2DD4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5F2554-CBC2-43E0-A234-EB500B119D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0333AF-59B8-421F-944C-E9AF09E44277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4CCF7-5B59-4DDC-ADB6-4937D69B9C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B80DD3-CA3C-4B12-9B8E-5032D3EFC0C3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53D0F1-CC3D-4465-809C-E4F4327509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DA99D5-00AD-4166-9205-7313DBAAEDC1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74DAC-CE29-44E9-AB04-2E89478A7F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C955CC-BAA0-4E9B-9467-BC504C68BFD5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919303-811D-4213-B4FF-021C6CF445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2DFF83-A504-464B-AA35-DD7A92B10689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DAAF47-CEA1-4F13-889F-A4F7E42A75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A708FD-ADBB-436E-8683-B690EF484F50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6BD40E-FCB5-4484-9B6D-7D93BDAAD4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DDBB4E-4AAF-47B6-82D9-BA2748C53FE5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6A7EF0-CCEB-48EB-AB3B-45C16B06F4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F26D62-49DE-41A6-8D8E-FED3EF944AF5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1C60CE-464A-4F29-9E51-06FD00F356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7DB179-628C-432B-80BC-E4A893485B8E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26872A-E81E-418B-A1E5-607CA6780F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72EF384-8F11-4EFA-9991-B6AC1A5345AD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5E2D9E5-FA95-4D13-8401-677FC369F6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700" smtClean="0"/>
              <a:t>Materiál pro výuku matematiky v 8. ročníku základní školy praktické</a:t>
            </a:r>
            <a:r>
              <a:rPr lang="cs-CZ" sz="2700" smtClean="0">
                <a:latin typeface="Arial" charset="0"/>
              </a:rPr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cs-CZ" sz="2700" smtClean="0"/>
              <a:t>Určeno pro interaktivní tabuli</a:t>
            </a:r>
            <a:r>
              <a:rPr lang="cs-CZ" sz="2700" smtClean="0">
                <a:latin typeface="Arial" charset="0"/>
              </a:rPr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cs-CZ" sz="2700" smtClean="0"/>
              <a:t>Výklad  nové učební látky – Desetinný zlomek</a:t>
            </a:r>
            <a:r>
              <a:rPr lang="cs-CZ" sz="2700" smtClean="0">
                <a:latin typeface="Arial" charset="0"/>
              </a:rPr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cs-CZ" sz="2700" smtClean="0"/>
              <a:t>Výklad učební látky</a:t>
            </a:r>
            <a:r>
              <a:rPr lang="cs-CZ" sz="2700" smtClean="0">
                <a:latin typeface="Arial" charset="0"/>
              </a:rPr>
              <a:t>, </a:t>
            </a:r>
            <a:r>
              <a:rPr lang="cs-CZ" sz="2700" smtClean="0"/>
              <a:t>úkoly pro její ověření – názorné ukázky, procvičovací úlohy /lze použít jako pracovní listy/, doplňování výsledků se zpětnou vazbou,  orientace a zapisování do číselné osy</a:t>
            </a:r>
            <a:r>
              <a:rPr lang="cs-CZ" sz="2700" smtClean="0">
                <a:latin typeface="Arial" charset="0"/>
              </a:rPr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cs-CZ" sz="2700" smtClean="0"/>
              <a:t>Použití v hodině žáky zaujalo, aktivně se zapojovali do práce na interaktivní tabuli</a:t>
            </a:r>
            <a:r>
              <a:rPr lang="cs-CZ" sz="2700" smtClean="0">
                <a:latin typeface="Arial" charset="0"/>
              </a:rPr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cs-CZ" sz="2700" smtClean="0"/>
              <a:t>Vytvořeno: 8. 11. 2012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4213" y="981075"/>
            <a:ext cx="7772400" cy="1470025"/>
          </a:xfrm>
        </p:spPr>
        <p:txBody>
          <a:bodyPr/>
          <a:lstStyle/>
          <a:p>
            <a:pPr eaLnBrk="1" hangingPunct="1"/>
            <a:r>
              <a:rPr lang="cs-CZ" smtClean="0"/>
              <a:t>Desetinný zlomek</a:t>
            </a:r>
          </a:p>
        </p:txBody>
      </p:sp>
      <p:pic>
        <p:nvPicPr>
          <p:cNvPr id="4" name="Obrázek 3" descr="MC900440452.WM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92500" y="2205038"/>
            <a:ext cx="3168650" cy="4233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5"/>
          <p:cNvSpPr txBox="1">
            <a:spLocks noChangeArrowheads="1"/>
          </p:cNvSpPr>
          <p:nvPr/>
        </p:nvSpPr>
        <p:spPr bwMode="auto">
          <a:xfrm>
            <a:off x="0" y="258763"/>
            <a:ext cx="38322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3600">
              <a:latin typeface="Calibri" pitchFamily="34" charset="0"/>
            </a:endParaRPr>
          </a:p>
          <a:p>
            <a:r>
              <a:rPr lang="cs-CZ" sz="3600">
                <a:latin typeface="Calibri" pitchFamily="34" charset="0"/>
              </a:rPr>
              <a:t>                                   </a:t>
            </a:r>
          </a:p>
        </p:txBody>
      </p:sp>
      <p:sp>
        <p:nvSpPr>
          <p:cNvPr id="18434" name="TextovéPole 6"/>
          <p:cNvSpPr txBox="1">
            <a:spLocks noChangeArrowheads="1"/>
          </p:cNvSpPr>
          <p:nvPr/>
        </p:nvSpPr>
        <p:spPr bwMode="auto">
          <a:xfrm>
            <a:off x="144463" y="1843088"/>
            <a:ext cx="184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8" name="Obrázek 7" descr="Kopie (2) - DSCI0354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403648" y="908720"/>
            <a:ext cx="4349230" cy="3570921"/>
          </a:xfrm>
          <a:prstGeom prst="rect">
            <a:avLst/>
          </a:prstGeom>
        </p:spPr>
      </p:pic>
      <p:cxnSp>
        <p:nvCxnSpPr>
          <p:cNvPr id="10" name="Přímá spojovací šipka 9"/>
          <p:cNvCxnSpPr/>
          <p:nvPr/>
        </p:nvCxnSpPr>
        <p:spPr>
          <a:xfrm rot="16200000" flipH="1">
            <a:off x="1763713" y="3140075"/>
            <a:ext cx="2376488" cy="1081087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160588" y="2419350"/>
            <a:ext cx="7143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195513" y="2492375"/>
            <a:ext cx="252412" cy="317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439" name="TextovéPole 4"/>
          <p:cNvSpPr txBox="1">
            <a:spLocks noChangeArrowheads="1"/>
          </p:cNvSpPr>
          <p:nvPr/>
        </p:nvSpPr>
        <p:spPr bwMode="auto">
          <a:xfrm>
            <a:off x="1042988" y="0"/>
            <a:ext cx="41021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Zapamatuj si :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84213" y="5084763"/>
            <a:ext cx="5221287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>
                <a:latin typeface="Calibri" pitchFamily="34" charset="0"/>
              </a:rPr>
              <a:t>1 mm =          cm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1268413"/>
            <a:ext cx="1038225" cy="9239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atin typeface="+mn-lt"/>
              </a:rPr>
              <a:t>cm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276600" y="4724400"/>
            <a:ext cx="1182688" cy="2586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 1</a:t>
            </a:r>
          </a:p>
          <a:p>
            <a:r>
              <a:rPr lang="cs-CZ" sz="5400">
                <a:latin typeface="Calibri" pitchFamily="34" charset="0"/>
              </a:rPr>
              <a:t>10</a:t>
            </a:r>
          </a:p>
          <a:p>
            <a:endParaRPr lang="cs-CZ" sz="5400">
              <a:latin typeface="Calibri" pitchFamily="34" charset="0"/>
            </a:endParaRP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348038" y="5157788"/>
            <a:ext cx="87630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54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12"/>
          <p:cNvSpPr txBox="1">
            <a:spLocks noChangeArrowheads="1"/>
          </p:cNvSpPr>
          <p:nvPr/>
        </p:nvSpPr>
        <p:spPr bwMode="auto">
          <a:xfrm>
            <a:off x="8458200" y="1412875"/>
            <a:ext cx="685800" cy="584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cm</a:t>
            </a:r>
          </a:p>
        </p:txBody>
      </p:sp>
      <p:pic>
        <p:nvPicPr>
          <p:cNvPr id="5" name="Obrázek 4" descr="Kopie (3) - DSCI0354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6350" y="1350690"/>
            <a:ext cx="8532440" cy="1243665"/>
          </a:xfrm>
          <a:prstGeom prst="rect">
            <a:avLst/>
          </a:prstGeom>
        </p:spPr>
      </p:pic>
      <p:cxnSp>
        <p:nvCxnSpPr>
          <p:cNvPr id="7" name="Přímá spojovací šipka 6"/>
          <p:cNvCxnSpPr>
            <a:cxnSpLocks noChangeShapeType="1"/>
            <a:endCxn id="19461" idx="0"/>
          </p:cNvCxnSpPr>
          <p:nvPr/>
        </p:nvCxnSpPr>
        <p:spPr bwMode="auto">
          <a:xfrm>
            <a:off x="323850" y="1916113"/>
            <a:ext cx="1236663" cy="2665412"/>
          </a:xfrm>
          <a:prstGeom prst="straightConnector1">
            <a:avLst/>
          </a:prstGeom>
          <a:noFill/>
          <a:ln w="76200" algn="ctr">
            <a:solidFill>
              <a:srgbClr val="FF0000"/>
            </a:solidFill>
            <a:round/>
            <a:headEnd/>
            <a:tailEnd type="arrow" w="med" len="med"/>
          </a:ln>
        </p:spPr>
      </p:cxnSp>
      <p:sp>
        <p:nvSpPr>
          <p:cNvPr id="19460" name="TextovéPole 8"/>
          <p:cNvSpPr txBox="1">
            <a:spLocks noChangeArrowheads="1"/>
          </p:cNvSpPr>
          <p:nvPr/>
        </p:nvSpPr>
        <p:spPr bwMode="auto">
          <a:xfrm>
            <a:off x="7740650" y="2420938"/>
            <a:ext cx="10985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1m</a:t>
            </a:r>
          </a:p>
        </p:txBody>
      </p:sp>
      <p:sp>
        <p:nvSpPr>
          <p:cNvPr id="19461" name="TextovéPole 9"/>
          <p:cNvSpPr txBox="1">
            <a:spLocks noChangeArrowheads="1"/>
          </p:cNvSpPr>
          <p:nvPr/>
        </p:nvSpPr>
        <p:spPr bwMode="auto">
          <a:xfrm>
            <a:off x="539750" y="4581525"/>
            <a:ext cx="2041525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1cm = </a:t>
            </a:r>
          </a:p>
        </p:txBody>
      </p:sp>
      <p:sp>
        <p:nvSpPr>
          <p:cNvPr id="19462" name="TextovéPole 10"/>
          <p:cNvSpPr txBox="1">
            <a:spLocks noChangeArrowheads="1"/>
          </p:cNvSpPr>
          <p:nvPr/>
        </p:nvSpPr>
        <p:spPr bwMode="auto">
          <a:xfrm>
            <a:off x="2411413" y="4221163"/>
            <a:ext cx="1238250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  1</a:t>
            </a:r>
          </a:p>
          <a:p>
            <a:r>
              <a:rPr lang="cs-CZ" sz="5400">
                <a:latin typeface="Calibri" pitchFamily="34" charset="0"/>
              </a:rPr>
              <a:t>100</a:t>
            </a:r>
          </a:p>
        </p:txBody>
      </p:sp>
      <p:sp>
        <p:nvSpPr>
          <p:cNvPr id="19463" name="TextovéPole 11"/>
          <p:cNvSpPr txBox="1">
            <a:spLocks noChangeArrowheads="1"/>
          </p:cNvSpPr>
          <p:nvPr/>
        </p:nvSpPr>
        <p:spPr bwMode="auto">
          <a:xfrm>
            <a:off x="2555875" y="4581525"/>
            <a:ext cx="87630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5400">
              <a:latin typeface="Calibri" pitchFamily="34" charset="0"/>
            </a:endParaRPr>
          </a:p>
        </p:txBody>
      </p:sp>
      <p:sp>
        <p:nvSpPr>
          <p:cNvPr id="19464" name="TextovéPole 13"/>
          <p:cNvSpPr txBox="1">
            <a:spLocks noChangeArrowheads="1"/>
          </p:cNvSpPr>
          <p:nvPr/>
        </p:nvSpPr>
        <p:spPr bwMode="auto">
          <a:xfrm>
            <a:off x="3635375" y="4508500"/>
            <a:ext cx="73818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m</a:t>
            </a:r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250825" y="1916113"/>
            <a:ext cx="71438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10"/>
          <p:cNvSpPr txBox="1">
            <a:spLocks noChangeArrowheads="1"/>
          </p:cNvSpPr>
          <p:nvPr/>
        </p:nvSpPr>
        <p:spPr bwMode="auto">
          <a:xfrm>
            <a:off x="3995738" y="692150"/>
            <a:ext cx="7334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500</a:t>
            </a:r>
          </a:p>
        </p:txBody>
      </p:sp>
      <p:pic>
        <p:nvPicPr>
          <p:cNvPr id="4" name="Obrázek 3" descr="Kopie (3) - DSCI0354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0" y="764704"/>
            <a:ext cx="8532440" cy="1243666"/>
          </a:xfrm>
          <a:prstGeom prst="rect">
            <a:avLst/>
          </a:prstGeom>
        </p:spPr>
      </p:pic>
      <p:cxnSp>
        <p:nvCxnSpPr>
          <p:cNvPr id="5" name="Přímá spojovací šipka 4"/>
          <p:cNvCxnSpPr>
            <a:endCxn id="20489" idx="1"/>
          </p:cNvCxnSpPr>
          <p:nvPr/>
        </p:nvCxnSpPr>
        <p:spPr>
          <a:xfrm>
            <a:off x="323850" y="1412875"/>
            <a:ext cx="2447925" cy="305435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4" name="TextovéPole 7"/>
          <p:cNvSpPr txBox="1">
            <a:spLocks noChangeArrowheads="1"/>
          </p:cNvSpPr>
          <p:nvPr/>
        </p:nvSpPr>
        <p:spPr bwMode="auto">
          <a:xfrm>
            <a:off x="7713663" y="1700213"/>
            <a:ext cx="143033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1km</a:t>
            </a:r>
          </a:p>
        </p:txBody>
      </p:sp>
      <p:sp>
        <p:nvSpPr>
          <p:cNvPr id="20485" name="TextovéPole 8"/>
          <p:cNvSpPr txBox="1">
            <a:spLocks noChangeArrowheads="1"/>
          </p:cNvSpPr>
          <p:nvPr/>
        </p:nvSpPr>
        <p:spPr bwMode="auto">
          <a:xfrm>
            <a:off x="0" y="836613"/>
            <a:ext cx="3635375" cy="369887"/>
          </a:xfrm>
          <a:prstGeom prst="rect">
            <a:avLst/>
          </a:prstGeom>
          <a:solidFill>
            <a:srgbClr val="FF9966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486" name="TextovéPole 9"/>
          <p:cNvSpPr txBox="1">
            <a:spLocks noChangeArrowheads="1"/>
          </p:cNvSpPr>
          <p:nvPr/>
        </p:nvSpPr>
        <p:spPr bwMode="auto">
          <a:xfrm>
            <a:off x="3635375" y="836613"/>
            <a:ext cx="4897438" cy="369887"/>
          </a:xfrm>
          <a:prstGeom prst="rect">
            <a:avLst/>
          </a:prstGeom>
          <a:solidFill>
            <a:srgbClr val="FF9966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487" name="TextovéPole 12"/>
          <p:cNvSpPr txBox="1">
            <a:spLocks noChangeArrowheads="1"/>
          </p:cNvSpPr>
          <p:nvPr/>
        </p:nvSpPr>
        <p:spPr bwMode="auto">
          <a:xfrm flipH="1">
            <a:off x="3995738" y="692150"/>
            <a:ext cx="936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500</a:t>
            </a:r>
          </a:p>
        </p:txBody>
      </p:sp>
      <p:sp>
        <p:nvSpPr>
          <p:cNvPr id="20488" name="TextovéPole 13"/>
          <p:cNvSpPr txBox="1">
            <a:spLocks noChangeArrowheads="1"/>
          </p:cNvSpPr>
          <p:nvPr/>
        </p:nvSpPr>
        <p:spPr bwMode="auto">
          <a:xfrm>
            <a:off x="7740650" y="620713"/>
            <a:ext cx="1206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1000m</a:t>
            </a:r>
          </a:p>
        </p:txBody>
      </p:sp>
      <p:sp>
        <p:nvSpPr>
          <p:cNvPr id="20489" name="TextovéPole 14"/>
          <p:cNvSpPr txBox="1">
            <a:spLocks noChangeArrowheads="1"/>
          </p:cNvSpPr>
          <p:nvPr/>
        </p:nvSpPr>
        <p:spPr bwMode="auto">
          <a:xfrm>
            <a:off x="2771775" y="4005263"/>
            <a:ext cx="174783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1m = </a:t>
            </a:r>
          </a:p>
        </p:txBody>
      </p:sp>
      <p:sp>
        <p:nvSpPr>
          <p:cNvPr id="20490" name="TextovéPole 15"/>
          <p:cNvSpPr txBox="1">
            <a:spLocks noChangeArrowheads="1"/>
          </p:cNvSpPr>
          <p:nvPr/>
        </p:nvSpPr>
        <p:spPr bwMode="auto">
          <a:xfrm>
            <a:off x="4500563" y="3716338"/>
            <a:ext cx="1589087" cy="175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   1</a:t>
            </a:r>
          </a:p>
          <a:p>
            <a:r>
              <a:rPr lang="cs-CZ" sz="5400">
                <a:latin typeface="Calibri" pitchFamily="34" charset="0"/>
              </a:rPr>
              <a:t>1000</a:t>
            </a:r>
          </a:p>
        </p:txBody>
      </p:sp>
      <p:sp>
        <p:nvSpPr>
          <p:cNvPr id="20491" name="TextovéPole 16"/>
          <p:cNvSpPr txBox="1">
            <a:spLocks noChangeArrowheads="1"/>
          </p:cNvSpPr>
          <p:nvPr/>
        </p:nvSpPr>
        <p:spPr bwMode="auto">
          <a:xfrm>
            <a:off x="4716463" y="3789363"/>
            <a:ext cx="11080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7200">
              <a:latin typeface="Calibri" pitchFamily="34" charset="0"/>
            </a:endParaRPr>
          </a:p>
        </p:txBody>
      </p:sp>
      <p:sp>
        <p:nvSpPr>
          <p:cNvPr id="20492" name="TextovéPole 17"/>
          <p:cNvSpPr txBox="1">
            <a:spLocks noChangeArrowheads="1"/>
          </p:cNvSpPr>
          <p:nvPr/>
        </p:nvSpPr>
        <p:spPr bwMode="auto">
          <a:xfrm>
            <a:off x="6156325" y="3933825"/>
            <a:ext cx="1052513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km</a:t>
            </a:r>
          </a:p>
        </p:txBody>
      </p:sp>
      <p:sp>
        <p:nvSpPr>
          <p:cNvPr id="20493" name="TextovéPole 18"/>
          <p:cNvSpPr txBox="1">
            <a:spLocks noChangeArrowheads="1"/>
          </p:cNvSpPr>
          <p:nvPr/>
        </p:nvSpPr>
        <p:spPr bwMode="auto">
          <a:xfrm>
            <a:off x="0" y="620713"/>
            <a:ext cx="3937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libri" pitchFamily="34" charset="0"/>
              </a:rPr>
              <a:t>0</a:t>
            </a:r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250825" y="1412875"/>
            <a:ext cx="73025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ovéPole 4"/>
          <p:cNvSpPr txBox="1">
            <a:spLocks noChangeArrowheads="1"/>
          </p:cNvSpPr>
          <p:nvPr/>
        </p:nvSpPr>
        <p:spPr bwMode="auto">
          <a:xfrm>
            <a:off x="468313" y="476250"/>
            <a:ext cx="7753350" cy="2586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Zlomky se jmenovateli 10, </a:t>
            </a:r>
          </a:p>
          <a:p>
            <a:r>
              <a:rPr lang="cs-CZ" sz="5400">
                <a:latin typeface="Calibri" pitchFamily="34" charset="0"/>
              </a:rPr>
              <a:t>100, 1 000 …… se nazývají :</a:t>
            </a:r>
          </a:p>
          <a:p>
            <a:r>
              <a:rPr lang="cs-CZ" sz="5400">
                <a:latin typeface="Calibri" pitchFamily="34" charset="0"/>
              </a:rPr>
              <a:t>             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692275" y="3573463"/>
            <a:ext cx="5222875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desetinné zlomky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Zapiš jako zlomky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898900" cy="4525963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jedna setina 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d</a:t>
            </a:r>
            <a:r>
              <a:rPr lang="cs-CZ" dirty="0" smtClean="0"/>
              <a:t>eset tisícin: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</a:t>
            </a:r>
            <a:r>
              <a:rPr lang="cs-CZ" dirty="0" smtClean="0"/>
              <a:t>to setin: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d</a:t>
            </a:r>
            <a:r>
              <a:rPr lang="cs-CZ" dirty="0" smtClean="0"/>
              <a:t>vacet desetin:</a:t>
            </a:r>
          </a:p>
        </p:txBody>
      </p:sp>
      <p:sp>
        <p:nvSpPr>
          <p:cNvPr id="22531" name="TextovéPole 3"/>
          <p:cNvSpPr txBox="1">
            <a:spLocks noChangeArrowheads="1"/>
          </p:cNvSpPr>
          <p:nvPr/>
        </p:nvSpPr>
        <p:spPr bwMode="auto">
          <a:xfrm>
            <a:off x="5003800" y="1628775"/>
            <a:ext cx="3768725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tři sta tisícin:</a:t>
            </a:r>
          </a:p>
          <a:p>
            <a:endParaRPr lang="cs-CZ" sz="3200">
              <a:latin typeface="Calibri" pitchFamily="34" charset="0"/>
            </a:endParaRPr>
          </a:p>
          <a:p>
            <a:r>
              <a:rPr lang="cs-CZ" sz="3200">
                <a:latin typeface="Calibri" pitchFamily="34" charset="0"/>
              </a:rPr>
              <a:t>třicet tři setin:</a:t>
            </a:r>
          </a:p>
          <a:p>
            <a:endParaRPr lang="cs-CZ" sz="3200">
              <a:latin typeface="Calibri" pitchFamily="34" charset="0"/>
            </a:endParaRPr>
          </a:p>
          <a:p>
            <a:r>
              <a:rPr lang="cs-CZ" sz="3200">
                <a:latin typeface="Calibri" pitchFamily="34" charset="0"/>
              </a:rPr>
              <a:t>dvacet tisícin:</a:t>
            </a:r>
          </a:p>
          <a:p>
            <a:endParaRPr lang="cs-CZ" sz="3200">
              <a:latin typeface="Calibri" pitchFamily="34" charset="0"/>
            </a:endParaRPr>
          </a:p>
          <a:p>
            <a:endParaRPr lang="cs-CZ" sz="3200">
              <a:latin typeface="Calibri" pitchFamily="34" charset="0"/>
            </a:endParaRPr>
          </a:p>
          <a:p>
            <a:r>
              <a:rPr lang="cs-CZ" sz="3200">
                <a:latin typeface="Calibri" pitchFamily="34" charset="0"/>
              </a:rPr>
              <a:t>sto dvacet pět desetin: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132138" y="1844675"/>
            <a:ext cx="79216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7812088" y="3933825"/>
            <a:ext cx="79216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7740650" y="2924175"/>
            <a:ext cx="792163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7812088" y="1916113"/>
            <a:ext cx="79216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916238" y="2997200"/>
            <a:ext cx="79216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411413" y="4076700"/>
            <a:ext cx="79216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348038" y="5661025"/>
            <a:ext cx="79216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7956550" y="5805488"/>
            <a:ext cx="792163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132138" y="1557338"/>
            <a:ext cx="86360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</a:t>
            </a:r>
          </a:p>
          <a:p>
            <a:r>
              <a:rPr lang="cs-CZ">
                <a:latin typeface="Calibri" pitchFamily="34" charset="0"/>
              </a:rPr>
              <a:t>100</a:t>
            </a:r>
          </a:p>
          <a:p>
            <a:r>
              <a:rPr lang="cs-CZ">
                <a:latin typeface="Calibri" pitchFamily="34" charset="0"/>
              </a:rPr>
              <a:t> 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2987675" y="2708275"/>
            <a:ext cx="53657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10</a:t>
            </a:r>
          </a:p>
          <a:p>
            <a:r>
              <a:rPr lang="cs-CZ">
                <a:latin typeface="Calibri" pitchFamily="34" charset="0"/>
              </a:rPr>
              <a:t>100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2555875" y="3789363"/>
            <a:ext cx="53498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100</a:t>
            </a:r>
          </a:p>
          <a:p>
            <a:r>
              <a:rPr lang="cs-CZ">
                <a:latin typeface="Calibri" pitchFamily="34" charset="0"/>
              </a:rPr>
              <a:t>100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563938" y="5373688"/>
            <a:ext cx="4191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20</a:t>
            </a:r>
          </a:p>
          <a:p>
            <a:r>
              <a:rPr lang="cs-CZ">
                <a:latin typeface="Calibri" pitchFamily="34" charset="0"/>
              </a:rPr>
              <a:t>10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7885113" y="1628775"/>
            <a:ext cx="6524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300</a:t>
            </a:r>
          </a:p>
          <a:p>
            <a:r>
              <a:rPr lang="cs-CZ">
                <a:latin typeface="Calibri" pitchFamily="34" charset="0"/>
              </a:rPr>
              <a:t>1000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7812088" y="2636838"/>
            <a:ext cx="5365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33</a:t>
            </a:r>
          </a:p>
          <a:p>
            <a:r>
              <a:rPr lang="cs-CZ">
                <a:latin typeface="Calibri" pitchFamily="34" charset="0"/>
              </a:rPr>
              <a:t>100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7885113" y="3644900"/>
            <a:ext cx="6524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20</a:t>
            </a:r>
          </a:p>
          <a:p>
            <a:r>
              <a:rPr lang="cs-CZ">
                <a:latin typeface="Calibri" pitchFamily="34" charset="0"/>
              </a:rPr>
              <a:t>1000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8101013" y="5516563"/>
            <a:ext cx="53498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125</a:t>
            </a:r>
          </a:p>
          <a:p>
            <a:r>
              <a:rPr lang="cs-CZ">
                <a:latin typeface="Calibri" pitchFamily="34" charset="0"/>
              </a:rPr>
              <a:t>10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Kopie (3) - DSCI0354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23528" y="2060847"/>
            <a:ext cx="8820472" cy="1285649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68313" y="2133600"/>
            <a:ext cx="3959225" cy="3683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56100" y="2205038"/>
            <a:ext cx="4787900" cy="36988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95288" y="765175"/>
            <a:ext cx="69643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Umísti zlomky šipkou do číselné osy:</a:t>
            </a:r>
          </a:p>
        </p:txBody>
      </p:sp>
      <p:sp>
        <p:nvSpPr>
          <p:cNvPr id="23557" name="TextovéPole 10"/>
          <p:cNvSpPr txBox="1">
            <a:spLocks noChangeArrowheads="1"/>
          </p:cNvSpPr>
          <p:nvPr/>
        </p:nvSpPr>
        <p:spPr bwMode="auto">
          <a:xfrm>
            <a:off x="539750" y="5013325"/>
            <a:ext cx="8858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  1</a:t>
            </a:r>
          </a:p>
          <a:p>
            <a:r>
              <a:rPr lang="cs-CZ" sz="3600">
                <a:latin typeface="Calibri" pitchFamily="34" charset="0"/>
              </a:rPr>
              <a:t>100</a:t>
            </a:r>
          </a:p>
        </p:txBody>
      </p:sp>
      <p:sp>
        <p:nvSpPr>
          <p:cNvPr id="23558" name="TextovéPole 11"/>
          <p:cNvSpPr txBox="1">
            <a:spLocks noChangeArrowheads="1"/>
          </p:cNvSpPr>
          <p:nvPr/>
        </p:nvSpPr>
        <p:spPr bwMode="auto">
          <a:xfrm>
            <a:off x="4356100" y="1268413"/>
            <a:ext cx="8874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 50</a:t>
            </a:r>
          </a:p>
          <a:p>
            <a:r>
              <a:rPr lang="cs-CZ" sz="3600" b="1">
                <a:latin typeface="Calibri" pitchFamily="34" charset="0"/>
              </a:rPr>
              <a:t>100</a:t>
            </a:r>
          </a:p>
        </p:txBody>
      </p:sp>
      <p:sp>
        <p:nvSpPr>
          <p:cNvPr id="23559" name="TextovéPole 12"/>
          <p:cNvSpPr txBox="1">
            <a:spLocks noChangeArrowheads="1"/>
          </p:cNvSpPr>
          <p:nvPr/>
        </p:nvSpPr>
        <p:spPr bwMode="auto">
          <a:xfrm>
            <a:off x="2268538" y="5013325"/>
            <a:ext cx="10795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  25</a:t>
            </a:r>
          </a:p>
          <a:p>
            <a:r>
              <a:rPr lang="cs-CZ" sz="3600">
                <a:latin typeface="Calibri" pitchFamily="34" charset="0"/>
              </a:rPr>
              <a:t>100</a:t>
            </a:r>
          </a:p>
        </p:txBody>
      </p:sp>
      <p:sp>
        <p:nvSpPr>
          <p:cNvPr id="23560" name="TextovéPole 13"/>
          <p:cNvSpPr txBox="1">
            <a:spLocks noChangeArrowheads="1"/>
          </p:cNvSpPr>
          <p:nvPr/>
        </p:nvSpPr>
        <p:spPr bwMode="auto">
          <a:xfrm>
            <a:off x="6011863" y="4941888"/>
            <a:ext cx="8874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  68</a:t>
            </a:r>
          </a:p>
          <a:p>
            <a:r>
              <a:rPr lang="cs-CZ" sz="3600">
                <a:latin typeface="Calibri" pitchFamily="34" charset="0"/>
              </a:rPr>
              <a:t>100</a:t>
            </a:r>
          </a:p>
        </p:txBody>
      </p:sp>
      <p:sp>
        <p:nvSpPr>
          <p:cNvPr id="23561" name="TextovéPole 15"/>
          <p:cNvSpPr txBox="1">
            <a:spLocks noChangeArrowheads="1"/>
          </p:cNvSpPr>
          <p:nvPr/>
        </p:nvSpPr>
        <p:spPr bwMode="auto">
          <a:xfrm>
            <a:off x="4211638" y="4941888"/>
            <a:ext cx="887412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 10</a:t>
            </a:r>
          </a:p>
          <a:p>
            <a:r>
              <a:rPr lang="cs-CZ" sz="3600">
                <a:latin typeface="Calibri" pitchFamily="34" charset="0"/>
              </a:rPr>
              <a:t>100</a:t>
            </a:r>
          </a:p>
        </p:txBody>
      </p:sp>
      <p:sp>
        <p:nvSpPr>
          <p:cNvPr id="23562" name="TextovéPole 16"/>
          <p:cNvSpPr txBox="1">
            <a:spLocks noChangeArrowheads="1"/>
          </p:cNvSpPr>
          <p:nvPr/>
        </p:nvSpPr>
        <p:spPr bwMode="auto">
          <a:xfrm>
            <a:off x="7667625" y="4868863"/>
            <a:ext cx="8874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 82</a:t>
            </a:r>
          </a:p>
          <a:p>
            <a:r>
              <a:rPr lang="cs-CZ" sz="3600">
                <a:latin typeface="Calibri" pitchFamily="34" charset="0"/>
              </a:rPr>
              <a:t>100</a:t>
            </a:r>
          </a:p>
        </p:txBody>
      </p:sp>
      <p:sp>
        <p:nvSpPr>
          <p:cNvPr id="23563" name="TextovéPole 17"/>
          <p:cNvSpPr txBox="1">
            <a:spLocks noChangeArrowheads="1"/>
          </p:cNvSpPr>
          <p:nvPr/>
        </p:nvSpPr>
        <p:spPr bwMode="auto">
          <a:xfrm flipH="1">
            <a:off x="7812088" y="5157788"/>
            <a:ext cx="5302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3600">
              <a:latin typeface="Calibri" pitchFamily="34" charset="0"/>
            </a:endParaRPr>
          </a:p>
        </p:txBody>
      </p:sp>
      <p:sp>
        <p:nvSpPr>
          <p:cNvPr id="23564" name="TextovéPole 18"/>
          <p:cNvSpPr txBox="1">
            <a:spLocks noChangeArrowheads="1"/>
          </p:cNvSpPr>
          <p:nvPr/>
        </p:nvSpPr>
        <p:spPr bwMode="auto">
          <a:xfrm flipH="1">
            <a:off x="4356100" y="5157788"/>
            <a:ext cx="3778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3600">
              <a:latin typeface="Calibri" pitchFamily="34" charset="0"/>
            </a:endParaRPr>
          </a:p>
        </p:txBody>
      </p:sp>
      <p:sp>
        <p:nvSpPr>
          <p:cNvPr id="23565" name="TextovéPole 19"/>
          <p:cNvSpPr txBox="1">
            <a:spLocks noChangeArrowheads="1"/>
          </p:cNvSpPr>
          <p:nvPr/>
        </p:nvSpPr>
        <p:spPr bwMode="auto">
          <a:xfrm flipH="1">
            <a:off x="4500563" y="1484313"/>
            <a:ext cx="5857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3600">
              <a:latin typeface="Calibri" pitchFamily="34" charset="0"/>
            </a:endParaRPr>
          </a:p>
        </p:txBody>
      </p:sp>
      <p:sp>
        <p:nvSpPr>
          <p:cNvPr id="23566" name="TextovéPole 20"/>
          <p:cNvSpPr txBox="1">
            <a:spLocks noChangeArrowheads="1"/>
          </p:cNvSpPr>
          <p:nvPr/>
        </p:nvSpPr>
        <p:spPr bwMode="auto">
          <a:xfrm flipH="1">
            <a:off x="2555875" y="5300663"/>
            <a:ext cx="43338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3600">
              <a:latin typeface="Calibri" pitchFamily="34" charset="0"/>
            </a:endParaRPr>
          </a:p>
        </p:txBody>
      </p:sp>
      <p:sp>
        <p:nvSpPr>
          <p:cNvPr id="23567" name="TextovéPole 21"/>
          <p:cNvSpPr txBox="1">
            <a:spLocks noChangeArrowheads="1"/>
          </p:cNvSpPr>
          <p:nvPr/>
        </p:nvSpPr>
        <p:spPr bwMode="auto">
          <a:xfrm>
            <a:off x="684213" y="5300663"/>
            <a:ext cx="5746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3600">
              <a:latin typeface="Calibri" pitchFamily="34" charset="0"/>
            </a:endParaRPr>
          </a:p>
        </p:txBody>
      </p:sp>
      <p:sp>
        <p:nvSpPr>
          <p:cNvPr id="23568" name="TextovéPole 22"/>
          <p:cNvSpPr txBox="1">
            <a:spLocks noChangeArrowheads="1"/>
          </p:cNvSpPr>
          <p:nvPr/>
        </p:nvSpPr>
        <p:spPr bwMode="auto">
          <a:xfrm flipH="1">
            <a:off x="6227763" y="5229225"/>
            <a:ext cx="5302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3600">
              <a:latin typeface="Calibri" pitchFamily="34" charset="0"/>
            </a:endParaRPr>
          </a:p>
        </p:txBody>
      </p:sp>
      <p:sp>
        <p:nvSpPr>
          <p:cNvPr id="23569" name="TextovéPole 23"/>
          <p:cNvSpPr txBox="1">
            <a:spLocks noChangeArrowheads="1"/>
          </p:cNvSpPr>
          <p:nvPr/>
        </p:nvSpPr>
        <p:spPr bwMode="auto">
          <a:xfrm>
            <a:off x="395288" y="1773238"/>
            <a:ext cx="4191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0</a:t>
            </a:r>
          </a:p>
        </p:txBody>
      </p:sp>
      <p:sp>
        <p:nvSpPr>
          <p:cNvPr id="23570" name="TextovéPole 24"/>
          <p:cNvSpPr txBox="1">
            <a:spLocks noChangeArrowheads="1"/>
          </p:cNvSpPr>
          <p:nvPr/>
        </p:nvSpPr>
        <p:spPr bwMode="auto">
          <a:xfrm>
            <a:off x="8256588" y="1268413"/>
            <a:ext cx="8874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100</a:t>
            </a:r>
          </a:p>
          <a:p>
            <a:r>
              <a:rPr lang="cs-CZ" sz="3600" b="1">
                <a:latin typeface="Calibri" pitchFamily="34" charset="0"/>
              </a:rPr>
              <a:t>100</a:t>
            </a:r>
          </a:p>
        </p:txBody>
      </p:sp>
      <p:sp>
        <p:nvSpPr>
          <p:cNvPr id="23571" name="TextovéPole 25"/>
          <p:cNvSpPr txBox="1">
            <a:spLocks noChangeArrowheads="1"/>
          </p:cNvSpPr>
          <p:nvPr/>
        </p:nvSpPr>
        <p:spPr bwMode="auto">
          <a:xfrm flipH="1">
            <a:off x="8459788" y="1557338"/>
            <a:ext cx="4333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36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http://office.microsoft.com</a:t>
            </a:r>
          </a:p>
          <a:p>
            <a:pPr eaLnBrk="1" hangingPunct="1"/>
            <a:r>
              <a:rPr lang="cs-CZ" smtClean="0"/>
              <a:t>Foto číselné osy: autor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170</Words>
  <Application>Microsoft Office PowerPoint</Application>
  <PresentationFormat>On-screen Show (4:3)</PresentationFormat>
  <Paragraphs>98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Calibri</vt:lpstr>
      <vt:lpstr>Times New Roman</vt:lpstr>
      <vt:lpstr>Motiv sady Office</vt:lpstr>
      <vt:lpstr>Snímek 1</vt:lpstr>
      <vt:lpstr>ANOTACE</vt:lpstr>
      <vt:lpstr>Desetinný zlomek</vt:lpstr>
      <vt:lpstr>Snímek 4</vt:lpstr>
      <vt:lpstr>Snímek 5</vt:lpstr>
      <vt:lpstr>Snímek 6</vt:lpstr>
      <vt:lpstr>Snímek 7</vt:lpstr>
      <vt:lpstr>Zapiš jako zlomky : </vt:lpstr>
      <vt:lpstr>Snímek 9</vt:lpstr>
      <vt:lpstr>Použité zdroje: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Desetinný zlomek</dc:title>
  <dc:creator>Valued Acer Customer</dc:creator>
  <cp:lastModifiedBy>riedel</cp:lastModifiedBy>
  <cp:revision>29</cp:revision>
  <dcterms:created xsi:type="dcterms:W3CDTF">2012-11-18T08:24:07Z</dcterms:created>
  <dcterms:modified xsi:type="dcterms:W3CDTF">2012-12-26T18:59:26Z</dcterms:modified>
</cp:coreProperties>
</file>