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1" r:id="rId8"/>
    <p:sldId id="264" r:id="rId9"/>
    <p:sldId id="262" r:id="rId10"/>
    <p:sldId id="263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VY_32_INOVACE_39_Matematika_Desetinná </a:t>
          </a:r>
          <a:r>
            <a:rPr lang="cs-CZ" sz="2000" baseline="0" dirty="0" smtClean="0"/>
            <a:t>čísla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Desetinná 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B2DEACE-0B4D-4522-99CE-CD0FE6FA82B2}" type="presOf" srcId="{D1B46980-6531-4606-95E6-44980827E919}" destId="{2BE915AB-18AA-4053-B92C-3BFC9ED204BB}" srcOrd="1" destOrd="0" presId="urn:microsoft.com/office/officeart/2005/8/layout/target3"/>
    <dgm:cxn modelId="{88162324-89A1-46E9-B862-9FC1476313CB}" type="presOf" srcId="{D8197B8C-B260-4A16-BDF4-0947B075E274}" destId="{25B08C86-7E15-44DC-BE7F-FFB55DD49D12}" srcOrd="0" destOrd="0" presId="urn:microsoft.com/office/officeart/2005/8/layout/target3"/>
    <dgm:cxn modelId="{5DC85775-0383-4704-B129-A04C02C7BC7D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90AD8E-FCC5-4B0E-9204-5EE0565F2DDE}" type="presOf" srcId="{D8197B8C-B260-4A16-BDF4-0947B075E274}" destId="{5A5FFA88-C948-4069-8E93-59FA12366E83}" srcOrd="1" destOrd="0" presId="urn:microsoft.com/office/officeart/2005/8/layout/target3"/>
    <dgm:cxn modelId="{AEAF5DC7-28CB-4B3B-989D-2ED810B7B4ED}" type="presOf" srcId="{4C35D32F-0EAB-4CD7-82EE-45574DC2A586}" destId="{890E4F0B-2866-4A3F-A3C7-2A14B1797930}" srcOrd="1" destOrd="0" presId="urn:microsoft.com/office/officeart/2005/8/layout/target3"/>
    <dgm:cxn modelId="{DB977794-7A3C-4EC8-A3EB-E5E10E076760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11C02A6-54CB-45AD-8E0F-02C610EAF38A}" type="presOf" srcId="{D1D4F407-5343-4D3F-B5B9-D407B03CAEB4}" destId="{D005CE8C-CC26-4C3E-AC11-E15060ECD759}" srcOrd="0" destOrd="0" presId="urn:microsoft.com/office/officeart/2005/8/layout/target3"/>
    <dgm:cxn modelId="{773BBC92-17B4-484F-828F-E9591DFC8DED}" type="presOf" srcId="{B651F6E3-6281-48DB-9319-2AEAFDAE7572}" destId="{619D679B-A015-4ECF-8348-D1034C574F40}" srcOrd="0" destOrd="0" presId="urn:microsoft.com/office/officeart/2005/8/layout/target3"/>
    <dgm:cxn modelId="{5F2BAB0B-6DF7-4EC4-928B-C0A6031573E7}" type="presOf" srcId="{757F3AB3-0718-4624-B441-E567A8F0AB56}" destId="{333A1088-737F-45CB-B68E-254E46348037}" srcOrd="0" destOrd="0" presId="urn:microsoft.com/office/officeart/2005/8/layout/target3"/>
    <dgm:cxn modelId="{245862B2-02A4-4C05-AE81-9F9A81526B88}" type="presOf" srcId="{D1B46980-6531-4606-95E6-44980827E919}" destId="{6140AFEC-043D-4C43-A2F9-D0F5331DF3A3}" srcOrd="0" destOrd="0" presId="urn:microsoft.com/office/officeart/2005/8/layout/target3"/>
    <dgm:cxn modelId="{DC725441-C72D-4FD2-B8BF-5922D268BFD8}" type="presOf" srcId="{B651F6E3-6281-48DB-9319-2AEAFDAE7572}" destId="{6BB5E863-4638-4E1D-BFDE-399D028AC4ED}" srcOrd="1" destOrd="0" presId="urn:microsoft.com/office/officeart/2005/8/layout/target3"/>
    <dgm:cxn modelId="{D16FFFEC-EA6F-403D-9117-931FEAD22C63}" type="presParOf" srcId="{333A1088-737F-45CB-B68E-254E46348037}" destId="{F5ABB229-8D3B-4694-996A-96F23CF14429}" srcOrd="0" destOrd="0" presId="urn:microsoft.com/office/officeart/2005/8/layout/target3"/>
    <dgm:cxn modelId="{8CA3E315-A312-4495-9C96-C30D324C97B4}" type="presParOf" srcId="{333A1088-737F-45CB-B68E-254E46348037}" destId="{F41139FD-01EE-4571-8B17-4FB00FC51163}" srcOrd="1" destOrd="0" presId="urn:microsoft.com/office/officeart/2005/8/layout/target3"/>
    <dgm:cxn modelId="{687C1F97-7C83-4658-9DC2-26D666A34705}" type="presParOf" srcId="{333A1088-737F-45CB-B68E-254E46348037}" destId="{D005CE8C-CC26-4C3E-AC11-E15060ECD759}" srcOrd="2" destOrd="0" presId="urn:microsoft.com/office/officeart/2005/8/layout/target3"/>
    <dgm:cxn modelId="{DF5FB135-1BC4-4653-A160-CB10FD6BEF91}" type="presParOf" srcId="{333A1088-737F-45CB-B68E-254E46348037}" destId="{2C702D82-9B77-49B7-9568-BB8EB47C3372}" srcOrd="3" destOrd="0" presId="urn:microsoft.com/office/officeart/2005/8/layout/target3"/>
    <dgm:cxn modelId="{CD18F1B5-019D-4AE0-9C00-F64661400374}" type="presParOf" srcId="{333A1088-737F-45CB-B68E-254E46348037}" destId="{A52A0455-90FF-4808-ABD0-F02540D31D5A}" srcOrd="4" destOrd="0" presId="urn:microsoft.com/office/officeart/2005/8/layout/target3"/>
    <dgm:cxn modelId="{5AEBC3D5-86D2-478F-94B9-9F6D18B2DBDA}" type="presParOf" srcId="{333A1088-737F-45CB-B68E-254E46348037}" destId="{6140AFEC-043D-4C43-A2F9-D0F5331DF3A3}" srcOrd="5" destOrd="0" presId="urn:microsoft.com/office/officeart/2005/8/layout/target3"/>
    <dgm:cxn modelId="{204C2080-001C-42F4-8786-3A7416CA2DB8}" type="presParOf" srcId="{333A1088-737F-45CB-B68E-254E46348037}" destId="{9358AC05-5D7D-4327-9F80-1AD486AEA664}" srcOrd="6" destOrd="0" presId="urn:microsoft.com/office/officeart/2005/8/layout/target3"/>
    <dgm:cxn modelId="{1D6523AB-59BD-4AE5-8EDF-B6A040E72785}" type="presParOf" srcId="{333A1088-737F-45CB-B68E-254E46348037}" destId="{313FC574-E1CD-4FB4-B054-0B805CE0447D}" srcOrd="7" destOrd="0" presId="urn:microsoft.com/office/officeart/2005/8/layout/target3"/>
    <dgm:cxn modelId="{A299B2BA-9A52-4D3C-887A-C89856A5E4EC}" type="presParOf" srcId="{333A1088-737F-45CB-B68E-254E46348037}" destId="{619D679B-A015-4ECF-8348-D1034C574F40}" srcOrd="8" destOrd="0" presId="urn:microsoft.com/office/officeart/2005/8/layout/target3"/>
    <dgm:cxn modelId="{B879F193-35A8-4069-8DF1-0388AF2099DF}" type="presParOf" srcId="{333A1088-737F-45CB-B68E-254E46348037}" destId="{322283A8-4A27-4CDA-BAE3-F381106A9174}" srcOrd="9" destOrd="0" presId="urn:microsoft.com/office/officeart/2005/8/layout/target3"/>
    <dgm:cxn modelId="{3B34330B-31C5-449C-A9D7-C1AB1CE28FDB}" type="presParOf" srcId="{333A1088-737F-45CB-B68E-254E46348037}" destId="{FFC9F71D-1B4F-4AD9-A4A6-86ADEFC8AF5C}" srcOrd="10" destOrd="0" presId="urn:microsoft.com/office/officeart/2005/8/layout/target3"/>
    <dgm:cxn modelId="{0CAAB3C0-6A33-41CF-BCE8-77F4E6D48B76}" type="presParOf" srcId="{333A1088-737F-45CB-B68E-254E46348037}" destId="{25B08C86-7E15-44DC-BE7F-FFB55DD49D12}" srcOrd="11" destOrd="0" presId="urn:microsoft.com/office/officeart/2005/8/layout/target3"/>
    <dgm:cxn modelId="{A847A016-484B-41C9-A864-8D2296FD3E65}" type="presParOf" srcId="{333A1088-737F-45CB-B68E-254E46348037}" destId="{76644BE8-9D7C-4C09-B250-3D10AF48CBB7}" srcOrd="12" destOrd="0" presId="urn:microsoft.com/office/officeart/2005/8/layout/target3"/>
    <dgm:cxn modelId="{EE893A12-5B26-4B9C-9136-327EA3295332}" type="presParOf" srcId="{333A1088-737F-45CB-B68E-254E46348037}" destId="{EE85B701-7295-41C0-BA7A-34D3756A2AE6}" srcOrd="13" destOrd="0" presId="urn:microsoft.com/office/officeart/2005/8/layout/target3"/>
    <dgm:cxn modelId="{7EEB2E54-84CE-4BE9-B2AF-C0E2C4784C5E}" type="presParOf" srcId="{333A1088-737F-45CB-B68E-254E46348037}" destId="{8BEBB6EC-1DAA-4CAC-8A25-BC0FCBD5DBD5}" srcOrd="14" destOrd="0" presId="urn:microsoft.com/office/officeart/2005/8/layout/target3"/>
    <dgm:cxn modelId="{ACF5F942-1D7E-4A87-BDDE-61329B4A2FE8}" type="presParOf" srcId="{333A1088-737F-45CB-B68E-254E46348037}" destId="{AED2198E-93D5-4001-81B4-73124B309672}" srcOrd="15" destOrd="0" presId="urn:microsoft.com/office/officeart/2005/8/layout/target3"/>
    <dgm:cxn modelId="{43EDC254-C2CD-440B-93EF-6F32C0A6880A}" type="presParOf" srcId="{333A1088-737F-45CB-B68E-254E46348037}" destId="{2BE915AB-18AA-4053-B92C-3BFC9ED204BB}" srcOrd="16" destOrd="0" presId="urn:microsoft.com/office/officeart/2005/8/layout/target3"/>
    <dgm:cxn modelId="{5D18734D-0229-41A5-99EB-9168A457ADC1}" type="presParOf" srcId="{333A1088-737F-45CB-B68E-254E46348037}" destId="{6BB5E863-4638-4E1D-BFDE-399D028AC4ED}" srcOrd="17" destOrd="0" presId="urn:microsoft.com/office/officeart/2005/8/layout/target3"/>
    <dgm:cxn modelId="{54F6CC31-61FF-4715-99F2-094AE5129DDA}" type="presParOf" srcId="{333A1088-737F-45CB-B68E-254E46348037}" destId="{5A5FFA88-C948-4069-8E93-59FA12366E83}" srcOrd="18" destOrd="0" presId="urn:microsoft.com/office/officeart/2005/8/layout/target3"/>
    <dgm:cxn modelId="{3B17BC15-D3C4-4C8E-8FEA-486B1E39C41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2E4E866-E9CE-454F-ADDA-4A9E831AA6F8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EDEF6D5-78D6-45F0-9D89-326C03918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6D6893-E330-4315-99FD-343521EFC9D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9B9B7-4201-4505-9EC1-90EEF3B8AD3D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9DA94-F8D1-44A2-BB85-AECAFFC3B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0A82C-EE7E-465E-821F-E51050CEB558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44A8C-F0F9-4B81-9279-37AE758C2D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2AFFF-1383-45C4-9B6F-474BDD062027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FB806-22AC-430A-A054-7C54E703D5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F5BF7-98B0-4D10-964C-6C59C516B30A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5A30E-1FFB-4ABB-9278-A22A834570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20589-73E4-4CA9-AA24-81C1B3566535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E2002-8894-45BC-BCDE-462FFFA4F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D39BB-B760-4E56-AACB-8753C63CE3AA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5189C-D03A-455F-8FBC-57723472F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8E8C5-5589-4BB6-A4D1-1522FC6882E4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6CD4E-35C4-4A7C-8AD8-4FE5B4C755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422A6-22C6-4C5B-A92F-AFCBB2C1FCD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66865-A5EC-47D7-A9E0-E24BA3CEA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3CD35-DEA5-4ECA-AB46-C2EFBEB43110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326A1-7D27-4273-A603-3A0B55D35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2226A-2D59-41F2-9A43-5133CFD8758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C7306-050E-4DF0-8F0E-A01F8B7FB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D700A-A3AD-4C38-BBA3-863457032529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5EA82-9F44-4DE9-B19E-DE451F34E2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DDABBA8-6C23-4A2F-A5EB-13CF041EEA96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BA56AF4-CF83-49C7-8A90-00F6674F1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4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Materiál pro výuku matematiky v 8. ročníku základní školy praktické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Určeno pro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Výklad látky – Desetinná čísla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Názorný výklad učební látky, příklady k jejímu ověření a procvičení /lze využít jako pracovní listy/, praktické úkoly s využitím hmotnosti potravin, doplňování výsledků se zpětnou vazbou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Použití v hodině žáky zaujalo, aktivně se zapojovali do práce na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Vytvořeno: 10. 11. 2012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188" y="549275"/>
            <a:ext cx="7772400" cy="1470025"/>
          </a:xfrm>
        </p:spPr>
        <p:txBody>
          <a:bodyPr/>
          <a:lstStyle/>
          <a:p>
            <a:r>
              <a:rPr lang="cs-CZ" smtClean="0"/>
              <a:t>Desetinná čísla</a:t>
            </a:r>
          </a:p>
        </p:txBody>
      </p:sp>
      <p:pic>
        <p:nvPicPr>
          <p:cNvPr id="3" name="Obrázek 2" descr="MC900434411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2133600"/>
            <a:ext cx="371475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Zapamatuj si:</a:t>
            </a:r>
          </a:p>
        </p:txBody>
      </p:sp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827088" y="1700213"/>
            <a:ext cx="77089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Zlomky, které mají ve jmenovateli čísla </a:t>
            </a:r>
          </a:p>
          <a:p>
            <a:r>
              <a:rPr lang="cs-CZ" sz="3600">
                <a:latin typeface="Calibri" pitchFamily="34" charset="0"/>
              </a:rPr>
              <a:t>10, 100, 1000 ……., můžeme zapsat jako: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547813" y="4076700"/>
            <a:ext cx="57070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>
                <a:solidFill>
                  <a:srgbClr val="FF0000"/>
                </a:solidFill>
                <a:latin typeface="Calibri" pitchFamily="34" charset="0"/>
              </a:rPr>
              <a:t>desetinná čísla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16013" y="1341438"/>
            <a:ext cx="885825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 9</a:t>
            </a:r>
          </a:p>
          <a:p>
            <a:r>
              <a:rPr lang="cs-CZ" sz="5400">
                <a:latin typeface="Calibri" pitchFamily="34" charset="0"/>
              </a:rPr>
              <a:t>10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24075" y="1844675"/>
            <a:ext cx="5032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5400">
              <a:latin typeface="Calibri" pitchFamily="34" charset="0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187450" y="2276475"/>
            <a:ext cx="576263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059113" y="1844675"/>
            <a:ext cx="10810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0,9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27088" y="2997200"/>
            <a:ext cx="18002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   9</a:t>
            </a:r>
          </a:p>
          <a:p>
            <a:r>
              <a:rPr lang="cs-CZ" sz="5400">
                <a:latin typeface="Calibri" pitchFamily="34" charset="0"/>
              </a:rPr>
              <a:t>100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124075" y="3429000"/>
            <a:ext cx="5032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5400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195513" y="4941888"/>
            <a:ext cx="2889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5400">
              <a:latin typeface="Calibri" pitchFamily="34" charset="0"/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900113" y="5445125"/>
            <a:ext cx="971550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187450" y="3860800"/>
            <a:ext cx="647700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132138" y="3429000"/>
            <a:ext cx="23034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0,09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11188" y="4508500"/>
            <a:ext cx="334803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   9</a:t>
            </a:r>
          </a:p>
          <a:p>
            <a:r>
              <a:rPr lang="cs-CZ" sz="5400">
                <a:latin typeface="Calibri" pitchFamily="34" charset="0"/>
              </a:rPr>
              <a:t>1000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203575" y="4868863"/>
            <a:ext cx="20161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0,009</a:t>
            </a:r>
          </a:p>
        </p:txBody>
      </p:sp>
      <p:sp>
        <p:nvSpPr>
          <p:cNvPr id="19469" name="TextovéPole 17"/>
          <p:cNvSpPr txBox="1">
            <a:spLocks noChangeArrowheads="1"/>
          </p:cNvSpPr>
          <p:nvPr/>
        </p:nvSpPr>
        <p:spPr bwMode="auto">
          <a:xfrm>
            <a:off x="684213" y="333375"/>
            <a:ext cx="31448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Například:</a:t>
            </a:r>
            <a:r>
              <a:rPr lang="cs-CZ">
                <a:latin typeface="Calibri" pitchFamily="34" charset="0"/>
              </a:rPr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  <p:bldP spid="11" grpId="0"/>
      <p:bldP spid="12" grpId="0"/>
      <p:bldP spid="13" grpId="0"/>
      <p:bldP spid="16" grpId="0"/>
      <p:bldP spid="17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3"/>
          <p:cNvSpPr txBox="1">
            <a:spLocks noChangeArrowheads="1"/>
          </p:cNvSpPr>
          <p:nvPr/>
        </p:nvSpPr>
        <p:spPr bwMode="auto">
          <a:xfrm>
            <a:off x="3059113" y="2781300"/>
            <a:ext cx="2390775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3 , 7 2 9</a:t>
            </a:r>
          </a:p>
        </p:txBody>
      </p:sp>
      <p:cxnSp>
        <p:nvCxnSpPr>
          <p:cNvPr id="18" name="Pravoúhlá spojovací čára 17"/>
          <p:cNvCxnSpPr/>
          <p:nvPr/>
        </p:nvCxnSpPr>
        <p:spPr>
          <a:xfrm rot="5400000">
            <a:off x="2232025" y="3752851"/>
            <a:ext cx="1152525" cy="1079500"/>
          </a:xfrm>
          <a:prstGeom prst="bentConnector3">
            <a:avLst>
              <a:gd name="adj1" fmla="val 98702"/>
            </a:avLst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3" name="TextovéPole 23"/>
          <p:cNvSpPr txBox="1">
            <a:spLocks noChangeArrowheads="1"/>
          </p:cNvSpPr>
          <p:nvPr/>
        </p:nvSpPr>
        <p:spPr bwMode="auto">
          <a:xfrm>
            <a:off x="323850" y="4437063"/>
            <a:ext cx="1879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celé číslo</a:t>
            </a:r>
          </a:p>
        </p:txBody>
      </p:sp>
      <p:sp>
        <p:nvSpPr>
          <p:cNvPr id="20484" name="TextovéPole 24"/>
          <p:cNvSpPr txBox="1">
            <a:spLocks noChangeArrowheads="1"/>
          </p:cNvSpPr>
          <p:nvPr/>
        </p:nvSpPr>
        <p:spPr bwMode="auto">
          <a:xfrm>
            <a:off x="2124075" y="1484313"/>
            <a:ext cx="31289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desetinná čárka</a:t>
            </a:r>
          </a:p>
        </p:txBody>
      </p:sp>
      <p:cxnSp>
        <p:nvCxnSpPr>
          <p:cNvPr id="27" name="Pravoúhlá spojovací čára 26"/>
          <p:cNvCxnSpPr/>
          <p:nvPr/>
        </p:nvCxnSpPr>
        <p:spPr>
          <a:xfrm rot="5400000" flipH="1" flipV="1">
            <a:off x="3203575" y="2636838"/>
            <a:ext cx="1008063" cy="1587"/>
          </a:xfrm>
          <a:prstGeom prst="bentConnector3">
            <a:avLst>
              <a:gd name="adj1" fmla="val 50000"/>
            </a:avLst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ravoúhlá spojovací čára 90"/>
          <p:cNvCxnSpPr/>
          <p:nvPr/>
        </p:nvCxnSpPr>
        <p:spPr>
          <a:xfrm>
            <a:off x="5219700" y="3573463"/>
            <a:ext cx="1439863" cy="719137"/>
          </a:xfrm>
          <a:prstGeom prst="bentConnector3">
            <a:avLst>
              <a:gd name="adj1" fmla="val 2380"/>
            </a:avLst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7" name="TextovéPole 95"/>
          <p:cNvSpPr txBox="1">
            <a:spLocks noChangeArrowheads="1"/>
          </p:cNvSpPr>
          <p:nvPr/>
        </p:nvSpPr>
        <p:spPr bwMode="auto">
          <a:xfrm>
            <a:off x="5003800" y="5949950"/>
            <a:ext cx="17653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desetiny</a:t>
            </a:r>
          </a:p>
        </p:txBody>
      </p:sp>
      <p:cxnSp>
        <p:nvCxnSpPr>
          <p:cNvPr id="100" name="Pravoúhlá spojovací čára 99"/>
          <p:cNvCxnSpPr/>
          <p:nvPr/>
        </p:nvCxnSpPr>
        <p:spPr>
          <a:xfrm rot="16200000" flipH="1">
            <a:off x="4175920" y="4040981"/>
            <a:ext cx="1871662" cy="936625"/>
          </a:xfrm>
          <a:prstGeom prst="bentConnector3">
            <a:avLst>
              <a:gd name="adj1" fmla="val 99951"/>
            </a:avLst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ravoúhlá spojovací čára 121"/>
          <p:cNvCxnSpPr/>
          <p:nvPr/>
        </p:nvCxnSpPr>
        <p:spPr>
          <a:xfrm rot="16200000" flipH="1">
            <a:off x="3095625" y="4545013"/>
            <a:ext cx="2808287" cy="865188"/>
          </a:xfrm>
          <a:prstGeom prst="bentConnector3">
            <a:avLst>
              <a:gd name="adj1" fmla="val 99581"/>
            </a:avLst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0" name="TextovéPole 155"/>
          <p:cNvSpPr txBox="1">
            <a:spLocks noChangeArrowheads="1"/>
          </p:cNvSpPr>
          <p:nvPr/>
        </p:nvSpPr>
        <p:spPr bwMode="auto">
          <a:xfrm>
            <a:off x="5867400" y="5013325"/>
            <a:ext cx="1295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setiny</a:t>
            </a:r>
          </a:p>
        </p:txBody>
      </p:sp>
      <p:sp>
        <p:nvSpPr>
          <p:cNvPr id="20491" name="TextovéPole 156"/>
          <p:cNvSpPr txBox="1">
            <a:spLocks noChangeArrowheads="1"/>
          </p:cNvSpPr>
          <p:nvPr/>
        </p:nvSpPr>
        <p:spPr bwMode="auto">
          <a:xfrm>
            <a:off x="6732588" y="4005263"/>
            <a:ext cx="14747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tisíciny</a:t>
            </a:r>
          </a:p>
        </p:txBody>
      </p:sp>
      <p:sp>
        <p:nvSpPr>
          <p:cNvPr id="20492" name="TextovéPole 162"/>
          <p:cNvSpPr txBox="1">
            <a:spLocks noChangeArrowheads="1"/>
          </p:cNvSpPr>
          <p:nvPr/>
        </p:nvSpPr>
        <p:spPr bwMode="auto">
          <a:xfrm>
            <a:off x="2124075" y="404813"/>
            <a:ext cx="41767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Zapamatuj si!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Zapiš výsledek desetinným číslem:</a:t>
            </a:r>
          </a:p>
        </p:txBody>
      </p:sp>
      <p:pic>
        <p:nvPicPr>
          <p:cNvPr id="21506" name="Obrázek 3" descr="Dumy 01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1844675"/>
            <a:ext cx="1570037" cy="229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Obrázek 4" descr="Obrázek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1700213"/>
            <a:ext cx="1514475" cy="227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Obrázek 5" descr="Obrázek13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1844675"/>
            <a:ext cx="184150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1619250" y="3716338"/>
            <a:ext cx="6445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350g</a:t>
            </a:r>
          </a:p>
        </p:txBody>
      </p:sp>
      <p:sp>
        <p:nvSpPr>
          <p:cNvPr id="21510" name="TextovéPole 7"/>
          <p:cNvSpPr txBox="1">
            <a:spLocks noChangeArrowheads="1"/>
          </p:cNvSpPr>
          <p:nvPr/>
        </p:nvSpPr>
        <p:spPr bwMode="auto">
          <a:xfrm>
            <a:off x="3851275" y="3644900"/>
            <a:ext cx="646113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300g</a:t>
            </a:r>
          </a:p>
        </p:txBody>
      </p:sp>
      <p:sp>
        <p:nvSpPr>
          <p:cNvPr id="21511" name="TextovéPole 8"/>
          <p:cNvSpPr txBox="1">
            <a:spLocks noChangeArrowheads="1"/>
          </p:cNvSpPr>
          <p:nvPr/>
        </p:nvSpPr>
        <p:spPr bwMode="auto">
          <a:xfrm>
            <a:off x="6156325" y="3573463"/>
            <a:ext cx="51435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11" name="Plus 10"/>
          <p:cNvSpPr/>
          <p:nvPr/>
        </p:nvSpPr>
        <p:spPr>
          <a:xfrm>
            <a:off x="2339975" y="2636838"/>
            <a:ext cx="431800" cy="5048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Plus 11"/>
          <p:cNvSpPr/>
          <p:nvPr/>
        </p:nvSpPr>
        <p:spPr>
          <a:xfrm>
            <a:off x="4787900" y="5229225"/>
            <a:ext cx="431800" cy="503238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484438" y="5229225"/>
            <a:ext cx="431800" cy="503238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Plus 15"/>
          <p:cNvSpPr/>
          <p:nvPr/>
        </p:nvSpPr>
        <p:spPr>
          <a:xfrm>
            <a:off x="4572000" y="2636838"/>
            <a:ext cx="431800" cy="5048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Je rovno 16"/>
          <p:cNvSpPr/>
          <p:nvPr/>
        </p:nvSpPr>
        <p:spPr>
          <a:xfrm>
            <a:off x="6732588" y="5373688"/>
            <a:ext cx="503237" cy="358775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Je rovno 17"/>
          <p:cNvSpPr/>
          <p:nvPr/>
        </p:nvSpPr>
        <p:spPr>
          <a:xfrm>
            <a:off x="6588125" y="2781300"/>
            <a:ext cx="504825" cy="360363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21518" name="Obrázek 18" descr="Obrázek22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4581525"/>
            <a:ext cx="1577975" cy="177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9" name="Obrázek 19" descr="Obrázek21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8313" y="4365625"/>
            <a:ext cx="1946275" cy="223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0" name="Obrázek 20" descr="Obrázek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4292600"/>
            <a:ext cx="1419225" cy="213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21" name="TextovéPole 21"/>
          <p:cNvSpPr txBox="1">
            <a:spLocks noChangeArrowheads="1"/>
          </p:cNvSpPr>
          <p:nvPr/>
        </p:nvSpPr>
        <p:spPr bwMode="auto">
          <a:xfrm>
            <a:off x="6227763" y="5949950"/>
            <a:ext cx="515937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21522" name="TextovéPole 22"/>
          <p:cNvSpPr txBox="1">
            <a:spLocks noChangeArrowheads="1"/>
          </p:cNvSpPr>
          <p:nvPr/>
        </p:nvSpPr>
        <p:spPr bwMode="auto">
          <a:xfrm>
            <a:off x="1908175" y="6092825"/>
            <a:ext cx="51435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21523" name="TextovéPole 23"/>
          <p:cNvSpPr txBox="1">
            <a:spLocks noChangeArrowheads="1"/>
          </p:cNvSpPr>
          <p:nvPr/>
        </p:nvSpPr>
        <p:spPr bwMode="auto">
          <a:xfrm>
            <a:off x="4067175" y="5949950"/>
            <a:ext cx="649288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150g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7235825" y="3500438"/>
            <a:ext cx="1403350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092950" y="6092825"/>
            <a:ext cx="1403350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526" name="TextovéPole 28"/>
          <p:cNvSpPr txBox="1">
            <a:spLocks noChangeArrowheads="1"/>
          </p:cNvSpPr>
          <p:nvPr/>
        </p:nvSpPr>
        <p:spPr bwMode="auto">
          <a:xfrm>
            <a:off x="8604250" y="3068638"/>
            <a:ext cx="6127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kg</a:t>
            </a:r>
          </a:p>
        </p:txBody>
      </p:sp>
      <p:sp>
        <p:nvSpPr>
          <p:cNvPr id="21527" name="TextovéPole 29"/>
          <p:cNvSpPr txBox="1">
            <a:spLocks noChangeArrowheads="1"/>
          </p:cNvSpPr>
          <p:nvPr/>
        </p:nvSpPr>
        <p:spPr bwMode="auto">
          <a:xfrm>
            <a:off x="8459788" y="5516563"/>
            <a:ext cx="6127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Zkontroluj si:</a:t>
            </a:r>
          </a:p>
        </p:txBody>
      </p:sp>
      <p:pic>
        <p:nvPicPr>
          <p:cNvPr id="22530" name="Obrázek 3" descr="Dumy 01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1844675"/>
            <a:ext cx="1570037" cy="229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Obrázek 4" descr="Obrázek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1700213"/>
            <a:ext cx="1514475" cy="227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Obrázek 5" descr="Obrázek13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1844675"/>
            <a:ext cx="184150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TextovéPole 6"/>
          <p:cNvSpPr txBox="1">
            <a:spLocks noChangeArrowheads="1"/>
          </p:cNvSpPr>
          <p:nvPr/>
        </p:nvSpPr>
        <p:spPr bwMode="auto">
          <a:xfrm>
            <a:off x="1619250" y="3716338"/>
            <a:ext cx="6445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350g</a:t>
            </a:r>
          </a:p>
        </p:txBody>
      </p:sp>
      <p:sp>
        <p:nvSpPr>
          <p:cNvPr id="22534" name="TextovéPole 7"/>
          <p:cNvSpPr txBox="1">
            <a:spLocks noChangeArrowheads="1"/>
          </p:cNvSpPr>
          <p:nvPr/>
        </p:nvSpPr>
        <p:spPr bwMode="auto">
          <a:xfrm>
            <a:off x="3851275" y="3644900"/>
            <a:ext cx="646113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300g</a:t>
            </a:r>
          </a:p>
        </p:txBody>
      </p:sp>
      <p:sp>
        <p:nvSpPr>
          <p:cNvPr id="22535" name="TextovéPole 8"/>
          <p:cNvSpPr txBox="1">
            <a:spLocks noChangeArrowheads="1"/>
          </p:cNvSpPr>
          <p:nvPr/>
        </p:nvSpPr>
        <p:spPr bwMode="auto">
          <a:xfrm>
            <a:off x="6156325" y="3573463"/>
            <a:ext cx="51435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11" name="Plus 10"/>
          <p:cNvSpPr/>
          <p:nvPr/>
        </p:nvSpPr>
        <p:spPr>
          <a:xfrm>
            <a:off x="2339975" y="2636838"/>
            <a:ext cx="431800" cy="5048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Plus 11"/>
          <p:cNvSpPr/>
          <p:nvPr/>
        </p:nvSpPr>
        <p:spPr>
          <a:xfrm>
            <a:off x="4787900" y="5229225"/>
            <a:ext cx="431800" cy="503238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484438" y="5229225"/>
            <a:ext cx="431800" cy="503238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Plus 15"/>
          <p:cNvSpPr/>
          <p:nvPr/>
        </p:nvSpPr>
        <p:spPr>
          <a:xfrm>
            <a:off x="4572000" y="2636838"/>
            <a:ext cx="431800" cy="5048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Je rovno 16"/>
          <p:cNvSpPr/>
          <p:nvPr/>
        </p:nvSpPr>
        <p:spPr>
          <a:xfrm>
            <a:off x="6732588" y="5373688"/>
            <a:ext cx="503237" cy="358775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Je rovno 17"/>
          <p:cNvSpPr/>
          <p:nvPr/>
        </p:nvSpPr>
        <p:spPr>
          <a:xfrm>
            <a:off x="6588125" y="2781300"/>
            <a:ext cx="504825" cy="360363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22542" name="Obrázek 18" descr="Obrázek22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32138" y="4581525"/>
            <a:ext cx="1577975" cy="177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3" name="Obrázek 19" descr="Obrázek21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4365625"/>
            <a:ext cx="1946275" cy="223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4" name="Obrázek 20" descr="Obrázek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92725" y="4292600"/>
            <a:ext cx="1419225" cy="213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5" name="TextovéPole 21"/>
          <p:cNvSpPr txBox="1">
            <a:spLocks noChangeArrowheads="1"/>
          </p:cNvSpPr>
          <p:nvPr/>
        </p:nvSpPr>
        <p:spPr bwMode="auto">
          <a:xfrm>
            <a:off x="6227763" y="5949950"/>
            <a:ext cx="515937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22546" name="TextovéPole 22"/>
          <p:cNvSpPr txBox="1">
            <a:spLocks noChangeArrowheads="1"/>
          </p:cNvSpPr>
          <p:nvPr/>
        </p:nvSpPr>
        <p:spPr bwMode="auto">
          <a:xfrm>
            <a:off x="1908175" y="6092825"/>
            <a:ext cx="51435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22547" name="TextovéPole 23"/>
          <p:cNvSpPr txBox="1">
            <a:spLocks noChangeArrowheads="1"/>
          </p:cNvSpPr>
          <p:nvPr/>
        </p:nvSpPr>
        <p:spPr bwMode="auto">
          <a:xfrm>
            <a:off x="4067175" y="5949950"/>
            <a:ext cx="649288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150g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7235825" y="3500438"/>
            <a:ext cx="1403350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092950" y="6092825"/>
            <a:ext cx="1403350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550" name="TextovéPole 28"/>
          <p:cNvSpPr txBox="1">
            <a:spLocks noChangeArrowheads="1"/>
          </p:cNvSpPr>
          <p:nvPr/>
        </p:nvSpPr>
        <p:spPr bwMode="auto">
          <a:xfrm>
            <a:off x="8531225" y="2781300"/>
            <a:ext cx="6127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kg</a:t>
            </a:r>
          </a:p>
        </p:txBody>
      </p:sp>
      <p:sp>
        <p:nvSpPr>
          <p:cNvPr id="22551" name="TextovéPole 29"/>
          <p:cNvSpPr txBox="1">
            <a:spLocks noChangeArrowheads="1"/>
          </p:cNvSpPr>
          <p:nvPr/>
        </p:nvSpPr>
        <p:spPr bwMode="auto">
          <a:xfrm>
            <a:off x="8531225" y="5373688"/>
            <a:ext cx="6127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kg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164388" y="5300663"/>
            <a:ext cx="14033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2,150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7164388" y="2708275"/>
            <a:ext cx="14398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1,650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Obrázek 3" descr="Obrázek19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620713"/>
            <a:ext cx="1846263" cy="2557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Obrázek 4" descr="Obrázek9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620713"/>
            <a:ext cx="1889125" cy="263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Obrázek 5" descr="Obrázek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620713"/>
            <a:ext cx="1827212" cy="274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Obrázek 6" descr="Obrázek10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3789363"/>
            <a:ext cx="1906588" cy="263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Obrázek 7" descr="Obrázek6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71775" y="4365625"/>
            <a:ext cx="179705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 descr="Obrázek12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6825" y="4292600"/>
            <a:ext cx="1674813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lus 10"/>
          <p:cNvSpPr/>
          <p:nvPr/>
        </p:nvSpPr>
        <p:spPr>
          <a:xfrm>
            <a:off x="4500563" y="1700213"/>
            <a:ext cx="431800" cy="5048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Plus 11"/>
          <p:cNvSpPr/>
          <p:nvPr/>
        </p:nvSpPr>
        <p:spPr>
          <a:xfrm>
            <a:off x="4643438" y="4941888"/>
            <a:ext cx="433387" cy="503237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124075" y="1628775"/>
            <a:ext cx="431800" cy="5048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Plus 13"/>
          <p:cNvSpPr/>
          <p:nvPr/>
        </p:nvSpPr>
        <p:spPr>
          <a:xfrm>
            <a:off x="2195513" y="4941888"/>
            <a:ext cx="431800" cy="503237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Je rovno 14"/>
          <p:cNvSpPr/>
          <p:nvPr/>
        </p:nvSpPr>
        <p:spPr>
          <a:xfrm>
            <a:off x="6804025" y="1844675"/>
            <a:ext cx="504825" cy="431800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Je rovno 15"/>
          <p:cNvSpPr/>
          <p:nvPr/>
        </p:nvSpPr>
        <p:spPr>
          <a:xfrm>
            <a:off x="6804025" y="5157788"/>
            <a:ext cx="504825" cy="431800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7235825" y="2636838"/>
            <a:ext cx="1296988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7235825" y="5732463"/>
            <a:ext cx="1296988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567" name="TextovéPole 21"/>
          <p:cNvSpPr txBox="1">
            <a:spLocks noChangeArrowheads="1"/>
          </p:cNvSpPr>
          <p:nvPr/>
        </p:nvSpPr>
        <p:spPr bwMode="auto">
          <a:xfrm>
            <a:off x="8518525" y="2133600"/>
            <a:ext cx="6254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kg</a:t>
            </a:r>
          </a:p>
        </p:txBody>
      </p:sp>
      <p:sp>
        <p:nvSpPr>
          <p:cNvPr id="23568" name="TextovéPole 22"/>
          <p:cNvSpPr txBox="1">
            <a:spLocks noChangeArrowheads="1"/>
          </p:cNvSpPr>
          <p:nvPr/>
        </p:nvSpPr>
        <p:spPr bwMode="auto">
          <a:xfrm>
            <a:off x="8518525" y="5084763"/>
            <a:ext cx="6254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kg</a:t>
            </a:r>
          </a:p>
        </p:txBody>
      </p:sp>
      <p:sp>
        <p:nvSpPr>
          <p:cNvPr id="23569" name="TextovéPole 17"/>
          <p:cNvSpPr txBox="1">
            <a:spLocks noChangeArrowheads="1"/>
          </p:cNvSpPr>
          <p:nvPr/>
        </p:nvSpPr>
        <p:spPr bwMode="auto">
          <a:xfrm>
            <a:off x="1116013" y="2781300"/>
            <a:ext cx="11525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250g</a:t>
            </a:r>
          </a:p>
        </p:txBody>
      </p:sp>
      <p:sp>
        <p:nvSpPr>
          <p:cNvPr id="23570" name="TextovéPole 18"/>
          <p:cNvSpPr txBox="1">
            <a:spLocks noChangeArrowheads="1"/>
          </p:cNvSpPr>
          <p:nvPr/>
        </p:nvSpPr>
        <p:spPr bwMode="auto">
          <a:xfrm>
            <a:off x="3635375" y="2852738"/>
            <a:ext cx="792163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500g</a:t>
            </a:r>
          </a:p>
        </p:txBody>
      </p:sp>
      <p:sp>
        <p:nvSpPr>
          <p:cNvPr id="23571" name="TextovéPole 23"/>
          <p:cNvSpPr txBox="1">
            <a:spLocks noChangeArrowheads="1"/>
          </p:cNvSpPr>
          <p:nvPr/>
        </p:nvSpPr>
        <p:spPr bwMode="auto">
          <a:xfrm>
            <a:off x="6084888" y="2997200"/>
            <a:ext cx="86360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23572" name="TextovéPole 24"/>
          <p:cNvSpPr txBox="1">
            <a:spLocks noChangeArrowheads="1"/>
          </p:cNvSpPr>
          <p:nvPr/>
        </p:nvSpPr>
        <p:spPr bwMode="auto">
          <a:xfrm>
            <a:off x="1331913" y="6021388"/>
            <a:ext cx="863600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23573" name="TextovéPole 25"/>
          <p:cNvSpPr txBox="1">
            <a:spLocks noChangeArrowheads="1"/>
          </p:cNvSpPr>
          <p:nvPr/>
        </p:nvSpPr>
        <p:spPr bwMode="auto">
          <a:xfrm>
            <a:off x="3851275" y="5876925"/>
            <a:ext cx="792163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355g</a:t>
            </a:r>
          </a:p>
        </p:txBody>
      </p:sp>
      <p:sp>
        <p:nvSpPr>
          <p:cNvPr id="23574" name="TextovéPole 26"/>
          <p:cNvSpPr txBox="1">
            <a:spLocks noChangeArrowheads="1"/>
          </p:cNvSpPr>
          <p:nvPr/>
        </p:nvSpPr>
        <p:spPr bwMode="auto">
          <a:xfrm>
            <a:off x="5940425" y="6021388"/>
            <a:ext cx="935038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150g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7308850" y="5013325"/>
            <a:ext cx="14398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1,375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7235825" y="1844675"/>
            <a:ext cx="13684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1,750</a:t>
            </a:r>
          </a:p>
        </p:txBody>
      </p:sp>
      <p:pic>
        <p:nvPicPr>
          <p:cNvPr id="24579" name="Obrázek 3" descr="Obrázek19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620713"/>
            <a:ext cx="1846263" cy="2557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Obrázek 4" descr="Obrázek9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27313" y="620713"/>
            <a:ext cx="1889125" cy="263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Obrázek 5" descr="Obrázek3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32363" y="620713"/>
            <a:ext cx="1827212" cy="274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6" descr="Obrázek10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3850" y="3789363"/>
            <a:ext cx="1906588" cy="263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7" descr="Obrázek6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71775" y="4365625"/>
            <a:ext cx="179705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Obrázek 8" descr="Obrázek12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76825" y="4292600"/>
            <a:ext cx="1674813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lus 10"/>
          <p:cNvSpPr/>
          <p:nvPr/>
        </p:nvSpPr>
        <p:spPr>
          <a:xfrm>
            <a:off x="4500563" y="1700213"/>
            <a:ext cx="431800" cy="5048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Plus 11"/>
          <p:cNvSpPr/>
          <p:nvPr/>
        </p:nvSpPr>
        <p:spPr>
          <a:xfrm>
            <a:off x="4643438" y="4941888"/>
            <a:ext cx="433387" cy="503237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124075" y="1628775"/>
            <a:ext cx="431800" cy="5048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Plus 13"/>
          <p:cNvSpPr/>
          <p:nvPr/>
        </p:nvSpPr>
        <p:spPr>
          <a:xfrm>
            <a:off x="2195513" y="4941888"/>
            <a:ext cx="431800" cy="503237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Je rovno 14"/>
          <p:cNvSpPr/>
          <p:nvPr/>
        </p:nvSpPr>
        <p:spPr>
          <a:xfrm>
            <a:off x="6804025" y="1844675"/>
            <a:ext cx="504825" cy="431800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Je rovno 15"/>
          <p:cNvSpPr/>
          <p:nvPr/>
        </p:nvSpPr>
        <p:spPr>
          <a:xfrm>
            <a:off x="6804025" y="5157788"/>
            <a:ext cx="504825" cy="431800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7235825" y="2636838"/>
            <a:ext cx="1296988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7235825" y="5732463"/>
            <a:ext cx="1296988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593" name="TextovéPole 21"/>
          <p:cNvSpPr txBox="1">
            <a:spLocks noChangeArrowheads="1"/>
          </p:cNvSpPr>
          <p:nvPr/>
        </p:nvSpPr>
        <p:spPr bwMode="auto">
          <a:xfrm>
            <a:off x="8518525" y="1989138"/>
            <a:ext cx="6254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kg</a:t>
            </a:r>
          </a:p>
        </p:txBody>
      </p:sp>
      <p:sp>
        <p:nvSpPr>
          <p:cNvPr id="24594" name="TextovéPole 22"/>
          <p:cNvSpPr txBox="1">
            <a:spLocks noChangeArrowheads="1"/>
          </p:cNvSpPr>
          <p:nvPr/>
        </p:nvSpPr>
        <p:spPr bwMode="auto">
          <a:xfrm>
            <a:off x="8518525" y="5084763"/>
            <a:ext cx="6254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kg</a:t>
            </a:r>
          </a:p>
        </p:txBody>
      </p:sp>
      <p:sp>
        <p:nvSpPr>
          <p:cNvPr id="24595" name="TextovéPole 17"/>
          <p:cNvSpPr txBox="1">
            <a:spLocks noChangeArrowheads="1"/>
          </p:cNvSpPr>
          <p:nvPr/>
        </p:nvSpPr>
        <p:spPr bwMode="auto">
          <a:xfrm>
            <a:off x="1116013" y="2781300"/>
            <a:ext cx="11525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250g</a:t>
            </a:r>
          </a:p>
        </p:txBody>
      </p:sp>
      <p:sp>
        <p:nvSpPr>
          <p:cNvPr id="24596" name="TextovéPole 18"/>
          <p:cNvSpPr txBox="1">
            <a:spLocks noChangeArrowheads="1"/>
          </p:cNvSpPr>
          <p:nvPr/>
        </p:nvSpPr>
        <p:spPr bwMode="auto">
          <a:xfrm>
            <a:off x="3635375" y="2852738"/>
            <a:ext cx="792163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500g</a:t>
            </a:r>
          </a:p>
        </p:txBody>
      </p:sp>
      <p:sp>
        <p:nvSpPr>
          <p:cNvPr id="24597" name="TextovéPole 23"/>
          <p:cNvSpPr txBox="1">
            <a:spLocks noChangeArrowheads="1"/>
          </p:cNvSpPr>
          <p:nvPr/>
        </p:nvSpPr>
        <p:spPr bwMode="auto">
          <a:xfrm>
            <a:off x="6084888" y="2997200"/>
            <a:ext cx="86360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24598" name="TextovéPole 24"/>
          <p:cNvSpPr txBox="1">
            <a:spLocks noChangeArrowheads="1"/>
          </p:cNvSpPr>
          <p:nvPr/>
        </p:nvSpPr>
        <p:spPr bwMode="auto">
          <a:xfrm>
            <a:off x="1331913" y="6021388"/>
            <a:ext cx="863600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sp>
        <p:nvSpPr>
          <p:cNvPr id="24599" name="TextovéPole 25"/>
          <p:cNvSpPr txBox="1">
            <a:spLocks noChangeArrowheads="1"/>
          </p:cNvSpPr>
          <p:nvPr/>
        </p:nvSpPr>
        <p:spPr bwMode="auto">
          <a:xfrm>
            <a:off x="3851275" y="5876925"/>
            <a:ext cx="792163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220g</a:t>
            </a:r>
          </a:p>
        </p:txBody>
      </p:sp>
      <p:sp>
        <p:nvSpPr>
          <p:cNvPr id="24600" name="TextovéPole 26"/>
          <p:cNvSpPr txBox="1">
            <a:spLocks noChangeArrowheads="1"/>
          </p:cNvSpPr>
          <p:nvPr/>
        </p:nvSpPr>
        <p:spPr bwMode="auto">
          <a:xfrm>
            <a:off x="5940425" y="6021388"/>
            <a:ext cx="935038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155g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Zapiš desetinným číslem:</a:t>
            </a:r>
          </a:p>
        </p:txBody>
      </p:sp>
      <p:sp>
        <p:nvSpPr>
          <p:cNvPr id="25602" name="TextovéPole 9"/>
          <p:cNvSpPr txBox="1">
            <a:spLocks noChangeArrowheads="1"/>
          </p:cNvSpPr>
          <p:nvPr/>
        </p:nvSpPr>
        <p:spPr bwMode="auto">
          <a:xfrm>
            <a:off x="250825" y="1484313"/>
            <a:ext cx="15843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9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sp>
        <p:nvSpPr>
          <p:cNvPr id="25603" name="TextovéPole 11"/>
          <p:cNvSpPr txBox="1">
            <a:spLocks noChangeArrowheads="1"/>
          </p:cNvSpPr>
          <p:nvPr/>
        </p:nvSpPr>
        <p:spPr bwMode="auto">
          <a:xfrm>
            <a:off x="3419475" y="3429000"/>
            <a:ext cx="12239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7</a:t>
            </a:r>
          </a:p>
          <a:p>
            <a:r>
              <a:rPr lang="cs-CZ" sz="3600">
                <a:latin typeface="Calibri" pitchFamily="34" charset="0"/>
              </a:rPr>
              <a:t>10</a:t>
            </a:r>
          </a:p>
        </p:txBody>
      </p:sp>
      <p:sp>
        <p:nvSpPr>
          <p:cNvPr id="25604" name="TextovéPole 12"/>
          <p:cNvSpPr txBox="1">
            <a:spLocks noChangeArrowheads="1"/>
          </p:cNvSpPr>
          <p:nvPr/>
        </p:nvSpPr>
        <p:spPr bwMode="auto">
          <a:xfrm>
            <a:off x="6084888" y="1484313"/>
            <a:ext cx="22320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  8</a:t>
            </a:r>
          </a:p>
          <a:p>
            <a:r>
              <a:rPr lang="cs-CZ" sz="3600">
                <a:latin typeface="Calibri" pitchFamily="34" charset="0"/>
              </a:rPr>
              <a:t>1000</a:t>
            </a:r>
          </a:p>
        </p:txBody>
      </p:sp>
      <p:sp>
        <p:nvSpPr>
          <p:cNvPr id="25605" name="TextovéPole 13"/>
          <p:cNvSpPr txBox="1">
            <a:spLocks noChangeArrowheads="1"/>
          </p:cNvSpPr>
          <p:nvPr/>
        </p:nvSpPr>
        <p:spPr bwMode="auto">
          <a:xfrm>
            <a:off x="3419475" y="4868863"/>
            <a:ext cx="26654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15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sp>
        <p:nvSpPr>
          <p:cNvPr id="25606" name="TextovéPole 14"/>
          <p:cNvSpPr txBox="1">
            <a:spLocks noChangeArrowheads="1"/>
          </p:cNvSpPr>
          <p:nvPr/>
        </p:nvSpPr>
        <p:spPr bwMode="auto">
          <a:xfrm>
            <a:off x="0" y="3284538"/>
            <a:ext cx="18002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125</a:t>
            </a:r>
          </a:p>
          <a:p>
            <a:r>
              <a:rPr lang="cs-CZ" sz="3600">
                <a:latin typeface="Calibri" pitchFamily="34" charset="0"/>
              </a:rPr>
              <a:t>1000</a:t>
            </a:r>
          </a:p>
        </p:txBody>
      </p:sp>
      <p:sp>
        <p:nvSpPr>
          <p:cNvPr id="25607" name="TextovéPole 15"/>
          <p:cNvSpPr txBox="1">
            <a:spLocks noChangeArrowheads="1"/>
          </p:cNvSpPr>
          <p:nvPr/>
        </p:nvSpPr>
        <p:spPr bwMode="auto">
          <a:xfrm>
            <a:off x="3348038" y="1484313"/>
            <a:ext cx="22320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353</a:t>
            </a:r>
          </a:p>
          <a:p>
            <a:r>
              <a:rPr lang="cs-CZ" sz="3600">
                <a:latin typeface="Calibri" pitchFamily="34" charset="0"/>
              </a:rPr>
              <a:t>1000</a:t>
            </a:r>
          </a:p>
        </p:txBody>
      </p:sp>
      <p:sp>
        <p:nvSpPr>
          <p:cNvPr id="25608" name="TextovéPole 16"/>
          <p:cNvSpPr txBox="1">
            <a:spLocks noChangeArrowheads="1"/>
          </p:cNvSpPr>
          <p:nvPr/>
        </p:nvSpPr>
        <p:spPr bwMode="auto">
          <a:xfrm>
            <a:off x="323850" y="5013325"/>
            <a:ext cx="25923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39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250825" y="2060575"/>
            <a:ext cx="11525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227763" y="2060575"/>
            <a:ext cx="11525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419475" y="2133600"/>
            <a:ext cx="11525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0" y="3860800"/>
            <a:ext cx="11525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348038" y="4005263"/>
            <a:ext cx="11525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50825" y="5589588"/>
            <a:ext cx="12255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348038" y="5516563"/>
            <a:ext cx="12239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156325" y="5516563"/>
            <a:ext cx="12239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17" name="TextovéPole 28"/>
          <p:cNvSpPr txBox="1">
            <a:spLocks noChangeArrowheads="1"/>
          </p:cNvSpPr>
          <p:nvPr/>
        </p:nvSpPr>
        <p:spPr bwMode="auto">
          <a:xfrm>
            <a:off x="6443663" y="3357563"/>
            <a:ext cx="14414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1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6300788" y="4005263"/>
            <a:ext cx="1143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19" name="TextovéPole 30"/>
          <p:cNvSpPr txBox="1">
            <a:spLocks noChangeArrowheads="1"/>
          </p:cNvSpPr>
          <p:nvPr/>
        </p:nvSpPr>
        <p:spPr bwMode="auto">
          <a:xfrm>
            <a:off x="6227763" y="4868863"/>
            <a:ext cx="1873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99</a:t>
            </a:r>
          </a:p>
          <a:p>
            <a:r>
              <a:rPr lang="cs-CZ" sz="3600">
                <a:latin typeface="Calibri" pitchFamily="34" charset="0"/>
              </a:rPr>
              <a:t>100</a:t>
            </a:r>
          </a:p>
        </p:txBody>
      </p:sp>
      <p:sp>
        <p:nvSpPr>
          <p:cNvPr id="25620" name="TextovéPole 33"/>
          <p:cNvSpPr txBox="1">
            <a:spLocks noChangeArrowheads="1"/>
          </p:cNvSpPr>
          <p:nvPr/>
        </p:nvSpPr>
        <p:spPr bwMode="auto">
          <a:xfrm>
            <a:off x="7451725" y="1773238"/>
            <a:ext cx="8651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621" name="TextovéPole 35"/>
          <p:cNvSpPr txBox="1">
            <a:spLocks noChangeArrowheads="1"/>
          </p:cNvSpPr>
          <p:nvPr/>
        </p:nvSpPr>
        <p:spPr bwMode="auto">
          <a:xfrm>
            <a:off x="7235825" y="5157788"/>
            <a:ext cx="8651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622" name="TextovéPole 36"/>
          <p:cNvSpPr txBox="1">
            <a:spLocks noChangeArrowheads="1"/>
          </p:cNvSpPr>
          <p:nvPr/>
        </p:nvSpPr>
        <p:spPr bwMode="auto">
          <a:xfrm>
            <a:off x="7380288" y="3644900"/>
            <a:ext cx="863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623" name="TextovéPole 37"/>
          <p:cNvSpPr txBox="1">
            <a:spLocks noChangeArrowheads="1"/>
          </p:cNvSpPr>
          <p:nvPr/>
        </p:nvSpPr>
        <p:spPr bwMode="auto">
          <a:xfrm>
            <a:off x="4427538" y="5157788"/>
            <a:ext cx="8651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624" name="TextovéPole 38"/>
          <p:cNvSpPr txBox="1">
            <a:spLocks noChangeArrowheads="1"/>
          </p:cNvSpPr>
          <p:nvPr/>
        </p:nvSpPr>
        <p:spPr bwMode="auto">
          <a:xfrm>
            <a:off x="4427538" y="3644900"/>
            <a:ext cx="8651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625" name="TextovéPole 39"/>
          <p:cNvSpPr txBox="1">
            <a:spLocks noChangeArrowheads="1"/>
          </p:cNvSpPr>
          <p:nvPr/>
        </p:nvSpPr>
        <p:spPr bwMode="auto">
          <a:xfrm>
            <a:off x="4572000" y="1773238"/>
            <a:ext cx="863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626" name="TextovéPole 40"/>
          <p:cNvSpPr txBox="1">
            <a:spLocks noChangeArrowheads="1"/>
          </p:cNvSpPr>
          <p:nvPr/>
        </p:nvSpPr>
        <p:spPr bwMode="auto">
          <a:xfrm>
            <a:off x="1476375" y="5300663"/>
            <a:ext cx="863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627" name="TextovéPole 41"/>
          <p:cNvSpPr txBox="1">
            <a:spLocks noChangeArrowheads="1"/>
          </p:cNvSpPr>
          <p:nvPr/>
        </p:nvSpPr>
        <p:spPr bwMode="auto">
          <a:xfrm>
            <a:off x="1258888" y="3573463"/>
            <a:ext cx="8651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628" name="TextovéPole 42"/>
          <p:cNvSpPr txBox="1">
            <a:spLocks noChangeArrowheads="1"/>
          </p:cNvSpPr>
          <p:nvPr/>
        </p:nvSpPr>
        <p:spPr bwMode="auto">
          <a:xfrm>
            <a:off x="1403350" y="1700213"/>
            <a:ext cx="8651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http://office.microsoft.com</a:t>
            </a:r>
          </a:p>
          <a:p>
            <a:r>
              <a:rPr lang="cs-CZ" smtClean="0"/>
              <a:t>Foto zboží: autor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174</Words>
  <Application>Microsoft Office PowerPoint</Application>
  <PresentationFormat>On-screen Show (4:3)</PresentationFormat>
  <Paragraphs>102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Times New Roman</vt:lpstr>
      <vt:lpstr>Motiv sady Office</vt:lpstr>
      <vt:lpstr>Snímek 1</vt:lpstr>
      <vt:lpstr>ANOTACE</vt:lpstr>
      <vt:lpstr>Desetinná čísla</vt:lpstr>
      <vt:lpstr>Zapamatuj si:</vt:lpstr>
      <vt:lpstr>Snímek 5</vt:lpstr>
      <vt:lpstr>Snímek 6</vt:lpstr>
      <vt:lpstr>Zapiš výsledek desetinným číslem:</vt:lpstr>
      <vt:lpstr>Zkontroluj si:</vt:lpstr>
      <vt:lpstr>Snímek 9</vt:lpstr>
      <vt:lpstr>Snímek 10</vt:lpstr>
      <vt:lpstr>Zapiš desetinným číslem: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Desetinné čísla</dc:title>
  <dc:creator>Valued Acer Customer</dc:creator>
  <cp:lastModifiedBy>riedel</cp:lastModifiedBy>
  <cp:revision>18</cp:revision>
  <dcterms:created xsi:type="dcterms:W3CDTF">2012-11-18T18:41:55Z</dcterms:created>
  <dcterms:modified xsi:type="dcterms:W3CDTF">2012-12-26T19:06:09Z</dcterms:modified>
</cp:coreProperties>
</file>