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1" r:id="rId3"/>
    <p:sldId id="256" r:id="rId4"/>
    <p:sldId id="257" r:id="rId5"/>
    <p:sldId id="260" r:id="rId6"/>
    <p:sldId id="258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VY_32_INOVACE_40_Matematika_Sčítání desetinných čísel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Sčítání desetinných čísel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F09688-2E2F-40EB-A630-096F2065FD40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7F64CA-DD38-41D0-AE49-14A0431C662B}" type="presOf" srcId="{D1D4F407-5343-4D3F-B5B9-D407B03CAEB4}" destId="{D005CE8C-CC26-4C3E-AC11-E15060ECD759}" srcOrd="0" destOrd="0" presId="urn:microsoft.com/office/officeart/2005/8/layout/target3"/>
    <dgm:cxn modelId="{D0A6FF22-2AB7-4883-83F3-7D3EB3B8F2C9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4FCC114-9047-4DA9-8E0D-E562BED5D9BE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1E4051-70A3-4A70-99B5-B103A3EBC490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09E24E3-62A9-4BAC-89A8-6E79B8052B88}" type="presOf" srcId="{D1B46980-6531-4606-95E6-44980827E919}" destId="{2BE915AB-18AA-4053-B92C-3BFC9ED204BB}" srcOrd="1" destOrd="0" presId="urn:microsoft.com/office/officeart/2005/8/layout/target3"/>
    <dgm:cxn modelId="{E82D2726-0EC1-4634-AFB1-0155B38C63CE}" type="presOf" srcId="{B651F6E3-6281-48DB-9319-2AEAFDAE7572}" destId="{619D679B-A015-4ECF-8348-D1034C574F40}" srcOrd="0" destOrd="0" presId="urn:microsoft.com/office/officeart/2005/8/layout/target3"/>
    <dgm:cxn modelId="{24202FD9-00EB-4F08-90E7-8D0E1262E625}" type="presOf" srcId="{D1B46980-6531-4606-95E6-44980827E919}" destId="{6140AFEC-043D-4C43-A2F9-D0F5331DF3A3}" srcOrd="0" destOrd="0" presId="urn:microsoft.com/office/officeart/2005/8/layout/target3"/>
    <dgm:cxn modelId="{4027EFB8-5EA7-4E90-AF56-DAEE6452A766}" type="presOf" srcId="{757F3AB3-0718-4624-B441-E567A8F0AB56}" destId="{333A1088-737F-45CB-B68E-254E46348037}" srcOrd="0" destOrd="0" presId="urn:microsoft.com/office/officeart/2005/8/layout/target3"/>
    <dgm:cxn modelId="{CD50750B-A37C-495C-865D-BF56CAC8890A}" type="presOf" srcId="{4C35D32F-0EAB-4CD7-82EE-45574DC2A586}" destId="{8BEBB6EC-1DAA-4CAC-8A25-BC0FCBD5DBD5}" srcOrd="0" destOrd="0" presId="urn:microsoft.com/office/officeart/2005/8/layout/target3"/>
    <dgm:cxn modelId="{20B59025-D257-4B35-9FB7-8A4443CFA989}" type="presOf" srcId="{D8197B8C-B260-4A16-BDF4-0947B075E274}" destId="{25B08C86-7E15-44DC-BE7F-FFB55DD49D12}" srcOrd="0" destOrd="0" presId="urn:microsoft.com/office/officeart/2005/8/layout/target3"/>
    <dgm:cxn modelId="{3395546B-F404-48EE-A3C9-41AD9A596BF3}" type="presParOf" srcId="{333A1088-737F-45CB-B68E-254E46348037}" destId="{F5ABB229-8D3B-4694-996A-96F23CF14429}" srcOrd="0" destOrd="0" presId="urn:microsoft.com/office/officeart/2005/8/layout/target3"/>
    <dgm:cxn modelId="{823A2D8B-02D9-46F8-B998-4879681ABAFE}" type="presParOf" srcId="{333A1088-737F-45CB-B68E-254E46348037}" destId="{F41139FD-01EE-4571-8B17-4FB00FC51163}" srcOrd="1" destOrd="0" presId="urn:microsoft.com/office/officeart/2005/8/layout/target3"/>
    <dgm:cxn modelId="{573C4E74-6D26-4023-B278-9F4D30C4EE79}" type="presParOf" srcId="{333A1088-737F-45CB-B68E-254E46348037}" destId="{D005CE8C-CC26-4C3E-AC11-E15060ECD759}" srcOrd="2" destOrd="0" presId="urn:microsoft.com/office/officeart/2005/8/layout/target3"/>
    <dgm:cxn modelId="{9EC914BF-51AF-4417-87D2-939D5E8DCB85}" type="presParOf" srcId="{333A1088-737F-45CB-B68E-254E46348037}" destId="{2C702D82-9B77-49B7-9568-BB8EB47C3372}" srcOrd="3" destOrd="0" presId="urn:microsoft.com/office/officeart/2005/8/layout/target3"/>
    <dgm:cxn modelId="{395A92EC-8259-4BE5-8761-26009C0F0A53}" type="presParOf" srcId="{333A1088-737F-45CB-B68E-254E46348037}" destId="{A52A0455-90FF-4808-ABD0-F02540D31D5A}" srcOrd="4" destOrd="0" presId="urn:microsoft.com/office/officeart/2005/8/layout/target3"/>
    <dgm:cxn modelId="{A06E7A8B-837F-407B-8BB3-07442BE000FF}" type="presParOf" srcId="{333A1088-737F-45CB-B68E-254E46348037}" destId="{6140AFEC-043D-4C43-A2F9-D0F5331DF3A3}" srcOrd="5" destOrd="0" presId="urn:microsoft.com/office/officeart/2005/8/layout/target3"/>
    <dgm:cxn modelId="{C71540EC-D78F-471B-B482-BB5F132E770B}" type="presParOf" srcId="{333A1088-737F-45CB-B68E-254E46348037}" destId="{9358AC05-5D7D-4327-9F80-1AD486AEA664}" srcOrd="6" destOrd="0" presId="urn:microsoft.com/office/officeart/2005/8/layout/target3"/>
    <dgm:cxn modelId="{87EC9783-AFE5-4904-A9A7-6B75F3636D46}" type="presParOf" srcId="{333A1088-737F-45CB-B68E-254E46348037}" destId="{313FC574-E1CD-4FB4-B054-0B805CE0447D}" srcOrd="7" destOrd="0" presId="urn:microsoft.com/office/officeart/2005/8/layout/target3"/>
    <dgm:cxn modelId="{5AE2A409-9B2E-46C4-AFC2-163B658D35D2}" type="presParOf" srcId="{333A1088-737F-45CB-B68E-254E46348037}" destId="{619D679B-A015-4ECF-8348-D1034C574F40}" srcOrd="8" destOrd="0" presId="urn:microsoft.com/office/officeart/2005/8/layout/target3"/>
    <dgm:cxn modelId="{ADC4E723-E73B-4ACA-922E-91C1E499C978}" type="presParOf" srcId="{333A1088-737F-45CB-B68E-254E46348037}" destId="{322283A8-4A27-4CDA-BAE3-F381106A9174}" srcOrd="9" destOrd="0" presId="urn:microsoft.com/office/officeart/2005/8/layout/target3"/>
    <dgm:cxn modelId="{8B809BF7-548F-44E1-8BA9-3EBF5A3B311D}" type="presParOf" srcId="{333A1088-737F-45CB-B68E-254E46348037}" destId="{FFC9F71D-1B4F-4AD9-A4A6-86ADEFC8AF5C}" srcOrd="10" destOrd="0" presId="urn:microsoft.com/office/officeart/2005/8/layout/target3"/>
    <dgm:cxn modelId="{553A6818-19E8-4DF2-AF0D-A3512569571F}" type="presParOf" srcId="{333A1088-737F-45CB-B68E-254E46348037}" destId="{25B08C86-7E15-44DC-BE7F-FFB55DD49D12}" srcOrd="11" destOrd="0" presId="urn:microsoft.com/office/officeart/2005/8/layout/target3"/>
    <dgm:cxn modelId="{A7C4BABD-1B2D-4CA5-BA12-107062555550}" type="presParOf" srcId="{333A1088-737F-45CB-B68E-254E46348037}" destId="{76644BE8-9D7C-4C09-B250-3D10AF48CBB7}" srcOrd="12" destOrd="0" presId="urn:microsoft.com/office/officeart/2005/8/layout/target3"/>
    <dgm:cxn modelId="{7BE6B7BE-303F-4037-8ACA-4DE9FA2F7015}" type="presParOf" srcId="{333A1088-737F-45CB-B68E-254E46348037}" destId="{EE85B701-7295-41C0-BA7A-34D3756A2AE6}" srcOrd="13" destOrd="0" presId="urn:microsoft.com/office/officeart/2005/8/layout/target3"/>
    <dgm:cxn modelId="{6972CC45-D525-492E-BFA1-078F4589D08C}" type="presParOf" srcId="{333A1088-737F-45CB-B68E-254E46348037}" destId="{8BEBB6EC-1DAA-4CAC-8A25-BC0FCBD5DBD5}" srcOrd="14" destOrd="0" presId="urn:microsoft.com/office/officeart/2005/8/layout/target3"/>
    <dgm:cxn modelId="{0DBF6D12-D55C-4A11-9E9C-63960B9B9428}" type="presParOf" srcId="{333A1088-737F-45CB-B68E-254E46348037}" destId="{AED2198E-93D5-4001-81B4-73124B309672}" srcOrd="15" destOrd="0" presId="urn:microsoft.com/office/officeart/2005/8/layout/target3"/>
    <dgm:cxn modelId="{2E4F06B3-0CBD-48F7-A531-267C17C8CADC}" type="presParOf" srcId="{333A1088-737F-45CB-B68E-254E46348037}" destId="{2BE915AB-18AA-4053-B92C-3BFC9ED204BB}" srcOrd="16" destOrd="0" presId="urn:microsoft.com/office/officeart/2005/8/layout/target3"/>
    <dgm:cxn modelId="{0F1F7F52-9C84-4B98-9266-689F07B88071}" type="presParOf" srcId="{333A1088-737F-45CB-B68E-254E46348037}" destId="{6BB5E863-4638-4E1D-BFDE-399D028AC4ED}" srcOrd="17" destOrd="0" presId="urn:microsoft.com/office/officeart/2005/8/layout/target3"/>
    <dgm:cxn modelId="{55686622-3DB4-4002-8F5C-A9CB7E104014}" type="presParOf" srcId="{333A1088-737F-45CB-B68E-254E46348037}" destId="{5A5FFA88-C948-4069-8E93-59FA12366E83}" srcOrd="18" destOrd="0" presId="urn:microsoft.com/office/officeart/2005/8/layout/target3"/>
    <dgm:cxn modelId="{C2D5B3FE-6315-4455-9135-9584F9C26E1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2291716-D327-4872-A6A7-7669BCDF8CD7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1D6FC46-EDD7-4D7B-9DD1-E2DF26D16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86C83D4-7DA1-4E41-8157-81C62050A66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41D64-EEC4-4F71-B8E2-43CEBF85E465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18D57-454B-4009-85A2-5822274B77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DB5A6-5BAB-4723-965B-07AA98963384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76D71-72EF-4626-AC4A-51C198B96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47D797-5F81-49DD-9508-6688289AAE13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1A55D-8F35-45DA-A7BC-2A126347E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0B051-9A2E-456E-894D-28C5C2B41E83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B83B3D-87C8-4E4D-8F91-616DBD877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76C32-4C5F-431E-BB9C-8FB13168B6DA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58372-987C-4CDA-956A-A9C0731A1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F0C56-905E-4AA5-BB12-C36EFCCE165C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402AF-531C-4453-B993-F7135F421B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94BC1-940C-4B84-970D-278E16BD8FDC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EB2F8-4FEB-4767-B3BE-4D2BFF2457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B2CA4E-0D31-4250-8E92-9400A7A6E52C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77E16F-48CC-40F6-BC2F-0607F332AC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4374BE-38B7-4412-BA8E-3109FC685BEB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3B988-459B-48B1-9C0D-4E477AFA6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CB5EF-A896-4A63-AB5E-97AC950ED39D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90418B-D1C2-4FB3-9424-38BDFDCCC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BE4F65-939A-4944-9648-3A9C481301CA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41D52-C4FE-459E-AB0C-CB46DF1ACB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0503457-D085-4DA1-838C-AECB1F664741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6990906-D3C7-4688-B574-9D1056E30B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3529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700" smtClean="0"/>
              <a:t>Materiál pro výuku matematiky v 8. ročníku základní školy praktické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Určeno pro interaktivní tabuli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Výklad učební látky – Sčítání desetinných čísel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Nová učební látka – názorné ukázky a úlohy k jejímu procvičení a ověření /lze použít jako pracovní list/, základní pravidla pro písemné sčítání des. čísel, doplňování výsledků</a:t>
            </a:r>
            <a:r>
              <a:rPr lang="cs-CZ" sz="2700" smtClean="0">
                <a:latin typeface="Arial" charset="0"/>
              </a:rPr>
              <a:t>.</a:t>
            </a:r>
            <a:r>
              <a:rPr lang="cs-CZ" sz="2700" smtClean="0"/>
              <a:t> 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Použití v hodině žáky zaujalo, aktivně se zapojovali do práce na interaktivní tabuli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Vytvořeno: 25. 11. 2012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750" y="0"/>
            <a:ext cx="7772400" cy="1470025"/>
          </a:xfrm>
          <a:solidFill>
            <a:schemeClr val="bg1"/>
          </a:solidFill>
        </p:spPr>
        <p:txBody>
          <a:bodyPr/>
          <a:lstStyle/>
          <a:p>
            <a:r>
              <a:rPr lang="cs-CZ" b="1" smtClean="0">
                <a:solidFill>
                  <a:schemeClr val="tx2"/>
                </a:solidFill>
              </a:rPr>
              <a:t>Sčítání desetinných čísel</a:t>
            </a:r>
          </a:p>
        </p:txBody>
      </p:sp>
      <p:pic>
        <p:nvPicPr>
          <p:cNvPr id="4" name="Obrázek 3" descr="MC900437980.WM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92275" y="2781300"/>
            <a:ext cx="4991100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003800" y="1341438"/>
            <a:ext cx="1836738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0,675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403350" y="1412875"/>
            <a:ext cx="21605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1,321</a:t>
            </a:r>
          </a:p>
        </p:txBody>
      </p:sp>
      <p:sp>
        <p:nvSpPr>
          <p:cNvPr id="7" name="Plus 6"/>
          <p:cNvSpPr/>
          <p:nvPr/>
        </p:nvSpPr>
        <p:spPr>
          <a:xfrm>
            <a:off x="3851275" y="1484313"/>
            <a:ext cx="792163" cy="720725"/>
          </a:xfrm>
          <a:prstGeom prst="mathPl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66CC"/>
          </a:solidFill>
          <a:ln>
            <a:solidFill>
              <a:schemeClr val="bg1"/>
            </a:solidFill>
          </a:ln>
        </p:spPr>
        <p:txBody>
          <a:bodyPr/>
          <a:lstStyle/>
          <a:p>
            <a:r>
              <a:rPr lang="cs-CZ" b="1" smtClean="0"/>
              <a:t>Zapamatuj si: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39750" y="2133600"/>
            <a:ext cx="10795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 3</a:t>
            </a:r>
          </a:p>
          <a:p>
            <a:r>
              <a:rPr lang="cs-CZ" sz="5400" b="1">
                <a:latin typeface="Calibri" pitchFamily="34" charset="0"/>
              </a:rPr>
              <a:t>10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268538" y="2133600"/>
            <a:ext cx="1582737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 6</a:t>
            </a:r>
          </a:p>
          <a:p>
            <a:r>
              <a:rPr lang="cs-CZ" sz="5400" b="1">
                <a:latin typeface="Calibri" pitchFamily="34" charset="0"/>
              </a:rPr>
              <a:t>10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95738" y="2133600"/>
            <a:ext cx="1512887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 9</a:t>
            </a:r>
          </a:p>
          <a:p>
            <a:r>
              <a:rPr lang="cs-CZ" sz="5400" b="1">
                <a:latin typeface="Calibri" pitchFamily="34" charset="0"/>
              </a:rPr>
              <a:t>10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8313" y="4508500"/>
            <a:ext cx="1150937" cy="9239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0,3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24300" y="4437063"/>
            <a:ext cx="1584325" cy="9239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0,9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124075" y="4508500"/>
            <a:ext cx="1152525" cy="92392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0,6</a:t>
            </a:r>
          </a:p>
        </p:txBody>
      </p:sp>
      <p:sp>
        <p:nvSpPr>
          <p:cNvPr id="10" name="Plus 9"/>
          <p:cNvSpPr/>
          <p:nvPr/>
        </p:nvSpPr>
        <p:spPr>
          <a:xfrm>
            <a:off x="1619250" y="4652963"/>
            <a:ext cx="431800" cy="504825"/>
          </a:xfrm>
          <a:prstGeom prst="mathPlus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Je rovno 10"/>
          <p:cNvSpPr/>
          <p:nvPr/>
        </p:nvSpPr>
        <p:spPr>
          <a:xfrm>
            <a:off x="3348038" y="4724400"/>
            <a:ext cx="503237" cy="433388"/>
          </a:xfrm>
          <a:prstGeom prst="mathEqual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Je rovno 11"/>
          <p:cNvSpPr/>
          <p:nvPr/>
        </p:nvSpPr>
        <p:spPr>
          <a:xfrm>
            <a:off x="3276600" y="2781300"/>
            <a:ext cx="503238" cy="431800"/>
          </a:xfrm>
          <a:prstGeom prst="mathEqual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lus 12"/>
          <p:cNvSpPr/>
          <p:nvPr/>
        </p:nvSpPr>
        <p:spPr>
          <a:xfrm>
            <a:off x="1547813" y="2708275"/>
            <a:ext cx="431800" cy="504825"/>
          </a:xfrm>
          <a:prstGeom prst="mathPlus">
            <a:avLst/>
          </a:prstGeom>
          <a:solidFill>
            <a:srgbClr val="FF66CC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Mínus 13"/>
          <p:cNvSpPr/>
          <p:nvPr/>
        </p:nvSpPr>
        <p:spPr>
          <a:xfrm>
            <a:off x="395288" y="2924175"/>
            <a:ext cx="936625" cy="144463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Mínus 15"/>
          <p:cNvSpPr/>
          <p:nvPr/>
        </p:nvSpPr>
        <p:spPr>
          <a:xfrm>
            <a:off x="3924300" y="2924175"/>
            <a:ext cx="935038" cy="144463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Mínus 16"/>
          <p:cNvSpPr/>
          <p:nvPr/>
        </p:nvSpPr>
        <p:spPr>
          <a:xfrm>
            <a:off x="2195513" y="2924175"/>
            <a:ext cx="936625" cy="144463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1196975"/>
            <a:ext cx="8229600" cy="20066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66CC"/>
                </a:solidFill>
              </a:rPr>
              <a:t>Při písemném sčítání zapisujeme celá čísla, desetinné čárky, desetiny, setiny, tisíciny, …….správně pod sebe!</a:t>
            </a:r>
            <a:endParaRPr lang="cs-CZ" b="1" dirty="0">
              <a:solidFill>
                <a:srgbClr val="FF66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1042988" y="2205038"/>
            <a:ext cx="144462" cy="3240087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484438" y="2205038"/>
            <a:ext cx="431800" cy="316865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908175" y="2205038"/>
            <a:ext cx="503238" cy="3168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95288" y="2205038"/>
            <a:ext cx="504825" cy="3240087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331913" y="2205038"/>
            <a:ext cx="503237" cy="316865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6" name="Zástupný symbol pro obsah 2"/>
          <p:cNvSpPr>
            <a:spLocks noGrp="1"/>
          </p:cNvSpPr>
          <p:nvPr>
            <p:ph idx="1"/>
          </p:nvPr>
        </p:nvSpPr>
        <p:spPr>
          <a:xfrm>
            <a:off x="6300788" y="692150"/>
            <a:ext cx="2843212" cy="12969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3600" b="1" smtClean="0"/>
              <a:t> desetiny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20487" name="TextovéPole 4"/>
          <p:cNvSpPr txBox="1">
            <a:spLocks noChangeArrowheads="1"/>
          </p:cNvSpPr>
          <p:nvPr/>
        </p:nvSpPr>
        <p:spPr bwMode="auto">
          <a:xfrm>
            <a:off x="4932363" y="1557338"/>
            <a:ext cx="14398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s</a:t>
            </a:r>
            <a:r>
              <a:rPr lang="cs-CZ" sz="3600" b="1">
                <a:latin typeface="Calibri" pitchFamily="34" charset="0"/>
              </a:rPr>
              <a:t>etiny</a:t>
            </a:r>
          </a:p>
        </p:txBody>
      </p:sp>
      <p:sp>
        <p:nvSpPr>
          <p:cNvPr id="20488" name="TextovéPole 5"/>
          <p:cNvSpPr txBox="1">
            <a:spLocks noChangeArrowheads="1"/>
          </p:cNvSpPr>
          <p:nvPr/>
        </p:nvSpPr>
        <p:spPr bwMode="auto">
          <a:xfrm>
            <a:off x="5795963" y="2420938"/>
            <a:ext cx="16557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tisíciny</a:t>
            </a:r>
          </a:p>
        </p:txBody>
      </p:sp>
      <p:sp>
        <p:nvSpPr>
          <p:cNvPr id="20489" name="TextovéPole 6"/>
          <p:cNvSpPr txBox="1">
            <a:spLocks noChangeArrowheads="1"/>
          </p:cNvSpPr>
          <p:nvPr/>
        </p:nvSpPr>
        <p:spPr bwMode="auto">
          <a:xfrm>
            <a:off x="3348038" y="5229225"/>
            <a:ext cx="32067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desetinná čárka</a:t>
            </a:r>
          </a:p>
        </p:txBody>
      </p:sp>
      <p:sp>
        <p:nvSpPr>
          <p:cNvPr id="20490" name="TextovéPole 7"/>
          <p:cNvSpPr txBox="1">
            <a:spLocks noChangeArrowheads="1"/>
          </p:cNvSpPr>
          <p:nvPr/>
        </p:nvSpPr>
        <p:spPr bwMode="auto">
          <a:xfrm>
            <a:off x="468313" y="2060575"/>
            <a:ext cx="33829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1 , 5  3 5</a:t>
            </a:r>
          </a:p>
        </p:txBody>
      </p:sp>
      <p:sp>
        <p:nvSpPr>
          <p:cNvPr id="20491" name="TextovéPole 8"/>
          <p:cNvSpPr txBox="1">
            <a:spLocks noChangeArrowheads="1"/>
          </p:cNvSpPr>
          <p:nvPr/>
        </p:nvSpPr>
        <p:spPr bwMode="auto">
          <a:xfrm>
            <a:off x="431800" y="2924175"/>
            <a:ext cx="26273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2 , 3  3 2 </a:t>
            </a:r>
          </a:p>
        </p:txBody>
      </p:sp>
      <p:sp>
        <p:nvSpPr>
          <p:cNvPr id="20492" name="TextovéPole 9"/>
          <p:cNvSpPr txBox="1">
            <a:spLocks noChangeArrowheads="1"/>
          </p:cNvSpPr>
          <p:nvPr/>
        </p:nvSpPr>
        <p:spPr bwMode="auto">
          <a:xfrm>
            <a:off x="431800" y="4076700"/>
            <a:ext cx="2844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b="1">
                <a:latin typeface="Calibri" pitchFamily="34" charset="0"/>
              </a:rPr>
              <a:t>3 , 8  1 2</a:t>
            </a:r>
          </a:p>
        </p:txBody>
      </p:sp>
      <p:sp>
        <p:nvSpPr>
          <p:cNvPr id="11" name="Mínus 10"/>
          <p:cNvSpPr/>
          <p:nvPr/>
        </p:nvSpPr>
        <p:spPr>
          <a:xfrm>
            <a:off x="0" y="3789363"/>
            <a:ext cx="3276600" cy="287337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0" name="Pravoúhlá spojovací čára 19"/>
          <p:cNvCxnSpPr/>
          <p:nvPr/>
        </p:nvCxnSpPr>
        <p:spPr>
          <a:xfrm>
            <a:off x="611188" y="4868863"/>
            <a:ext cx="2305050" cy="1728787"/>
          </a:xfrm>
          <a:prstGeom prst="bentConnector3">
            <a:avLst>
              <a:gd name="adj1" fmla="val 396"/>
            </a:avLst>
          </a:prstGeom>
          <a:ln w="5715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ravoúhlá spojovací čára 21"/>
          <p:cNvCxnSpPr/>
          <p:nvPr/>
        </p:nvCxnSpPr>
        <p:spPr>
          <a:xfrm flipV="1">
            <a:off x="2051050" y="1628775"/>
            <a:ext cx="2881313" cy="576263"/>
          </a:xfrm>
          <a:prstGeom prst="bentConnector3">
            <a:avLst>
              <a:gd name="adj1" fmla="val -506"/>
            </a:avLst>
          </a:prstGeom>
          <a:ln w="5715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ravoúhlá spojovací čára 22"/>
          <p:cNvCxnSpPr/>
          <p:nvPr/>
        </p:nvCxnSpPr>
        <p:spPr>
          <a:xfrm>
            <a:off x="1042988" y="4797425"/>
            <a:ext cx="2233612" cy="1008063"/>
          </a:xfrm>
          <a:prstGeom prst="bentConnector3">
            <a:avLst>
              <a:gd name="adj1" fmla="val 1589"/>
            </a:avLst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ravoúhlá spojovací čára 28"/>
          <p:cNvCxnSpPr/>
          <p:nvPr/>
        </p:nvCxnSpPr>
        <p:spPr>
          <a:xfrm flipV="1">
            <a:off x="1619250" y="1125538"/>
            <a:ext cx="4608513" cy="1008062"/>
          </a:xfrm>
          <a:prstGeom prst="bentConnector3">
            <a:avLst>
              <a:gd name="adj1" fmla="val 847"/>
            </a:avLst>
          </a:prstGeom>
          <a:ln w="57150">
            <a:solidFill>
              <a:schemeClr val="accent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ravoúhlá spojovací čára 47"/>
          <p:cNvCxnSpPr/>
          <p:nvPr/>
        </p:nvCxnSpPr>
        <p:spPr>
          <a:xfrm>
            <a:off x="2843213" y="2708275"/>
            <a:ext cx="2736850" cy="1588"/>
          </a:xfrm>
          <a:prstGeom prst="bentConnector3">
            <a:avLst>
              <a:gd name="adj1" fmla="val 50000"/>
            </a:avLst>
          </a:prstGeom>
          <a:ln w="57150">
            <a:solidFill>
              <a:schemeClr val="bg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9" name="TextovéPole 56"/>
          <p:cNvSpPr txBox="1">
            <a:spLocks noChangeArrowheads="1"/>
          </p:cNvSpPr>
          <p:nvPr/>
        </p:nvSpPr>
        <p:spPr bwMode="auto">
          <a:xfrm>
            <a:off x="3132138" y="6211888"/>
            <a:ext cx="25923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celé číslo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875" y="476250"/>
            <a:ext cx="8229600" cy="1143000"/>
          </a:xfrm>
        </p:spPr>
        <p:txBody>
          <a:bodyPr/>
          <a:lstStyle/>
          <a:p>
            <a:r>
              <a:rPr lang="cs-CZ" sz="3600" smtClean="0"/>
              <a:t>Zapiš správně pod sebe  a sečti: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55650" y="0"/>
            <a:ext cx="29860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Přečti příklady: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55650" y="1341438"/>
            <a:ext cx="74882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2, 231 + 3, 321                6, 211 + 1, 333 </a:t>
            </a: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187450" y="1989138"/>
          <a:ext cx="1728788" cy="15113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432048"/>
                <a:gridCol w="446946"/>
                <a:gridCol w="417150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5651500" y="2060575"/>
          <a:ext cx="1728788" cy="158432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432048"/>
                <a:gridCol w="446946"/>
                <a:gridCol w="417150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971550" y="3789363"/>
            <a:ext cx="7350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5, 255 + 3, 523                1, 831 + 2, 121</a:t>
            </a: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5724525" y="4652963"/>
          <a:ext cx="1727200" cy="15128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432048"/>
                <a:gridCol w="446946"/>
                <a:gridCol w="417150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1258888" y="4724400"/>
          <a:ext cx="1728787" cy="15128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48"/>
                <a:gridCol w="432048"/>
                <a:gridCol w="446946"/>
                <a:gridCol w="417150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http://office.microsoft.com</a:t>
            </a:r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142</Words>
  <Application>Microsoft Office PowerPoint</Application>
  <PresentationFormat>On-screen Show (4:3)</PresentationFormat>
  <Paragraphs>37</Paragraphs>
  <Slides>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Calibri</vt:lpstr>
      <vt:lpstr>Arial</vt:lpstr>
      <vt:lpstr>Motiv sady Office</vt:lpstr>
      <vt:lpstr>Snímek 1</vt:lpstr>
      <vt:lpstr>ANOTACE</vt:lpstr>
      <vt:lpstr>Sčítání desetinných čísel</vt:lpstr>
      <vt:lpstr>Zapamatuj si:</vt:lpstr>
      <vt:lpstr>Při písemném sčítání zapisujeme celá čísla, desetinné čárky, desetiny, setiny, tisíciny, …….správně pod sebe!</vt:lpstr>
      <vt:lpstr>Snímek 6</vt:lpstr>
      <vt:lpstr>Zapiš správně pod sebe  a sečti:</vt:lpstr>
      <vt:lpstr>Použité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Valued Acer Customer</dc:creator>
  <cp:lastModifiedBy>riedel</cp:lastModifiedBy>
  <cp:revision>24</cp:revision>
  <dcterms:created xsi:type="dcterms:W3CDTF">2012-11-19T20:08:03Z</dcterms:created>
  <dcterms:modified xsi:type="dcterms:W3CDTF">2012-12-26T19:11:33Z</dcterms:modified>
</cp:coreProperties>
</file>