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7"/>
  </p:notesMasterIdLst>
  <p:handoutMasterIdLst>
    <p:handoutMasterId r:id="rId8"/>
  </p:handoutMasterIdLst>
  <p:sldIdLst>
    <p:sldId id="262" r:id="rId2"/>
    <p:sldId id="264" r:id="rId3"/>
    <p:sldId id="265" r:id="rId4"/>
    <p:sldId id="267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58" autoAdjust="0"/>
  </p:normalViewPr>
  <p:slideViewPr>
    <p:cSldViewPr>
      <p:cViewPr varScale="1">
        <p:scale>
          <a:sx n="70" d="100"/>
          <a:sy n="70" d="100"/>
        </p:scale>
        <p:origin x="-137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31.12.2012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1114704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31.12.2012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48349052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31.12.2012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31.12.2012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31.12.2012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31.12.2012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31.12.2012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31.12.2012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31.12.2012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31.12.2012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31.12.2012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31.12.2012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31.12.2012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31.12.2012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eskatelevize.cz/ivysilani/210411030400328-objektiv/obsah/107517-litva-krizova-hora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5.xml"/><Relationship Id="rId4" Type="http://schemas.openxmlformats.org/officeDocument/2006/relationships/hyperlink" Target="http://www.stream.cz/uservideo/587267-video-dne-zkaza-krizniku-bismarck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olocaust.cz/cz2/history/countries/pobalti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6400800" cy="1872208"/>
          </a:xfrm>
        </p:spPr>
        <p:txBody>
          <a:bodyPr>
            <a:normAutofit fontScale="925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Dějepis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 9.</a:t>
            </a:r>
          </a:p>
          <a:p>
            <a:pPr algn="l"/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Tématický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celek: Válečné události 1940-41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 </a:t>
            </a:r>
            <a:r>
              <a:rPr lang="cs-CZ" dirty="0" err="1" smtClean="0"/>
              <a:t>Mgr.Barbora</a:t>
            </a:r>
            <a:r>
              <a:rPr lang="cs-CZ" dirty="0" smtClean="0"/>
              <a:t> </a:t>
            </a:r>
            <a:r>
              <a:rPr lang="cs-CZ" dirty="0" smtClean="0"/>
              <a:t>Mazurová</a:t>
            </a:r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31.12.2012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6600" smtClean="0"/>
              <a:t>DRUHÁ SVĚTOVÁ VÁLKA</a:t>
            </a:r>
          </a:p>
        </p:txBody>
      </p:sp>
      <p:sp>
        <p:nvSpPr>
          <p:cNvPr id="58371" name="Rectangle 3"/>
          <p:cNvSpPr>
            <a:spLocks noChangeArrowheads="1"/>
          </p:cNvSpPr>
          <p:nvPr/>
        </p:nvSpPr>
        <p:spPr bwMode="auto">
          <a:xfrm>
            <a:off x="5652120" y="4581128"/>
            <a:ext cx="2016125" cy="83099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cs-CZ" sz="4800" dirty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Průběh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403350" y="0"/>
            <a:ext cx="75438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s-CZ" sz="4000" b="1" smtClean="0"/>
              <a:t>Válečné události let 1940 - 1941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1341438"/>
            <a:ext cx="7620000" cy="51149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10/1939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západní mocnosti odmítly Hitlerovu „nabídku  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míru“      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sovětský totalitní režim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J.V.Stalina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spolupracuje s Hitlerovou říší  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(nafta, barev.kovy)   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11/1939 – 3/1940 – sovětsko-finská válka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u="sng" dirty="0" smtClean="0">
                <a:latin typeface="Times New Roman" pitchFamily="18" charset="0"/>
                <a:cs typeface="Times New Roman" pitchFamily="18" charset="0"/>
              </a:rPr>
              <a:t>jaro 1940 – skandinávská operace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s cílem zabezpečit dodávky švédské železné rudy a ovládnutí norských přístavů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u="sng" dirty="0" smtClean="0">
                <a:latin typeface="Times New Roman" pitchFamily="18" charset="0"/>
                <a:cs typeface="Times New Roman" pitchFamily="18" charset="0"/>
              </a:rPr>
              <a:t>5/1940 – blesková válka proti Nizozemí, Belgii,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u="sng" dirty="0" smtClean="0">
                <a:latin typeface="Times New Roman" pitchFamily="18" charset="0"/>
                <a:cs typeface="Times New Roman" pitchFamily="18" charset="0"/>
              </a:rPr>
              <a:t>Lucembursku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(obešli Maginotovu linii mezi Německem a Francií) </a:t>
            </a:r>
            <a:r>
              <a:rPr lang="cs-CZ" sz="2400" u="sng" dirty="0" smtClean="0">
                <a:latin typeface="Times New Roman" pitchFamily="18" charset="0"/>
                <a:cs typeface="Times New Roman" pitchFamily="18" charset="0"/>
              </a:rPr>
              <a:t>a Francii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obchvat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3" name="Rectangle 7"/>
          <p:cNvSpPr>
            <a:spLocks noGrp="1" noChangeArrowheads="1"/>
          </p:cNvSpPr>
          <p:nvPr>
            <p:ph idx="1"/>
          </p:nvPr>
        </p:nvSpPr>
        <p:spPr>
          <a:xfrm>
            <a:off x="1115616" y="548680"/>
            <a:ext cx="7620000" cy="4114800"/>
          </a:xfrm>
        </p:spPr>
        <p:txBody>
          <a:bodyPr>
            <a:normAutofit fontScale="85000" lnSpcReduction="20000"/>
          </a:bodyPr>
          <a:lstStyle/>
          <a:p>
            <a:pPr eaLnBrk="1" hangingPunct="1"/>
            <a:r>
              <a:rPr lang="cs-CZ" sz="2400" u="sng" dirty="0" smtClean="0">
                <a:latin typeface="Times New Roman" pitchFamily="18" charset="0"/>
                <a:cs typeface="Times New Roman" pitchFamily="18" charset="0"/>
              </a:rPr>
              <a:t>22.6.1940 – kapitulovala Francie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a byla rozdělena 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3600" b="1" dirty="0" smtClean="0">
                <a:latin typeface="Wingdings 3" pitchFamily="18" charset="2"/>
              </a:rPr>
              <a:t>   l      m</a:t>
            </a:r>
            <a:endParaRPr lang="cs-CZ" sz="3600" dirty="0" smtClean="0"/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sever a střed okupovaný N. </a:t>
            </a:r>
            <a:r>
              <a:rPr lang="cs-CZ" sz="2800" dirty="0" smtClean="0">
                <a:latin typeface="Wingdings 2" pitchFamily="18" charset="2"/>
              </a:rPr>
              <a:t>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jih s kolaborant. vládou ve Vichy      </a:t>
            </a:r>
            <a:r>
              <a:rPr lang="cs-CZ" sz="4000" dirty="0" smtClean="0"/>
              <a:t/>
            </a:r>
            <a:br>
              <a:rPr lang="cs-CZ" sz="4000" dirty="0" smtClean="0"/>
            </a:br>
            <a:endParaRPr lang="cs-CZ" sz="2200" dirty="0" smtClean="0"/>
          </a:p>
          <a:p>
            <a:pPr eaLnBrk="1" hangingPunct="1">
              <a:buFont typeface="Wingdings" pitchFamily="2" charset="2"/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 odboj Charlese de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Gaulla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6/1940 – do války vstupuje Itálie → snaha ovládnout francouzské a britské kolonie v Africe (německý Africký sbor)</a:t>
            </a:r>
          </a:p>
          <a:p>
            <a:pPr eaLnBrk="1" hangingPunct="1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6/1940 – SSSR ovládl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Besarabii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a severní Bukovinu </a:t>
            </a:r>
          </a:p>
          <a:p>
            <a:pPr eaLnBrk="1" hangingPunct="1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7/1940 – SSSR ovládl pobaltské republiky (ovládá je až do pádu komunistického režimu na konci 20.století)</a:t>
            </a:r>
          </a:p>
          <a:p>
            <a:pPr eaLnBrk="1" hangingPunct="1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jaro 1941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„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Drang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nach Osten“ (tlak na východ)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  - blesková válka (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Blitzkrieg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) proti Řecku a  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Jugoslávii (vlastenecké hnutí odporu)</a:t>
            </a:r>
          </a:p>
          <a:p>
            <a:pPr eaLnBrk="1" hangingPunct="1">
              <a:buFont typeface="Wingdings" pitchFamily="2" charset="2"/>
              <a:buNone/>
            </a:pPr>
            <a:endParaRPr lang="cs-CZ" sz="2200" dirty="0" smtClean="0"/>
          </a:p>
          <a:p>
            <a:pPr eaLnBrk="1" hangingPunct="1">
              <a:buFont typeface="Wingdings" pitchFamily="2" charset="2"/>
              <a:buNone/>
            </a:pPr>
            <a:endParaRPr lang="cs-CZ" sz="2000" dirty="0" smtClean="0"/>
          </a:p>
        </p:txBody>
      </p:sp>
      <p:pic>
        <p:nvPicPr>
          <p:cNvPr id="24592" name="Picture 16" descr="ushmm19121_liepaj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873625"/>
            <a:ext cx="2987675" cy="198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93" name="Text Box 17"/>
          <p:cNvSpPr txBox="1">
            <a:spLocks noChangeArrowheads="1"/>
          </p:cNvSpPr>
          <p:nvPr/>
        </p:nvSpPr>
        <p:spPr bwMode="auto">
          <a:xfrm>
            <a:off x="2987675" y="5732463"/>
            <a:ext cx="2108200" cy="73818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cs-CZ" sz="1800" i="1"/>
              <a:t>Lotyšské ženy </a:t>
            </a:r>
          </a:p>
          <a:p>
            <a:r>
              <a:rPr lang="cs-CZ" sz="1800" i="1"/>
              <a:t>před svou popravou</a:t>
            </a:r>
            <a:r>
              <a:rPr lang="cs-CZ"/>
              <a:t> </a:t>
            </a:r>
          </a:p>
        </p:txBody>
      </p:sp>
      <p:sp>
        <p:nvSpPr>
          <p:cNvPr id="24595" name="Rectangle 19"/>
          <p:cNvSpPr>
            <a:spLocks noChangeArrowheads="1"/>
          </p:cNvSpPr>
          <p:nvPr/>
        </p:nvSpPr>
        <p:spPr bwMode="auto">
          <a:xfrm>
            <a:off x="4932363" y="5534025"/>
            <a:ext cx="1800225" cy="13239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r>
              <a:rPr lang="cs-CZ" sz="1400" dirty="0">
                <a:hlinkClick r:id="rId3"/>
              </a:rPr>
              <a:t>http://www.ceskatelevize.cz/ivysilani/210411030400328-objektiv/obsah/107517-litva-krizova-hora/</a:t>
            </a:r>
            <a:endParaRPr lang="cs-CZ" sz="1400" dirty="0"/>
          </a:p>
          <a:p>
            <a:endParaRPr lang="cs-CZ" sz="1000" dirty="0"/>
          </a:p>
        </p:txBody>
      </p:sp>
      <p:sp>
        <p:nvSpPr>
          <p:cNvPr id="17416" name="Obdélník 7"/>
          <p:cNvSpPr>
            <a:spLocks noChangeArrowheads="1"/>
          </p:cNvSpPr>
          <p:nvPr/>
        </p:nvSpPr>
        <p:spPr bwMode="auto">
          <a:xfrm>
            <a:off x="6642100" y="5445125"/>
            <a:ext cx="25019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dirty="0">
                <a:hlinkClick r:id="rId4"/>
              </a:rPr>
              <a:t>http://www.stream.cz/uservideo/587267-video-dne-zkaza-krizniku-bismarck</a:t>
            </a:r>
            <a:endParaRPr lang="cs-CZ" sz="1600" dirty="0"/>
          </a:p>
          <a:p>
            <a:endParaRPr lang="cs-CZ" sz="1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028441" y="4911129"/>
            <a:ext cx="4058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>
                <a:solidFill>
                  <a:srgbClr val="00B050"/>
                </a:solidFill>
                <a:hlinkClick r:id="rId5" action="ppaction://hlinksldjump"/>
              </a:rPr>
              <a:t>1.</a:t>
            </a:r>
            <a:endParaRPr lang="cs-CZ" sz="24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45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5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5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45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5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5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45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45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5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45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5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5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45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45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5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45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45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45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45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900" decel="100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900" decel="1000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45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45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4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45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45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45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45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45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45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93" grpId="0"/>
      <p:bldP spid="24595" grpId="0"/>
      <p:bldP spid="17416" grpId="0"/>
      <p:bldP spid="7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zdrojů a odkazů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31.12.2012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2000" dirty="0" smtClean="0"/>
              <a:t>Učebnice : Jiří Pokorný „Nová doba“, 1.díl, Práce</a:t>
            </a:r>
          </a:p>
          <a:p>
            <a:pPr>
              <a:buNone/>
            </a:pPr>
            <a:r>
              <a:rPr lang="cs-CZ" sz="2000" dirty="0" smtClean="0"/>
              <a:t>                       Pavla Vošahlíková „Nová doba“, 2.díl, Práce</a:t>
            </a:r>
          </a:p>
          <a:p>
            <a:pPr>
              <a:buNone/>
            </a:pPr>
            <a:r>
              <a:rPr lang="cs-CZ" sz="2000" dirty="0" smtClean="0"/>
              <a:t>                       Jiří </a:t>
            </a:r>
            <a:r>
              <a:rPr lang="cs-CZ" sz="2000" dirty="0" err="1" smtClean="0"/>
              <a:t>Jožák</a:t>
            </a:r>
            <a:r>
              <a:rPr lang="cs-CZ" sz="2000" dirty="0" smtClean="0"/>
              <a:t> „Nová doba“, 3.- 4.díl, Práce</a:t>
            </a:r>
          </a:p>
          <a:p>
            <a:pPr lvl="0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internet –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Youtube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- viz odkazy v prezentaci</a:t>
            </a:r>
          </a:p>
          <a:p>
            <a:pPr lvl="0"/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Obrázek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lv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2"/>
              </a:rPr>
              <a:t>http://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2"/>
              </a:rPr>
              <a:t>www.holocaust.cz/cz2/history/countries/pobalti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65</TotalTime>
  <Words>143</Words>
  <Application>Microsoft Office PowerPoint</Application>
  <PresentationFormat>Předvádění na obrazovce (4:3)</PresentationFormat>
  <Paragraphs>42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Jmění</vt:lpstr>
      <vt:lpstr>Základní škola a mateřská škola Staré Město   Interaktivní škola pro žáka 21.století</vt:lpstr>
      <vt:lpstr>DRUHÁ SVĚTOVÁ VÁLKA</vt:lpstr>
      <vt:lpstr>Válečné události let 1940 - 1941</vt:lpstr>
      <vt:lpstr>Snímek 4</vt:lpstr>
      <vt:lpstr>Přehled zdrojů a odkazů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U1</cp:lastModifiedBy>
  <cp:revision>12</cp:revision>
  <dcterms:created xsi:type="dcterms:W3CDTF">2010-07-04T09:26:34Z</dcterms:created>
  <dcterms:modified xsi:type="dcterms:W3CDTF">2012-12-31T00:28:07Z</dcterms:modified>
</cp:coreProperties>
</file>