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34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14488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3397" y="3214686"/>
            <a:ext cx="5897206" cy="1500198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477F3-716C-41B1-8BB1-3DF17DF7F933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1A24D-FAEB-43B2-8B60-2C18408327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50000"/>
              <a:buFont typeface="Wingdings"/>
              <a:buChar char=""/>
              <a:defRPr/>
            </a:lvl1pPr>
            <a:lvl2pPr>
              <a:buSzPct val="50000"/>
              <a:buFont typeface="Wingdings 2"/>
              <a:buChar char=""/>
              <a:defRPr/>
            </a:lvl2pPr>
            <a:lvl3pPr>
              <a:buSzPct val="50000"/>
              <a:buFont typeface="Wingdings"/>
              <a:buChar char="Y"/>
              <a:defRPr/>
            </a:lvl3pPr>
            <a:lvl4pPr>
              <a:buSzPct val="50000"/>
              <a:buFont typeface="Wingdings 2"/>
              <a:buChar char="³"/>
              <a:defRPr/>
            </a:lvl4pPr>
            <a:lvl5pPr>
              <a:buSzPct val="50000"/>
              <a:buFont typeface="Wingdings 2"/>
              <a:buChar char=""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521CD-9EE2-401A-9DA0-05A9E0038C3B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882FE-67F6-4B88-8971-820E976359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643183"/>
            <a:ext cx="6457968" cy="1362075"/>
          </a:xfrm>
        </p:spPr>
        <p:txBody>
          <a:bodyPr/>
          <a:lstStyle>
            <a:lvl1pPr algn="l">
              <a:defRPr sz="4000" b="0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009383"/>
            <a:ext cx="4529142" cy="1500187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A0B3F-5957-4FBC-A102-5008478E072A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9CCC7-40FE-4AD5-8DE9-43C08925AB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2E614-EE2E-40B1-A506-1F148AB313C9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767A5-B05E-43C8-AD2C-60E6E37DDB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0"/>
            </a:lvl2pPr>
            <a:lvl3pPr marL="914400" indent="0">
              <a:buNone/>
              <a:defRPr sz="1800" b="0"/>
            </a:lvl3pPr>
            <a:lvl4pPr marL="1371600" indent="0">
              <a:buNone/>
              <a:defRPr sz="1600" b="0"/>
            </a:lvl4pPr>
            <a:lvl5pPr marL="1828800" indent="0">
              <a:buNone/>
              <a:defRPr sz="1600" b="0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0">
                <a:effectLst/>
              </a:defRPr>
            </a:lvl1pPr>
            <a:lvl2pPr marL="457200" indent="0">
              <a:buNone/>
              <a:defRPr sz="2000" b="0">
                <a:effectLst/>
              </a:defRPr>
            </a:lvl2pPr>
            <a:lvl3pPr marL="914400" indent="0">
              <a:buNone/>
              <a:defRPr sz="1800" b="0">
                <a:effectLst/>
              </a:defRPr>
            </a:lvl3pPr>
            <a:lvl4pPr marL="1371600" indent="0">
              <a:buNone/>
              <a:defRPr sz="1600" b="0">
                <a:effectLst/>
              </a:defRPr>
            </a:lvl4pPr>
            <a:lvl5pPr marL="1828800" indent="0">
              <a:buNone/>
              <a:defRPr sz="1600" b="0"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852B1-0675-43F8-BCF8-E797BA029BA9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EAD73-0E94-4CE7-A332-A4C7596070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6614A-5C0D-405F-82A2-9D26A3A14EC0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EB372-8D99-43B4-BA6F-AE7FC8394C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A01A2-25E3-4036-8869-C0BD8EB0465B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73523-5F55-45C9-9FE9-0241CF7DFB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571480"/>
            <a:ext cx="3008313" cy="1071570"/>
          </a:xfrm>
        </p:spPr>
        <p:txBody>
          <a:bodyPr anchor="t"/>
          <a:lstStyle>
            <a:lvl1pPr algn="l">
              <a:defRPr sz="2000" b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571481"/>
            <a:ext cx="5111750" cy="55546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643051"/>
            <a:ext cx="3008313" cy="44831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D17FB-BAE3-4DB9-BA05-5689E02614F6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BC5B5-86BC-4E63-AB77-74954BD1F1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687306"/>
            <a:ext cx="850886" cy="4670520"/>
          </a:xfrm>
        </p:spPr>
        <p:txBody>
          <a:bodyPr vert="eaVert"/>
          <a:lstStyle>
            <a:lvl1pPr algn="ctr">
              <a:defRPr sz="2000" b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0166" y="684213"/>
            <a:ext cx="6929486" cy="4673613"/>
          </a:xfrm>
          <a:prstGeom prst="roundRect">
            <a:avLst>
              <a:gd name="adj" fmla="val 5966"/>
            </a:avLst>
          </a:prstGeom>
          <a:solidFill>
            <a:schemeClr val="bg2">
              <a:tint val="60000"/>
              <a:alpha val="50000"/>
            </a:schemeClr>
          </a:solidFill>
          <a:effectLst>
            <a:outerShdw blurRad="127000" dist="101600" dir="2700000" algn="tl" rotWithShape="0">
              <a:srgbClr val="000000">
                <a:alpha val="43137"/>
              </a:srgb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0166" y="5481658"/>
            <a:ext cx="6924037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A5D28-5CB8-46CF-8BE4-46FE77D8E388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06CD4-F036-4F59-9A39-4FBF3D6867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22837-60D8-45FB-9E0E-31C1675F74C5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BA883-E8A7-4E36-9384-96FF76166F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43768" y="642918"/>
            <a:ext cx="1543032" cy="5483246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42918"/>
            <a:ext cx="6615130" cy="5483246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71E96-4153-4878-A627-7A76B40F1A7A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53EB0-676A-4F46-A4E4-631101A99F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cs-CZ" noProof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6E337-2321-4BB9-953C-D95C526E1A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AF59E1-025D-4F11-85E6-59D66BA444D9}" type="datetimeFigureOut">
              <a:rPr lang="cs-CZ"/>
              <a:pPr>
                <a:defRPr/>
              </a:pPr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01063" y="0"/>
            <a:ext cx="642937" cy="571500"/>
          </a:xfrm>
          <a:prstGeom prst="roundRect">
            <a:avLst>
              <a:gd name="adj" fmla="val 16667"/>
            </a:avLst>
          </a:prstGeom>
        </p:spPr>
        <p:txBody>
          <a:bodyPr vert="horz" rtlCol="0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FEE649F-3DD8-4F8F-99D4-34759025A1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  <p:sldLayoutId id="2147483675" r:id="rId3"/>
    <p:sldLayoutId id="2147483672" r:id="rId4"/>
    <p:sldLayoutId id="2147483671" r:id="rId5"/>
    <p:sldLayoutId id="2147483670" r:id="rId6"/>
    <p:sldLayoutId id="2147483669" r:id="rId7"/>
    <p:sldLayoutId id="2147483668" r:id="rId8"/>
    <p:sldLayoutId id="2147483667" r:id="rId9"/>
    <p:sldLayoutId id="2147483666" r:id="rId10"/>
    <p:sldLayoutId id="2147483665" r:id="rId11"/>
    <p:sldLayoutId id="2147483676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1"/>
            <a:tileRect/>
          </a:gra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ahom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ahom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ahom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ahoma" pitchFamily="34" charset="0"/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z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Y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³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¹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5"/>
          <p:cNvSpPr>
            <a:spLocks noChangeArrowheads="1"/>
          </p:cNvSpPr>
          <p:nvPr/>
        </p:nvSpPr>
        <p:spPr bwMode="auto">
          <a:xfrm>
            <a:off x="114300" y="-946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pic>
        <p:nvPicPr>
          <p:cNvPr id="1433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692150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4339" name="Rectangle 6"/>
          <p:cNvSpPr>
            <a:spLocks noChangeArrowheads="1"/>
          </p:cNvSpPr>
          <p:nvPr/>
        </p:nvSpPr>
        <p:spPr bwMode="auto">
          <a:xfrm>
            <a:off x="1042988" y="5329238"/>
            <a:ext cx="72056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cs-CZ" sz="1200" b="1">
                <a:latin typeface="Times New Roman" pitchFamily="18" charset="0"/>
                <a:cs typeface="Times New Roman" pitchFamily="18" charset="0"/>
              </a:rPr>
              <a:t>Základní škola, Moravský Krumlov, náměstí Klášterní 134, okres Znojmo, příspěvková organizace</a:t>
            </a:r>
            <a:endParaRPr lang="cs-CZ" sz="800">
              <a:latin typeface="Times New Roman" pitchFamily="18" charset="0"/>
            </a:endParaRPr>
          </a:p>
          <a:p>
            <a:pPr algn="ctr" eaLnBrk="0" hangingPunct="0"/>
            <a:endParaRPr lang="cs-CZ">
              <a:latin typeface="Franklin Gothic Book" pitchFamily="34" charset="0"/>
            </a:endParaRPr>
          </a:p>
        </p:txBody>
      </p:sp>
      <p:sp>
        <p:nvSpPr>
          <p:cNvPr id="14340" name="Rectangle 202"/>
          <p:cNvSpPr>
            <a:spLocks noChangeArrowheads="1"/>
          </p:cNvSpPr>
          <p:nvPr/>
        </p:nvSpPr>
        <p:spPr bwMode="auto">
          <a:xfrm>
            <a:off x="114300" y="78025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sp>
        <p:nvSpPr>
          <p:cNvPr id="14341" name="Text Box 203"/>
          <p:cNvSpPr txBox="1">
            <a:spLocks noChangeArrowheads="1"/>
          </p:cNvSpPr>
          <p:nvPr/>
        </p:nvSpPr>
        <p:spPr bwMode="auto">
          <a:xfrm>
            <a:off x="1476375" y="3284538"/>
            <a:ext cx="61198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</a:rPr>
              <a:t>VY_32_INOVACE_04_PR_ZÁKLADNÍ SLOŽKY POTRAVY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59" name="Group 87"/>
          <p:cNvGraphicFramePr>
            <a:graphicFrameLocks noGrp="1"/>
          </p:cNvGraphicFramePr>
          <p:nvPr>
            <p:ph type="tbl" idx="1"/>
          </p:nvPr>
        </p:nvGraphicFramePr>
        <p:xfrm>
          <a:off x="611188" y="908050"/>
          <a:ext cx="8281987" cy="5461000"/>
        </p:xfrm>
        <a:graphic>
          <a:graphicData uri="http://schemas.openxmlformats.org/drawingml/2006/table">
            <a:tbl>
              <a:tblPr/>
              <a:tblGrid>
                <a:gridCol w="1439862"/>
                <a:gridCol w="3709988"/>
                <a:gridCol w="3132137"/>
              </a:tblGrid>
              <a:tr h="280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Přírodopis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složky potravy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74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orientují v rozdělení potravin na základní složky, rozdělí zdravé a nezdravé potraviny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Výstup: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Rozdělení základních složek potravy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Klíčová slova: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Vitaminy, minerální látky, vláknina, sacharidy, tuky, bílkoviny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Jana Líbalová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stupeň ZŠ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8.. ročník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3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program: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Školní vzdělávací program pro základní vzdělávání, 793/2009 , Škola pro každého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6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Formát: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MS PowerPoint 2010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Celkem 9 snímků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413" name="Text Box 63"/>
          <p:cNvSpPr txBox="1">
            <a:spLocks noChangeArrowheads="1"/>
          </p:cNvSpPr>
          <p:nvPr/>
        </p:nvSpPr>
        <p:spPr bwMode="auto">
          <a:xfrm>
            <a:off x="3132138" y="188913"/>
            <a:ext cx="25923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cs-CZ" b="1">
                <a:latin typeface="Franklin Gothic Book" pitchFamily="34" charset="0"/>
              </a:rPr>
              <a:t>ANOTACE</a:t>
            </a:r>
            <a:endParaRPr lang="cs-CZ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00FFFF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ZÁKLADNÍ SLOŽKY POTRAVY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Složky potravy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3600" dirty="0" smtClean="0"/>
              <a:t>Mezi základní složky potravy patří: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3600" dirty="0" smtClean="0"/>
          </a:p>
          <a:p>
            <a:pPr marL="457200" indent="-457200" fontAlgn="auto">
              <a:spcAft>
                <a:spcPts val="0"/>
              </a:spcAft>
              <a:buFont typeface="Wingdings"/>
              <a:buAutoNum type="arabicPeriod"/>
              <a:defRPr/>
            </a:pPr>
            <a:r>
              <a:rPr lang="cs-CZ" sz="3600" dirty="0" smtClean="0"/>
              <a:t>Vitaminy</a:t>
            </a:r>
          </a:p>
          <a:p>
            <a:pPr marL="457200" indent="-457200" fontAlgn="auto">
              <a:spcAft>
                <a:spcPts val="0"/>
              </a:spcAft>
              <a:buFont typeface="Wingdings"/>
              <a:buAutoNum type="arabicPeriod"/>
              <a:defRPr/>
            </a:pPr>
            <a:r>
              <a:rPr lang="cs-CZ" sz="3600" dirty="0" smtClean="0"/>
              <a:t>Minerální látky</a:t>
            </a:r>
          </a:p>
          <a:p>
            <a:pPr marL="457200" indent="-457200" fontAlgn="auto">
              <a:spcAft>
                <a:spcPts val="0"/>
              </a:spcAft>
              <a:buFont typeface="Wingdings"/>
              <a:buAutoNum type="arabicPeriod"/>
              <a:defRPr/>
            </a:pPr>
            <a:r>
              <a:rPr lang="cs-CZ" sz="3600" dirty="0" smtClean="0"/>
              <a:t>Vláknina</a:t>
            </a:r>
          </a:p>
          <a:p>
            <a:pPr marL="457200" indent="-457200" fontAlgn="auto">
              <a:spcAft>
                <a:spcPts val="0"/>
              </a:spcAft>
              <a:buFont typeface="Wingdings"/>
              <a:buAutoNum type="arabicPeriod"/>
              <a:defRPr/>
            </a:pPr>
            <a:r>
              <a:rPr lang="cs-CZ" sz="3600" dirty="0" smtClean="0"/>
              <a:t>Sacharidy</a:t>
            </a:r>
          </a:p>
          <a:p>
            <a:pPr marL="457200" indent="-457200" fontAlgn="auto">
              <a:spcAft>
                <a:spcPts val="0"/>
              </a:spcAft>
              <a:buFont typeface="Wingdings"/>
              <a:buAutoNum type="arabicPeriod"/>
              <a:defRPr/>
            </a:pPr>
            <a:r>
              <a:rPr lang="cs-CZ" sz="3600" dirty="0" smtClean="0"/>
              <a:t>Tuky</a:t>
            </a:r>
          </a:p>
          <a:p>
            <a:pPr marL="457200" indent="-457200" fontAlgn="auto">
              <a:spcAft>
                <a:spcPts val="0"/>
              </a:spcAft>
              <a:buFont typeface="Wingdings"/>
              <a:buAutoNum type="arabicPeriod"/>
              <a:defRPr/>
            </a:pPr>
            <a:r>
              <a:rPr lang="cs-CZ" sz="3600" dirty="0" smtClean="0"/>
              <a:t>Bílkoviny</a:t>
            </a:r>
          </a:p>
          <a:p>
            <a:pPr marL="457200" indent="-457200" fontAlgn="auto">
              <a:spcAft>
                <a:spcPts val="0"/>
              </a:spcAft>
              <a:buFont typeface="Wingdings"/>
              <a:buAutoNum type="arabicPeriod"/>
              <a:defRPr/>
            </a:pP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2"/>
          <p:cNvSpPr>
            <a:spLocks noGrp="1"/>
          </p:cNvSpPr>
          <p:nvPr>
            <p:ph idx="1"/>
          </p:nvPr>
        </p:nvSpPr>
        <p:spPr>
          <a:xfrm>
            <a:off x="468313" y="549275"/>
            <a:ext cx="8229600" cy="4525963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cs-CZ" sz="2000" smtClean="0"/>
              <a:t>ad 1) využívají se při nejrůznějších činnostech buněk, vitamíny se účastní uvolňování energie z cukrů a účastní se na růstu a obnově buněk a tkání</a:t>
            </a:r>
          </a:p>
          <a:p>
            <a:pPr marL="0" indent="0">
              <a:buFont typeface="Wingdings" pitchFamily="2" charset="2"/>
              <a:buNone/>
            </a:pPr>
            <a:endParaRPr lang="cs-CZ" sz="2000" smtClean="0"/>
          </a:p>
          <a:p>
            <a:pPr marL="0" indent="0">
              <a:buFont typeface="Wingdings" pitchFamily="2" charset="2"/>
              <a:buNone/>
            </a:pPr>
            <a:r>
              <a:rPr lang="cs-CZ" sz="2000" smtClean="0"/>
              <a:t>ad 2) podílejí se na růstu a opravných mechanismech v organismu, uvolňování energie z živin a na výstavbě nových tkání a jejich regeneraci</a:t>
            </a:r>
          </a:p>
          <a:p>
            <a:pPr marL="0" indent="0">
              <a:buFont typeface="Wingdings" pitchFamily="2" charset="2"/>
              <a:buNone/>
            </a:pPr>
            <a:endParaRPr lang="cs-CZ" sz="2000" smtClean="0"/>
          </a:p>
          <a:p>
            <a:pPr marL="0" indent="0">
              <a:buFont typeface="Wingdings" pitchFamily="2" charset="2"/>
              <a:buNone/>
            </a:pPr>
            <a:r>
              <a:rPr lang="cs-CZ" sz="2000" smtClean="0"/>
              <a:t>ad 3) pomáhá tělu odstraňovat některé škodlivé látky, ovlivňuje průběh trávení</a:t>
            </a:r>
          </a:p>
          <a:p>
            <a:pPr marL="0" indent="0">
              <a:buFont typeface="Wingdings" pitchFamily="2" charset="2"/>
              <a:buNone/>
            </a:pPr>
            <a:endParaRPr lang="cs-CZ" sz="2000" smtClean="0"/>
          </a:p>
          <a:p>
            <a:pPr marL="0" indent="0">
              <a:buFont typeface="Wingdings" pitchFamily="2" charset="2"/>
              <a:buNone/>
            </a:pPr>
            <a:r>
              <a:rPr lang="cs-CZ" sz="2000" smtClean="0"/>
              <a:t>ad 4) při štěpení cukrů a škrobů se uvolňuje energie, protože se rychle vstřebávají, jsou ideálním zdrojem energie před tělesnou aktivitou </a:t>
            </a:r>
          </a:p>
          <a:p>
            <a:pPr marL="0" indent="0">
              <a:buFont typeface="Wingdings" pitchFamily="2" charset="2"/>
              <a:buNone/>
            </a:pPr>
            <a:endParaRPr lang="cs-CZ" sz="2000" smtClean="0"/>
          </a:p>
          <a:p>
            <a:pPr marL="0" indent="0">
              <a:buFont typeface="Wingdings" pitchFamily="2" charset="2"/>
              <a:buNone/>
            </a:pPr>
            <a:r>
              <a:rPr lang="cs-CZ" sz="2000" smtClean="0"/>
              <a:t>ad 5) jsou koncentrovanou zásobárnou energie, podílejí se stavbě tkání </a:t>
            </a:r>
          </a:p>
          <a:p>
            <a:pPr marL="0" indent="0">
              <a:buFont typeface="Wingdings" pitchFamily="2" charset="2"/>
              <a:buNone/>
            </a:pPr>
            <a:endParaRPr lang="cs-CZ" sz="2000" smtClean="0"/>
          </a:p>
          <a:p>
            <a:pPr marL="0" indent="0">
              <a:buFont typeface="Wingdings" pitchFamily="2" charset="2"/>
              <a:buNone/>
            </a:pPr>
            <a:r>
              <a:rPr lang="cs-CZ" sz="2000" smtClean="0"/>
              <a:t>ad 6) aminokyseliny uvolněné trávením bílkovin se využívají jako stavební kameny při tvorbě nových buněk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JAK JÍST ZDRAVĚ?</a:t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2800" dirty="0" smtClean="0"/>
              <a:t>Zvýšit spotřebu :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2800" dirty="0" smtClean="0"/>
          </a:p>
          <a:p>
            <a:pPr fontAlgn="auto">
              <a:spcAft>
                <a:spcPts val="0"/>
              </a:spcAft>
              <a:defRPr/>
            </a:pPr>
            <a:r>
              <a:rPr lang="cs-CZ" sz="2800" dirty="0"/>
              <a:t>z</a:t>
            </a:r>
            <a:r>
              <a:rPr lang="cs-CZ" sz="2800" dirty="0" smtClean="0"/>
              <a:t>eleniny a ovoce (nejméně 5 porcí denně) – denní příjem zeleniny a ovoce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2800" dirty="0" smtClean="0"/>
              <a:t>    by měl dosahovat až 600 g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/>
              <a:t>r</a:t>
            </a:r>
            <a:r>
              <a:rPr lang="cs-CZ" sz="2800" dirty="0" smtClean="0"/>
              <a:t>yb a rybích výrobků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/>
              <a:t>l</a:t>
            </a:r>
            <a:r>
              <a:rPr lang="cs-CZ" sz="2800" dirty="0" smtClean="0"/>
              <a:t>uštěnin 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800" dirty="0"/>
              <a:t>c</a:t>
            </a:r>
            <a:r>
              <a:rPr lang="cs-CZ" sz="2800" dirty="0" smtClean="0"/>
              <a:t>elozrnných výrobků</a:t>
            </a:r>
          </a:p>
          <a:p>
            <a:pPr fontAlgn="auto">
              <a:spcAft>
                <a:spcPts val="0"/>
              </a:spcAft>
              <a:defRPr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Co v našem jídelníčku omezit?</a:t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Char char=""/>
            </a:pPr>
            <a:r>
              <a:rPr lang="cs-CZ" sz="2800" smtClean="0"/>
              <a:t>cukr, sladkosti, bílé pečivo a uzeniny</a:t>
            </a:r>
          </a:p>
          <a:p>
            <a:pPr>
              <a:buFont typeface="Wingdings" pitchFamily="2" charset="2"/>
              <a:buChar char=""/>
            </a:pPr>
            <a:r>
              <a:rPr lang="cs-CZ" sz="2800" smtClean="0"/>
              <a:t>živočišné tuky </a:t>
            </a:r>
          </a:p>
          <a:p>
            <a:pPr>
              <a:buFont typeface="Wingdings" pitchFamily="2" charset="2"/>
              <a:buChar char=""/>
            </a:pPr>
            <a:r>
              <a:rPr lang="cs-CZ" sz="2800" smtClean="0"/>
              <a:t>tučné maso, plnotučné mléko a tučné mléčné výrobky</a:t>
            </a:r>
          </a:p>
          <a:p>
            <a:pPr>
              <a:buFont typeface="Wingdings" pitchFamily="2" charset="2"/>
              <a:buChar char=""/>
            </a:pPr>
            <a:r>
              <a:rPr lang="cs-CZ" sz="2800" smtClean="0"/>
              <a:t>smažené pokrmy</a:t>
            </a:r>
          </a:p>
          <a:p>
            <a:pPr>
              <a:buFont typeface="Wingdings" pitchFamily="2" charset="2"/>
              <a:buChar char=""/>
            </a:pPr>
            <a:r>
              <a:rPr lang="cs-CZ" sz="2800" smtClean="0"/>
              <a:t>spotřebu vajec – nejvýše 4 kusy týdně</a:t>
            </a:r>
          </a:p>
          <a:p>
            <a:pPr>
              <a:buFont typeface="Wingdings" pitchFamily="2" charset="2"/>
              <a:buChar char=""/>
            </a:pPr>
            <a:r>
              <a:rPr lang="cs-CZ" sz="2800" smtClean="0"/>
              <a:t>alkoholické nápoje</a:t>
            </a:r>
          </a:p>
          <a:p>
            <a:pPr>
              <a:buFont typeface="Wingdings" pitchFamily="2" charset="2"/>
              <a:buChar char=""/>
            </a:pPr>
            <a:endParaRPr lang="cs-CZ" sz="2800" smtClean="0"/>
          </a:p>
          <a:p>
            <a:pPr>
              <a:buFont typeface="Wingdings" pitchFamily="2" charset="2"/>
              <a:buChar char=""/>
            </a:pPr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 smtClean="0"/>
              <a:t>Úkol: Vyber pojmy a doplň správně do tabulky:</a:t>
            </a:r>
            <a:br>
              <a:rPr lang="cs-CZ" sz="2000" dirty="0" smtClean="0"/>
            </a:br>
            <a:r>
              <a:rPr lang="cs-CZ" sz="2000" dirty="0" smtClean="0"/>
              <a:t>bílkoviny, zelenina, vločky, sacharidy, vitaminy, voda, maso, ovoce, vápník</a:t>
            </a:r>
            <a:br>
              <a:rPr lang="cs-CZ" sz="2000" dirty="0" smtClean="0"/>
            </a:br>
            <a:endParaRPr lang="cs-CZ" sz="20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23850" y="1628775"/>
          <a:ext cx="8229600" cy="4784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minerální látka důležitá pro tvorbu</a:t>
                      </a:r>
                      <a:r>
                        <a:rPr lang="cs-CZ" sz="2000" baseline="0" dirty="0" smtClean="0"/>
                        <a:t> kostí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základní živiny důležité pro růst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potravina bohatá na vitaminy a vlákninu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potravina živočišného původu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látky nezbytné pro činnost organismu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živiny, nejdůležitější zdroj energie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zdroj vitaminu C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látka obsažená ve všech tkáních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obilovina, která se zpracovává na vločky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 smtClean="0"/>
              <a:t>CITACE</a:t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"/>
            </a:pPr>
            <a:r>
              <a:rPr lang="cs-CZ" sz="2000" smtClean="0"/>
              <a:t>Marádová Eva, Zdravý životní styl, Fortuna, Praha 2004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ckyTie">
  <a:themeElements>
    <a:clrScheme name="Lucky Tie">
      <a:dk1>
        <a:sysClr val="windowText" lastClr="000000"/>
      </a:dk1>
      <a:lt1>
        <a:sysClr val="window" lastClr="FFFFFF"/>
      </a:lt1>
      <a:dk2>
        <a:srgbClr val="C80000"/>
      </a:dk2>
      <a:lt2>
        <a:srgbClr val="FFECEC"/>
      </a:lt2>
      <a:accent1>
        <a:srgbClr val="C93131"/>
      </a:accent1>
      <a:accent2>
        <a:srgbClr val="F58C5D"/>
      </a:accent2>
      <a:accent3>
        <a:srgbClr val="EABC33"/>
      </a:accent3>
      <a:accent4>
        <a:srgbClr val="698F9B"/>
      </a:accent4>
      <a:accent5>
        <a:srgbClr val="825397"/>
      </a:accent5>
      <a:accent6>
        <a:srgbClr val="814359"/>
      </a:accent6>
      <a:hlink>
        <a:srgbClr val="03AEC5"/>
      </a:hlink>
      <a:folHlink>
        <a:srgbClr val="8D9B07"/>
      </a:folHlink>
    </a:clrScheme>
    <a:fontScheme name="Lucky Tie">
      <a:majorFont>
        <a:latin typeface="Tahoma"/>
        <a:ea typeface=""/>
        <a:cs typeface=""/>
        <a:font script="Cyrl" typeface="Tahoma"/>
        <a:font script="Grek" typeface="Tahoma"/>
        <a:font script="Jpan" typeface="ＭＳ Ｐ明朝"/>
        <a:font script="Hang" typeface="굴림"/>
        <a:font script="Hans" typeface="黑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Franklin Gothic Book"/>
        <a:ea typeface=""/>
        <a:cs typeface=""/>
        <a:font script="Cyrl" typeface="Arial"/>
        <a:font script="Grek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ucky Tie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90000"/>
              </a:schemeClr>
            </a:gs>
            <a:gs pos="50000">
              <a:schemeClr val="phClr">
                <a:tint val="5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solidFill>
          <a:schemeClr val="phClr">
            <a:tint val="100000"/>
            <a:shade val="100000"/>
            <a:hueMod val="100000"/>
            <a:satMod val="100000"/>
          </a:schemeClr>
        </a:solidFill>
      </a:fillStyleLst>
      <a:lnStyleLst>
        <a:ln w="20000" cap="flat" cmpd="sng" algn="ctr">
          <a:solidFill>
            <a:schemeClr val="phClr"/>
          </a:solidFill>
          <a:prstDash val="solid"/>
        </a:ln>
        <a:ln w="30000" cap="flat" cmpd="sng" algn="ctr">
          <a:solidFill>
            <a:schemeClr val="phClr"/>
          </a:solidFill>
          <a:prstDash val="solid"/>
        </a:ln>
        <a:ln w="400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12700">
              <a:schemeClr val="phClr">
                <a:tint val="100000"/>
                <a:shade val="100000"/>
                <a:alpha val="50196"/>
                <a:hueMod val="100000"/>
                <a:satMod val="100000"/>
              </a:schemeClr>
            </a:glow>
          </a:effectLst>
        </a:effectStyle>
        <a:effectStyle>
          <a:effectLst>
            <a:innerShdw blurRad="25400" dist="38100" dir="2700000">
              <a:schemeClr val="phClr">
                <a:tint val="90000"/>
                <a:shade val="100000"/>
                <a:hueMod val="100000"/>
                <a:satMod val="100000"/>
              </a:schemeClr>
            </a:innerShdw>
          </a:effectLst>
        </a:effectStyle>
        <a:effectStyle>
          <a:effectLst>
            <a:innerShdw blurRad="25400" dist="38100" dir="2700000">
              <a:schemeClr val="phClr">
                <a:tint val="100000"/>
                <a:shade val="50000"/>
                <a:hueMod val="100000"/>
                <a:satMod val="100000"/>
              </a:schemeClr>
            </a:innerShdw>
          </a:effectLst>
          <a:scene3d>
            <a:camera prst="orthographicFront"/>
            <a:lightRig rig="soft" dir="t"/>
          </a:scene3d>
          <a:sp3d extrusionH="76200" prstMaterial="matte">
            <a:bevelT h="50800"/>
            <a:bevelB w="0" h="0"/>
            <a:extrusionClr>
              <a:schemeClr val="accent3">
                <a:tint val="40000"/>
              </a:schemeClr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50000"/>
                <a:hueMod val="100000"/>
                <a:satMod val="100000"/>
              </a:schemeClr>
            </a:gs>
            <a:gs pos="40000">
              <a:schemeClr val="phClr">
                <a:tint val="8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27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Lucky Tie">
    <a:dk1>
      <a:sysClr val="windowText" lastClr="000000"/>
    </a:dk1>
    <a:lt1>
      <a:sysClr val="window" lastClr="FFFFFF"/>
    </a:lt1>
    <a:dk2>
      <a:srgbClr val="C80000"/>
    </a:dk2>
    <a:lt2>
      <a:srgbClr val="FFECEC"/>
    </a:lt2>
    <a:accent1>
      <a:srgbClr val="C93131"/>
    </a:accent1>
    <a:accent2>
      <a:srgbClr val="F58C5D"/>
    </a:accent2>
    <a:accent3>
      <a:srgbClr val="EABC33"/>
    </a:accent3>
    <a:accent4>
      <a:srgbClr val="698F9B"/>
    </a:accent4>
    <a:accent5>
      <a:srgbClr val="825397"/>
    </a:accent5>
    <a:accent6>
      <a:srgbClr val="814359"/>
    </a:accent6>
    <a:hlink>
      <a:srgbClr val="03AEC5"/>
    </a:hlink>
    <a:folHlink>
      <a:srgbClr val="8D9B07"/>
    </a:folHlink>
  </a:clrScheme>
</a:themeOverride>
</file>

<file path=ppt/theme/themeOverride2.xml><?xml version="1.0" encoding="utf-8"?>
<a:themeOverride xmlns:a="http://schemas.openxmlformats.org/drawingml/2006/main">
  <a:clrScheme name="Lucky Tie">
    <a:dk1>
      <a:sysClr val="windowText" lastClr="000000"/>
    </a:dk1>
    <a:lt1>
      <a:sysClr val="window" lastClr="FFFFFF"/>
    </a:lt1>
    <a:dk2>
      <a:srgbClr val="C80000"/>
    </a:dk2>
    <a:lt2>
      <a:srgbClr val="FFECEC"/>
    </a:lt2>
    <a:accent1>
      <a:srgbClr val="C93131"/>
    </a:accent1>
    <a:accent2>
      <a:srgbClr val="F58C5D"/>
    </a:accent2>
    <a:accent3>
      <a:srgbClr val="EABC33"/>
    </a:accent3>
    <a:accent4>
      <a:srgbClr val="698F9B"/>
    </a:accent4>
    <a:accent5>
      <a:srgbClr val="825397"/>
    </a:accent5>
    <a:accent6>
      <a:srgbClr val="814359"/>
    </a:accent6>
    <a:hlink>
      <a:srgbClr val="03AEC5"/>
    </a:hlink>
    <a:folHlink>
      <a:srgbClr val="8D9B07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TC010219413[[fn=Motiv vzorku kravaty]]</Template>
  <TotalTime>125</TotalTime>
  <Words>306</Words>
  <Application>Microsoft Office PowerPoint</Application>
  <PresentationFormat>On-screen Show (4:3)</PresentationFormat>
  <Paragraphs>68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9</vt:i4>
      </vt:variant>
    </vt:vector>
  </HeadingPairs>
  <TitlesOfParts>
    <vt:vector size="20" baseType="lpstr">
      <vt:lpstr>Franklin Gothic Book</vt:lpstr>
      <vt:lpstr>Arial</vt:lpstr>
      <vt:lpstr>Tahoma</vt:lpstr>
      <vt:lpstr>Wingdings</vt:lpstr>
      <vt:lpstr>Wingdings 2</vt:lpstr>
      <vt:lpstr>Calibri</vt:lpstr>
      <vt:lpstr>Times New Roman</vt:lpstr>
      <vt:lpstr>LuckyTie</vt:lpstr>
      <vt:lpstr>LuckyTie</vt:lpstr>
      <vt:lpstr>LuckyTie</vt:lpstr>
      <vt:lpstr>LuckyTie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SLOŽKY POTRAVY</dc:title>
  <dc:creator>Učitel</dc:creator>
  <cp:lastModifiedBy>Iveta Kudláčková</cp:lastModifiedBy>
  <cp:revision>16</cp:revision>
  <dcterms:created xsi:type="dcterms:W3CDTF">2012-05-27T10:54:32Z</dcterms:created>
  <dcterms:modified xsi:type="dcterms:W3CDTF">2012-05-30T07:39:24Z</dcterms:modified>
</cp:coreProperties>
</file>