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5"/>
  </p:notesMasterIdLst>
  <p:sldIdLst>
    <p:sldId id="256" r:id="rId2"/>
    <p:sldId id="273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80" r:id="rId12"/>
    <p:sldId id="281" r:id="rId13"/>
    <p:sldId id="26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 varScale="1">
        <p:scale>
          <a:sx n="69" d="100"/>
          <a:sy n="69" d="100"/>
        </p:scale>
        <p:origin x="-129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8949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tlas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ovnik.cz/" TargetMode="External"/><Relationship Id="rId2" Type="http://schemas.openxmlformats.org/officeDocument/2006/relationships/hyperlink" Target="http://www.renault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ics.muni.cz/bulletin/images/vol06num02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fy.nou.cz/lid_skola.htm" TargetMode="External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3.3.2011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3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INTERNETOVÁ STRÁNKA A </a:t>
            </a:r>
            <a:br>
              <a:rPr lang="cs-CZ" sz="4800" dirty="0" smtClean="0"/>
            </a:br>
            <a:r>
              <a:rPr lang="cs-CZ" sz="4800" dirty="0" smtClean="0"/>
              <a:t>ADRESA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843808" y="3533262"/>
            <a:ext cx="216024" cy="2557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INTERNETOVÁ STRÁNKA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Většina z Vás pracuje s internetem v programu, kterému se říká </a:t>
            </a:r>
            <a:r>
              <a:rPr lang="cs-CZ" sz="3200" i="1" dirty="0" smtClean="0">
                <a:solidFill>
                  <a:srgbClr val="FF0000"/>
                </a:solidFill>
              </a:rPr>
              <a:t>internetový prohlížeč</a:t>
            </a:r>
            <a:br>
              <a:rPr lang="cs-CZ" sz="3200" i="1" dirty="0" smtClean="0">
                <a:solidFill>
                  <a:srgbClr val="FF0000"/>
                </a:solidFill>
              </a:rPr>
            </a:b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Pohybujete se v prostředí, kterému se říká</a:t>
            </a:r>
            <a:r>
              <a:rPr lang="cs-CZ" sz="3200" i="1" dirty="0" smtClean="0">
                <a:solidFill>
                  <a:schemeClr val="folHlink"/>
                </a:solidFill>
              </a:rPr>
              <a:t> </a:t>
            </a:r>
            <a:r>
              <a:rPr lang="cs-CZ" sz="3200" i="1" dirty="0" smtClean="0">
                <a:solidFill>
                  <a:srgbClr val="FF0000"/>
                </a:solidFill>
              </a:rPr>
              <a:t>internetová stránka</a:t>
            </a:r>
            <a:r>
              <a:rPr lang="cs-CZ" i="1" dirty="0" smtClean="0">
                <a:solidFill>
                  <a:schemeClr val="folHlink"/>
                </a:solidFill>
              </a:rPr>
              <a:t/>
            </a:r>
            <a:br>
              <a:rPr lang="cs-CZ" i="1" dirty="0" smtClean="0">
                <a:solidFill>
                  <a:schemeClr val="folHlink"/>
                </a:solidFill>
              </a:rPr>
            </a:b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CO JE TO INTERNETOVÁ STRÁNKA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Je pracovní plocha kde můžete nacházet:</a:t>
            </a:r>
          </a:p>
          <a:p>
            <a:pPr lvl="1"/>
            <a:r>
              <a:rPr lang="cs-CZ" sz="3200" dirty="0" smtClean="0"/>
              <a:t>text</a:t>
            </a:r>
          </a:p>
          <a:p>
            <a:pPr lvl="1"/>
            <a:r>
              <a:rPr lang="cs-CZ" sz="3200" dirty="0" smtClean="0"/>
              <a:t>obrázky</a:t>
            </a:r>
          </a:p>
          <a:p>
            <a:pPr lvl="1"/>
            <a:r>
              <a:rPr lang="cs-CZ" sz="3200" dirty="0" smtClean="0"/>
              <a:t>odkazy</a:t>
            </a:r>
          </a:p>
          <a:p>
            <a:pPr lvl="1"/>
            <a:r>
              <a:rPr lang="cs-CZ" sz="3200" dirty="0" smtClean="0"/>
              <a:t>animované obrázky</a:t>
            </a:r>
          </a:p>
          <a:p>
            <a:pPr lvl="1"/>
            <a:r>
              <a:rPr lang="cs-CZ" sz="3200" dirty="0" smtClean="0"/>
              <a:t>zvuky</a:t>
            </a:r>
          </a:p>
          <a:p>
            <a:pPr lvl="1"/>
            <a:r>
              <a:rPr lang="cs-CZ" sz="3200" dirty="0" smtClean="0"/>
              <a:t>a další prvky…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POPIS INTERNETOVÉ STRÁNKY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899592" y="1556792"/>
            <a:ext cx="7772400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Ovládací prvky </a:t>
            </a:r>
            <a:r>
              <a:rPr lang="cs-CZ" dirty="0" smtClean="0"/>
              <a:t>prohlížeče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Dále stránka </a:t>
            </a:r>
            <a:r>
              <a:rPr lang="cs-CZ" dirty="0" smtClean="0"/>
              <a:t>obsahuje</a:t>
            </a:r>
            <a:endParaRPr lang="cs-CZ" dirty="0"/>
          </a:p>
          <a:p>
            <a:pPr lvl="1">
              <a:lnSpc>
                <a:spcPct val="90000"/>
              </a:lnSpc>
            </a:pPr>
            <a:r>
              <a:rPr lang="cs-CZ" sz="2000" dirty="0"/>
              <a:t>Hypertextové odkazy</a:t>
            </a:r>
          </a:p>
          <a:p>
            <a:pPr lvl="1">
              <a:lnSpc>
                <a:spcPct val="90000"/>
              </a:lnSpc>
            </a:pPr>
            <a:r>
              <a:rPr lang="cs-CZ" sz="2000" dirty="0"/>
              <a:t>Obrázky</a:t>
            </a:r>
          </a:p>
          <a:p>
            <a:pPr lvl="1">
              <a:lnSpc>
                <a:spcPct val="90000"/>
              </a:lnSpc>
            </a:pPr>
            <a:r>
              <a:rPr lang="cs-CZ" sz="2000" dirty="0"/>
              <a:t>Texty a reklamy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8316912" cy="985838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>
            <a:off x="3059832" y="2276872"/>
            <a:ext cx="2088232" cy="1296144"/>
          </a:xfrm>
          <a:prstGeom prst="straightConnector1">
            <a:avLst/>
          </a:prstGeom>
          <a:ln w="254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148064" y="3284984"/>
            <a:ext cx="3168352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DIALOG PRO ZAPSÁNÍ ADRESY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195736" y="2636912"/>
            <a:ext cx="2880320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076056" y="4509120"/>
            <a:ext cx="309634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DIALOG  PRO ZAPSÁNÍ TEXTU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POJMY, KTERÉ SE TÝKAJÍ INTERNETOVÉ STRÁNKY 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200" i="1" dirty="0" smtClean="0">
                <a:solidFill>
                  <a:srgbClr val="FF0000"/>
                </a:solidFill>
              </a:rPr>
              <a:t>HTML</a:t>
            </a:r>
            <a:r>
              <a:rPr lang="cs-CZ" sz="3200" i="1" dirty="0" smtClean="0">
                <a:solidFill>
                  <a:schemeClr val="folHlink"/>
                </a:solidFill>
              </a:rPr>
              <a:t> </a:t>
            </a:r>
            <a:r>
              <a:rPr lang="cs-CZ" sz="3200" dirty="0" smtClean="0"/>
              <a:t>– je kód – jakýsi jazyk webové stránky, který pomocí značek – </a:t>
            </a:r>
            <a:r>
              <a:rPr lang="cs-CZ" sz="3200" i="1" dirty="0" smtClean="0">
                <a:solidFill>
                  <a:srgbClr val="FF0000"/>
                </a:solidFill>
              </a:rPr>
              <a:t>TAGŮ</a:t>
            </a:r>
            <a:r>
              <a:rPr lang="cs-CZ" sz="3200" dirty="0" smtClean="0"/>
              <a:t> –říká jak bude stránka vypadat a co bude obsahovat</a:t>
            </a:r>
            <a:br>
              <a:rPr lang="cs-CZ" sz="3200" dirty="0" smtClean="0"/>
            </a:br>
            <a:r>
              <a:rPr lang="cs-CZ" sz="3200" dirty="0" smtClean="0"/>
              <a:t>např</a:t>
            </a:r>
            <a:r>
              <a:rPr lang="cs-CZ" sz="3200" b="1" dirty="0" smtClean="0">
                <a:solidFill>
                  <a:srgbClr val="FFC000"/>
                </a:solidFill>
              </a:rPr>
              <a:t>.  </a:t>
            </a:r>
            <a:r>
              <a:rPr lang="en-US" sz="3200" b="1" dirty="0" smtClean="0">
                <a:solidFill>
                  <a:srgbClr val="FFC000"/>
                </a:solidFill>
              </a:rPr>
              <a:t>&lt;</a:t>
            </a:r>
            <a:r>
              <a:rPr lang="cs-CZ" sz="3200" b="1" dirty="0" err="1" smtClean="0">
                <a:solidFill>
                  <a:srgbClr val="FFC000"/>
                </a:solidFill>
              </a:rPr>
              <a:t>html</a:t>
            </a:r>
            <a:r>
              <a:rPr lang="en-US" sz="3200" b="1" dirty="0" smtClean="0">
                <a:solidFill>
                  <a:srgbClr val="FFC000"/>
                </a:solidFill>
              </a:rPr>
              <a:t>&gt;&lt;</a:t>
            </a:r>
            <a:r>
              <a:rPr lang="cs-CZ" sz="3200" b="1" dirty="0" err="1" smtClean="0">
                <a:solidFill>
                  <a:srgbClr val="FFC000"/>
                </a:solidFill>
              </a:rPr>
              <a:t>head</a:t>
            </a:r>
            <a:r>
              <a:rPr lang="en-US" sz="3200" b="1" dirty="0" smtClean="0">
                <a:solidFill>
                  <a:srgbClr val="FFC000"/>
                </a:solidFill>
              </a:rPr>
              <a:t>&gt;</a:t>
            </a:r>
            <a:r>
              <a:rPr lang="cs-CZ" sz="3200" b="1" dirty="0" smtClean="0">
                <a:solidFill>
                  <a:srgbClr val="FFC000"/>
                </a:solidFill>
              </a:rPr>
              <a:t/>
            </a:r>
            <a:br>
              <a:rPr lang="cs-CZ" sz="3200" b="1" dirty="0" smtClean="0">
                <a:solidFill>
                  <a:srgbClr val="FFC000"/>
                </a:solidFill>
              </a:rPr>
            </a:br>
            <a:r>
              <a:rPr lang="cs-CZ" sz="3200" b="1" dirty="0" smtClean="0">
                <a:solidFill>
                  <a:srgbClr val="FFC000"/>
                </a:solidFill>
              </a:rPr>
              <a:t>      </a:t>
            </a:r>
            <a:r>
              <a:rPr lang="en-US" sz="3200" b="1" dirty="0" smtClean="0">
                <a:solidFill>
                  <a:srgbClr val="FFC000"/>
                </a:solidFill>
                <a:ea typeface=""/>
                <a:cs typeface=""/>
              </a:rPr>
              <a:t>&lt;</a:t>
            </a:r>
            <a:r>
              <a:rPr lang="cs-CZ" sz="3200" b="1" dirty="0" smtClean="0">
                <a:solidFill>
                  <a:srgbClr val="FFC000"/>
                </a:solidFill>
              </a:rPr>
              <a:t>meta http-</a:t>
            </a:r>
            <a:r>
              <a:rPr lang="cs-CZ" sz="3200" b="1" dirty="0" err="1" smtClean="0">
                <a:solidFill>
                  <a:srgbClr val="FFC000"/>
                </a:solidFill>
              </a:rPr>
              <a:t>equiv</a:t>
            </a:r>
            <a:r>
              <a:rPr lang="cs-CZ" sz="3200" b="1" dirty="0" smtClean="0">
                <a:solidFill>
                  <a:srgbClr val="FFC000"/>
                </a:solidFill>
              </a:rPr>
              <a:t>=„</a:t>
            </a:r>
            <a:r>
              <a:rPr lang="cs-CZ" sz="3200" b="1" dirty="0" err="1" smtClean="0">
                <a:solidFill>
                  <a:srgbClr val="FFC000"/>
                </a:solidFill>
              </a:rPr>
              <a:t>Content</a:t>
            </a:r>
            <a:r>
              <a:rPr lang="cs-CZ" sz="3200" b="1" dirty="0" smtClean="0">
                <a:solidFill>
                  <a:srgbClr val="FFC000"/>
                </a:solidFill>
              </a:rPr>
              <a:t>-Type“….</a:t>
            </a:r>
            <a:r>
              <a:rPr lang="cs-CZ" sz="3200" dirty="0" smtClean="0">
                <a:solidFill>
                  <a:schemeClr val="folHlink"/>
                </a:solidFill>
              </a:rPr>
              <a:t/>
            </a:r>
            <a:br>
              <a:rPr lang="cs-CZ" sz="3200" dirty="0" smtClean="0">
                <a:solidFill>
                  <a:schemeClr val="folHlink"/>
                </a:solidFill>
              </a:rPr>
            </a:br>
            <a:endParaRPr lang="cs-CZ" sz="3200" dirty="0" smtClean="0">
              <a:solidFill>
                <a:schemeClr val="fol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3200" i="1" dirty="0" smtClean="0">
                <a:solidFill>
                  <a:srgbClr val="FF0000"/>
                </a:solidFill>
              </a:rPr>
              <a:t>J AVA</a:t>
            </a:r>
            <a:r>
              <a:rPr lang="cs-CZ" sz="3200" dirty="0" smtClean="0"/>
              <a:t>– jazyk, který umožňuje, aby odkazy a další prvky byly na stránce aktivní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OBRÁZEK NA WEBOVÝCH STRÁNKÁCH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/>
              <a:t>Význam obrázků na stránkách: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Je součástí stránky jako ilustrace a doplnění textu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Tvoří pozadí stránky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Tvoří ikony a tlačítka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Pomocná funkce</a:t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sz="2800" dirty="0" smtClean="0"/>
              <a:t>Formáty obrázků: </a:t>
            </a:r>
          </a:p>
          <a:p>
            <a:pPr lvl="1">
              <a:lnSpc>
                <a:spcPct val="90000"/>
              </a:lnSpc>
            </a:pPr>
            <a:r>
              <a:rPr lang="cs-CZ" b="1" i="1" dirty="0" smtClean="0">
                <a:solidFill>
                  <a:srgbClr val="FF0000"/>
                </a:solidFill>
              </a:rPr>
              <a:t>GIF</a:t>
            </a:r>
            <a:r>
              <a:rPr lang="cs-CZ" dirty="0" smtClean="0"/>
              <a:t> – umí průhledné pozadí, obrázek animovat, postupně zaostřovat, zabere více místa na disku</a:t>
            </a:r>
          </a:p>
          <a:p>
            <a:pPr lvl="1">
              <a:lnSpc>
                <a:spcPct val="90000"/>
              </a:lnSpc>
            </a:pPr>
            <a:r>
              <a:rPr lang="cs-CZ" b="1" i="1" dirty="0" smtClean="0">
                <a:solidFill>
                  <a:srgbClr val="FF0000"/>
                </a:solidFill>
              </a:rPr>
              <a:t>JPG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velká komprese, nemá ostatní výhody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CO JSOU TO ANIMOVANÉ OBRÁZKY?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složeny z několika po sobě jsoucích segmentů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Vizuálně na sebe navazují a rychle se promítají za sebou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Slouží k výrobě reklam a upoutávek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Jsou uloženy ve formátu.</a:t>
            </a:r>
            <a:r>
              <a:rPr lang="cs-CZ" dirty="0" err="1" smtClean="0"/>
              <a:t>gif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Zabírají velké místo na disku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INTERNETOVÁ ADRESA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hlinkClick r:id="rId2"/>
              </a:rPr>
              <a:t>HTTP://WWW.ATLAS.CZ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dirty="0" smtClean="0"/>
              <a:t>HYPERTEXT PROTOKOL –jazyk prostřednictvím kterého se počítač domlouvá se serverem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dirty="0" smtClean="0"/>
              <a:t>WORLD WIDE WEB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dirty="0" smtClean="0"/>
              <a:t>DOMÉNA DRUHÉ ÚROVNĚ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2800" dirty="0" smtClean="0"/>
              <a:t>DOMÉNA PRVNÍ ÚROVNĚ – charakterizuje zaměření serveru. Edu, </a:t>
            </a:r>
            <a:r>
              <a:rPr lang="cs-CZ" sz="2800" dirty="0" err="1" smtClean="0"/>
              <a:t>com</a:t>
            </a:r>
            <a:r>
              <a:rPr lang="cs-CZ" sz="2800" dirty="0" smtClean="0"/>
              <a:t>, </a:t>
            </a:r>
            <a:r>
              <a:rPr lang="cs-CZ" sz="2800" dirty="0" err="1" smtClean="0"/>
              <a:t>org</a:t>
            </a:r>
            <a:r>
              <a:rPr lang="cs-CZ" sz="2800" dirty="0" smtClean="0"/>
              <a:t>, </a:t>
            </a:r>
            <a:r>
              <a:rPr lang="cs-CZ" sz="2800" dirty="0" err="1" smtClean="0"/>
              <a:t>int</a:t>
            </a:r>
            <a:r>
              <a:rPr lang="cs-CZ" sz="2800" dirty="0" smtClean="0"/>
              <a:t>, </a:t>
            </a:r>
            <a:r>
              <a:rPr lang="cs-CZ" sz="2800" dirty="0" err="1" smtClean="0"/>
              <a:t>com</a:t>
            </a:r>
            <a:r>
              <a:rPr lang="cs-CZ" sz="2800" dirty="0" smtClean="0"/>
              <a:t>, </a:t>
            </a:r>
            <a:r>
              <a:rPr lang="cs-CZ" sz="2800" dirty="0" err="1" smtClean="0"/>
              <a:t>net</a:t>
            </a:r>
            <a:endParaRPr lang="cs-CZ" sz="2800" dirty="0" smtClean="0"/>
          </a:p>
          <a:p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10800000" flipV="1">
            <a:off x="2987824" y="1916832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4211960" y="2060848"/>
            <a:ext cx="2880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5436096" y="2060848"/>
            <a:ext cx="2880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444208" y="1916832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2483768" y="2204864"/>
            <a:ext cx="72008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067944" y="2276872"/>
            <a:ext cx="72008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2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220072" y="2276872"/>
            <a:ext cx="72008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516216" y="2276872"/>
            <a:ext cx="72008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ZÁSADY PRO ZADÁVÁNÍ INTERNETOVÝCH ADRES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772400" cy="4391000"/>
          </a:xfrm>
        </p:spPr>
        <p:txBody>
          <a:bodyPr>
            <a:normAutofit fontScale="92500" lnSpcReduction="100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3200" dirty="0" smtClean="0"/>
              <a:t>Velká a malá písmenka nehrají roli</a:t>
            </a:r>
            <a:br>
              <a:rPr lang="cs-CZ" sz="3200" dirty="0" smtClean="0"/>
            </a:br>
            <a:endParaRPr lang="cs-CZ" sz="3200" dirty="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3200" dirty="0" smtClean="0"/>
              <a:t>Chybně zapsanou adresu prohlížeč nenalezne</a:t>
            </a:r>
            <a:br>
              <a:rPr lang="cs-CZ" sz="3200" dirty="0" smtClean="0"/>
            </a:br>
            <a:endParaRPr lang="cs-CZ" sz="3200" dirty="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3200" dirty="0" smtClean="0"/>
              <a:t>U adres s doménami třetí úrovně se www vynechává</a:t>
            </a:r>
            <a:br>
              <a:rPr lang="cs-CZ" sz="3200" dirty="0" smtClean="0"/>
            </a:br>
            <a:endParaRPr lang="cs-CZ" sz="3200" dirty="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3200" dirty="0" smtClean="0"/>
              <a:t>Domény nikdy neobsahují háčky a čárky</a:t>
            </a:r>
            <a:br>
              <a:rPr lang="cs-CZ" sz="3200" dirty="0" smtClean="0"/>
            </a:br>
            <a:endParaRPr lang="cs-CZ" sz="3200" dirty="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cs-CZ" sz="3200" dirty="0" smtClean="0"/>
              <a:t>Při zadávání stránky se nemusí psát http://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Zápis do sešitu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 numCol="1">
            <a:normAutofit/>
          </a:bodyPr>
          <a:lstStyle/>
          <a:p>
            <a:r>
              <a:rPr lang="cs-CZ" u="sng" dirty="0" smtClean="0"/>
              <a:t>Internetový prohlížeč </a:t>
            </a:r>
            <a:r>
              <a:rPr lang="cs-CZ" dirty="0" smtClean="0"/>
              <a:t>– program, který umožňuje uživateli pracovat v prostředí internetu</a:t>
            </a:r>
          </a:p>
          <a:p>
            <a:r>
              <a:rPr lang="cs-CZ" u="sng" dirty="0" err="1" smtClean="0"/>
              <a:t>Html</a:t>
            </a:r>
            <a:r>
              <a:rPr lang="cs-CZ" dirty="0" smtClean="0"/>
              <a:t> – jazyk webových stránek</a:t>
            </a:r>
          </a:p>
          <a:p>
            <a:r>
              <a:rPr lang="cs-CZ" u="sng" dirty="0" err="1" smtClean="0"/>
              <a:t>Tagy</a:t>
            </a:r>
            <a:r>
              <a:rPr lang="cs-CZ" dirty="0" smtClean="0"/>
              <a:t> – značky </a:t>
            </a:r>
            <a:r>
              <a:rPr lang="cs-CZ" dirty="0" err="1" smtClean="0"/>
              <a:t>html</a:t>
            </a:r>
            <a:r>
              <a:rPr lang="cs-CZ" dirty="0" smtClean="0"/>
              <a:t> kódu</a:t>
            </a:r>
          </a:p>
          <a:p>
            <a:r>
              <a:rPr lang="cs-CZ" u="sng" dirty="0" smtClean="0"/>
              <a:t>Java</a:t>
            </a:r>
            <a:r>
              <a:rPr lang="cs-CZ" dirty="0" smtClean="0"/>
              <a:t> – programovací jazyk – umožňuje, aby byly odkazy ne stránce aktivní </a:t>
            </a:r>
          </a:p>
          <a:p>
            <a:r>
              <a:rPr lang="cs-CZ" u="sng" dirty="0" smtClean="0"/>
              <a:t>Formáty obrázků </a:t>
            </a:r>
            <a:r>
              <a:rPr lang="cs-CZ" dirty="0" smtClean="0"/>
              <a:t>– </a:t>
            </a:r>
            <a:r>
              <a:rPr lang="cs-CZ" dirty="0" err="1" smtClean="0"/>
              <a:t>gif</a:t>
            </a:r>
            <a:r>
              <a:rPr lang="cs-CZ" dirty="0" smtClean="0"/>
              <a:t>, </a:t>
            </a:r>
            <a:r>
              <a:rPr lang="cs-CZ" dirty="0" err="1" smtClean="0"/>
              <a:t>jpg</a:t>
            </a:r>
            <a:r>
              <a:rPr lang="cs-CZ" dirty="0" smtClean="0"/>
              <a:t>,….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532440" y="1412776"/>
            <a:ext cx="18452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Č.3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>
            <a:normAutofit fontScale="47500" lnSpcReduction="20000"/>
          </a:bodyPr>
          <a:lstStyle/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cs-CZ" sz="3300" dirty="0" smtClean="0"/>
              <a:t>Některé světové firmy mají webové stránky v různých státech. Podívej se na stránky automobilky RENAULT v několika státech. Napište do panelu adres, adresu </a:t>
            </a:r>
            <a:r>
              <a:rPr lang="cs-CZ" sz="3300" dirty="0" smtClean="0">
                <a:hlinkClick r:id="rId2"/>
              </a:rPr>
              <a:t>www.renault.</a:t>
            </a:r>
            <a:r>
              <a:rPr lang="cs-CZ" sz="3300" dirty="0" err="1" smtClean="0">
                <a:hlinkClick r:id="rId2"/>
              </a:rPr>
              <a:t>cz</a:t>
            </a:r>
            <a:r>
              <a:rPr lang="cs-CZ" sz="3300" dirty="0" smtClean="0"/>
              <a:t>. Měňte zkratku domény  prvního řádu podle vzoru.</a:t>
            </a:r>
          </a:p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/>
              <a:t>	       	</a:t>
            </a:r>
            <a:r>
              <a:rPr lang="cs-CZ" sz="3300" dirty="0" err="1" smtClean="0"/>
              <a:t>francie.fr</a:t>
            </a:r>
            <a:r>
              <a:rPr lang="cs-CZ" sz="3300" dirty="0" smtClean="0"/>
              <a:t>                          </a:t>
            </a:r>
            <a:r>
              <a:rPr lang="cs-CZ" sz="3300" dirty="0" err="1" smtClean="0"/>
              <a:t>německo.de</a:t>
            </a:r>
            <a:r>
              <a:rPr lang="cs-CZ" sz="3300" dirty="0" smtClean="0"/>
              <a:t>                                </a:t>
            </a:r>
            <a:r>
              <a:rPr lang="cs-CZ" sz="3300" dirty="0" err="1" smtClean="0"/>
              <a:t>polsko.pl</a:t>
            </a:r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dirty="0" smtClean="0"/>
              <a:t>  	</a:t>
            </a:r>
            <a:r>
              <a:rPr lang="cs-CZ" sz="3300" dirty="0" err="1" smtClean="0"/>
              <a:t>slovensko.sk</a:t>
            </a:r>
            <a:r>
              <a:rPr lang="cs-CZ" sz="3300" dirty="0" smtClean="0"/>
              <a:t>                     </a:t>
            </a:r>
            <a:r>
              <a:rPr lang="cs-CZ" sz="3300" dirty="0" err="1" smtClean="0"/>
              <a:t>rakousko.at</a:t>
            </a:r>
            <a:r>
              <a:rPr lang="cs-CZ" sz="3300" dirty="0" smtClean="0"/>
              <a:t>                                </a:t>
            </a:r>
            <a:r>
              <a:rPr lang="cs-CZ" sz="3300" dirty="0" err="1" smtClean="0"/>
              <a:t>maďarsko.hu</a:t>
            </a:r>
            <a:endParaRPr lang="cs-CZ" sz="3300" dirty="0" smtClean="0"/>
          </a:p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/>
              <a:t>      		</a:t>
            </a:r>
            <a:r>
              <a:rPr lang="cs-CZ" sz="3300" dirty="0" err="1" smtClean="0"/>
              <a:t>ukrajina.ua</a:t>
            </a:r>
            <a:r>
              <a:rPr lang="cs-CZ" sz="3300" dirty="0" smtClean="0"/>
              <a:t>                        </a:t>
            </a:r>
            <a:r>
              <a:rPr lang="cs-CZ" sz="3300" dirty="0" err="1" smtClean="0"/>
              <a:t>rumunsko.ro</a:t>
            </a:r>
            <a:r>
              <a:rPr lang="cs-CZ" sz="3300" dirty="0" smtClean="0"/>
              <a:t>                              </a:t>
            </a:r>
            <a:r>
              <a:rPr lang="cs-CZ" sz="3300" dirty="0" err="1" smtClean="0"/>
              <a:t>chorvatsko.hr</a:t>
            </a:r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dirty="0" smtClean="0"/>
              <a:t> 	</a:t>
            </a:r>
            <a:r>
              <a:rPr lang="cs-CZ" sz="3300" dirty="0" err="1" smtClean="0"/>
              <a:t>itálie.it</a:t>
            </a:r>
            <a:endParaRPr lang="cs-CZ" sz="3300" dirty="0" smtClean="0"/>
          </a:p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/>
              <a:t>          Našli jste stránky ve všech státech a jak vypadají, liší se nějak od sebe, všechno zapiš do souboru v programu Word a ulož na disk U, do složky </a:t>
            </a:r>
            <a:r>
              <a:rPr lang="cs-CZ" sz="3300" b="1" dirty="0" smtClean="0"/>
              <a:t>\</a:t>
            </a:r>
            <a:r>
              <a:rPr lang="cs-CZ" sz="3300" b="1" dirty="0" err="1" smtClean="0"/>
              <a:t>internet</a:t>
            </a:r>
            <a:r>
              <a:rPr lang="cs-CZ" sz="3300" b="1" dirty="0" smtClean="0"/>
              <a:t>\</a:t>
            </a:r>
            <a:r>
              <a:rPr lang="cs-CZ" sz="3300" b="1" dirty="0" err="1" smtClean="0"/>
              <a:t>ukol</a:t>
            </a:r>
            <a:r>
              <a:rPr lang="cs-CZ" sz="3300" b="1" dirty="0" smtClean="0"/>
              <a:t>_3.doc</a:t>
            </a:r>
            <a:br>
              <a:rPr lang="cs-CZ" sz="3300" b="1" dirty="0" smtClean="0"/>
            </a:br>
            <a:endParaRPr lang="cs-CZ" sz="3300" b="1" dirty="0" smtClean="0"/>
          </a:p>
          <a:p>
            <a:pPr marL="514350" indent="-514350">
              <a:lnSpc>
                <a:spcPct val="80000"/>
              </a:lnSpc>
              <a:buFont typeface="+mj-lt"/>
              <a:buAutoNum type="arabicPeriod" startAt="2"/>
            </a:pPr>
            <a:r>
              <a:rPr lang="cs-CZ" sz="3300" dirty="0" smtClean="0"/>
              <a:t>Najdi stránky hlavních měst evropských zemí, adresy stránek přidej do souboru </a:t>
            </a:r>
            <a:r>
              <a:rPr lang="cs-CZ" sz="3300" dirty="0" err="1" smtClean="0"/>
              <a:t>ukol</a:t>
            </a:r>
            <a:r>
              <a:rPr lang="cs-CZ" sz="3300" dirty="0" smtClean="0"/>
              <a:t>_3.doc a opět ulož. Hotový úkol_3.doc odešli emailem svému učiteli</a:t>
            </a:r>
            <a:br>
              <a:rPr lang="cs-CZ" sz="3300" dirty="0" smtClean="0"/>
            </a:br>
            <a:r>
              <a:rPr lang="cs-CZ" sz="3300" dirty="0" smtClean="0"/>
              <a:t/>
            </a:r>
            <a:br>
              <a:rPr lang="cs-CZ" sz="3300" dirty="0" smtClean="0"/>
            </a:br>
            <a:endParaRPr lang="cs-CZ" sz="3300" dirty="0" smtClean="0"/>
          </a:p>
          <a:p>
            <a:pPr marL="514350" indent="-514350">
              <a:lnSpc>
                <a:spcPct val="80000"/>
              </a:lnSpc>
              <a:buFont typeface="+mj-lt"/>
              <a:buAutoNum type="arabicPeriod" startAt="2"/>
            </a:pPr>
            <a:r>
              <a:rPr lang="cs-CZ" sz="3300" dirty="0" smtClean="0"/>
              <a:t> Najdi: a) stránku </a:t>
            </a:r>
            <a:r>
              <a:rPr lang="cs-CZ" sz="3300" dirty="0" smtClean="0">
                <a:hlinkClick r:id="rId3"/>
              </a:rPr>
              <a:t>www.</a:t>
            </a:r>
            <a:r>
              <a:rPr lang="cs-CZ" sz="3300" dirty="0" err="1" smtClean="0">
                <a:hlinkClick r:id="rId3"/>
              </a:rPr>
              <a:t>slovnik.cz</a:t>
            </a:r>
            <a:r>
              <a:rPr lang="cs-CZ" sz="3300" dirty="0" smtClean="0"/>
              <a:t> a vlož ji mezi oblíbené</a:t>
            </a:r>
            <a:br>
              <a:rPr lang="cs-CZ" sz="3300" dirty="0" smtClean="0"/>
            </a:br>
            <a:r>
              <a:rPr lang="cs-CZ" sz="3300" dirty="0" smtClean="0"/>
              <a:t>               b) dále vlož mezi oblíbené stránku obecního úřadu </a:t>
            </a:r>
            <a:br>
              <a:rPr lang="cs-CZ" sz="3300" dirty="0" smtClean="0"/>
            </a:br>
            <a:r>
              <a:rPr lang="cs-CZ" sz="3300" dirty="0" smtClean="0"/>
              <a:t>               c) vlož mezi oblíbené libovolnou stránku, kterou najdeš v historii</a:t>
            </a:r>
            <a:br>
              <a:rPr lang="cs-CZ" sz="3300" dirty="0" smtClean="0"/>
            </a:br>
            <a:r>
              <a:rPr lang="cs-CZ" sz="3300" dirty="0" smtClean="0"/>
              <a:t>               d) přelož z angličtiny slova </a:t>
            </a:r>
            <a:r>
              <a:rPr lang="cs-CZ" sz="3300" dirty="0" err="1" smtClean="0"/>
              <a:t>windows</a:t>
            </a:r>
            <a:r>
              <a:rPr lang="cs-CZ" sz="3300" dirty="0" smtClean="0"/>
              <a:t>, </a:t>
            </a:r>
            <a:r>
              <a:rPr lang="cs-CZ" sz="3300" dirty="0" err="1" smtClean="0"/>
              <a:t>apple</a:t>
            </a:r>
            <a:r>
              <a:rPr lang="cs-CZ" sz="3300" dirty="0" smtClean="0"/>
              <a:t>, </a:t>
            </a:r>
            <a:r>
              <a:rPr lang="cs-CZ" sz="3300" dirty="0" err="1" smtClean="0"/>
              <a:t>macintosh</a:t>
            </a:r>
            <a:r>
              <a:rPr lang="cs-CZ" sz="3300" dirty="0" smtClean="0"/>
              <a:t>, </a:t>
            </a:r>
            <a:r>
              <a:rPr lang="cs-CZ" sz="3300" dirty="0" err="1" smtClean="0"/>
              <a:t>clip</a:t>
            </a:r>
            <a:r>
              <a:rPr lang="cs-CZ" sz="3300" dirty="0" smtClean="0"/>
              <a:t>, </a:t>
            </a:r>
            <a:r>
              <a:rPr lang="cs-CZ" sz="3300" dirty="0" err="1" smtClean="0"/>
              <a:t>scan</a:t>
            </a:r>
            <a:r>
              <a:rPr lang="cs-CZ" sz="3300" dirty="0" smtClean="0"/>
              <a:t>,   </a:t>
            </a:r>
            <a:br>
              <a:rPr lang="cs-CZ" sz="3300" dirty="0" smtClean="0"/>
            </a:br>
            <a:r>
              <a:rPr lang="cs-CZ" sz="3300" dirty="0" smtClean="0"/>
              <a:t>                   </a:t>
            </a:r>
            <a:r>
              <a:rPr lang="cs-CZ" sz="3300" dirty="0" err="1" smtClean="0"/>
              <a:t>spamming</a:t>
            </a:r>
            <a:r>
              <a:rPr lang="cs-CZ" sz="3300" dirty="0" smtClean="0"/>
              <a:t>. </a:t>
            </a:r>
            <a:br>
              <a:rPr lang="cs-CZ" sz="3300" dirty="0" smtClean="0"/>
            </a:br>
            <a:r>
              <a:rPr lang="cs-CZ" sz="3300" dirty="0" smtClean="0"/>
              <a:t>                   K přeložení použij www. slovník.</a:t>
            </a:r>
            <a:r>
              <a:rPr lang="cs-CZ" sz="3300" dirty="0" err="1" smtClean="0"/>
              <a:t>cz</a:t>
            </a:r>
            <a:r>
              <a:rPr lang="cs-CZ" sz="3300" dirty="0" smtClean="0"/>
              <a:t> </a:t>
            </a:r>
            <a:br>
              <a:rPr lang="cs-CZ" sz="3300" dirty="0" smtClean="0"/>
            </a:br>
            <a:r>
              <a:rPr lang="cs-CZ" sz="3300" dirty="0" smtClean="0"/>
              <a:t>               e) odstraň z oblíbených tu stránku, kterou jste tam vložili v bodě c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3300" dirty="0" smtClean="0"/>
          </a:p>
          <a:p>
            <a:pPr>
              <a:lnSpc>
                <a:spcPct val="80000"/>
              </a:lnSpc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                    Bude-li ti některý úkon dělat potíže obrať se na svého učitele.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\\xserver\users\icts\Dokumenty\Obrázky\pc\b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328649" y="1628800"/>
            <a:ext cx="275799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Obrázky:</a:t>
            </a:r>
          </a:p>
          <a:p>
            <a:pPr lvl="1"/>
            <a:r>
              <a:rPr lang="cs-CZ" dirty="0" smtClean="0"/>
              <a:t>Obr. </a:t>
            </a:r>
            <a:r>
              <a:rPr lang="cs-CZ" dirty="0"/>
              <a:t>1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elpinetpanorama.com/page7.php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2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www.gify.nou.cz/lid_skola.htm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/>
              <a:t>3 http://www.ics.muni.cz/bulletin/images/vol06num02.html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276</TotalTime>
  <Words>337</Words>
  <Application>Microsoft Office PowerPoint</Application>
  <PresentationFormat>Předvádění na obrazovce (4:3)</PresentationFormat>
  <Paragraphs>134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Základní škola a mateřská škola  Staré Město   Interaktivní škola pro žáka 21.století</vt:lpstr>
      <vt:lpstr>Prezentace aplikace PowerPoint</vt:lpstr>
      <vt:lpstr>INTERNETOVÁ STRÁNKA</vt:lpstr>
      <vt:lpstr>CO JE TO INTERNETOVÁ STRÁNKA</vt:lpstr>
      <vt:lpstr>POPIS INTERNETOVÉ STRÁNKY</vt:lpstr>
      <vt:lpstr>POJMY, KTERÉ SE TÝKAJÍ INTERNETOVÉ STRÁNKY </vt:lpstr>
      <vt:lpstr>OBRÁZEK NA WEBOVÝCH STRÁNKÁCH</vt:lpstr>
      <vt:lpstr>CO JSOU TO ANIMOVANÉ OBRÁZKY?</vt:lpstr>
      <vt:lpstr>INTERNETOVÁ ADRESA</vt:lpstr>
      <vt:lpstr>ZÁSADY PRO ZADÁVÁNÍ INTERNETOVÝCH ADRES</vt:lpstr>
      <vt:lpstr>Zápis do sešitu </vt:lpstr>
      <vt:lpstr>ÚKOL Č.3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55</cp:revision>
  <dcterms:created xsi:type="dcterms:W3CDTF">2009-11-29T16:30:26Z</dcterms:created>
  <dcterms:modified xsi:type="dcterms:W3CDTF">2012-12-27T12:16:30Z</dcterms:modified>
</cp:coreProperties>
</file>