
<file path=[Content_Types].xml><?xml version="1.0" encoding="utf-8"?>
<Types xmlns="http://schemas.openxmlformats.org/package/2006/content-types">
  <Default Extension="png" ContentType="image/png"/>
  <Default Extension="jpeg" ContentType="image/jpeg"/>
  <Default Extension="emf" ContentType="image/x-e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96" r:id="rId1"/>
  </p:sldMasterIdLst>
  <p:notesMasterIdLst>
    <p:notesMasterId r:id="rId11"/>
  </p:notesMasterIdLst>
  <p:sldIdLst>
    <p:sldId id="256" r:id="rId2"/>
    <p:sldId id="273" r:id="rId3"/>
    <p:sldId id="290" r:id="rId4"/>
    <p:sldId id="291" r:id="rId5"/>
    <p:sldId id="292" r:id="rId6"/>
    <p:sldId id="293" r:id="rId7"/>
    <p:sldId id="280" r:id="rId8"/>
    <p:sldId id="281" r:id="rId9"/>
    <p:sldId id="262" r:id="rId10"/>
  </p:sldIdLst>
  <p:sldSz cx="9144000" cy="6858000" type="screen4x3"/>
  <p:notesSz cx="6858000" cy="9144000"/>
  <p:defaultTextStyle>
    <a:defPPr>
      <a:defRPr lang="cs-CZ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6400" autoAdjust="0"/>
    <p:restoredTop sz="94617" autoAdjust="0"/>
  </p:normalViewPr>
  <p:slideViewPr>
    <p:cSldViewPr>
      <p:cViewPr>
        <p:scale>
          <a:sx n="60" d="100"/>
          <a:sy n="60" d="100"/>
        </p:scale>
        <p:origin x="-1500" y="-28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tableStyles" Target="tableStyle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heme" Target="theme/theme1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cs-CZ"/>
          </a:p>
        </p:txBody>
      </p:sp>
      <p:sp>
        <p:nvSpPr>
          <p:cNvPr id="3075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3" y="0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endParaRPr lang="cs-CZ"/>
          </a:p>
        </p:txBody>
      </p:sp>
      <p:sp>
        <p:nvSpPr>
          <p:cNvPr id="3076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1143000" y="685800"/>
            <a:ext cx="4572000" cy="3429000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</p:spPr>
      </p:sp>
      <p:sp>
        <p:nvSpPr>
          <p:cNvPr id="3077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</a:p>
        </p:txBody>
      </p:sp>
      <p:sp>
        <p:nvSpPr>
          <p:cNvPr id="3078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>
              <a:defRPr sz="1200"/>
            </a:lvl1pPr>
          </a:lstStyle>
          <a:p>
            <a:endParaRPr lang="cs-CZ"/>
          </a:p>
        </p:txBody>
      </p:sp>
      <p:sp>
        <p:nvSpPr>
          <p:cNvPr id="3079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3" y="8685213"/>
            <a:ext cx="2971800" cy="4572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>
            <a:lvl1pPr algn="r">
              <a:defRPr sz="1200"/>
            </a:lvl1pPr>
          </a:lstStyle>
          <a:p>
            <a:fld id="{5817FEE1-B03F-4083-B28E-1EF5AE51B9FC}" type="slidenum">
              <a:rPr lang="cs-CZ"/>
              <a:pPr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048983362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4572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9144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3716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1828800" algn="l" rtl="0" fontAlgn="base">
      <a:spcBef>
        <a:spcPct val="30000"/>
      </a:spcBef>
      <a:spcAft>
        <a:spcPct val="0"/>
      </a:spcAft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Rectangle 7"/>
          <p:cNvSpPr>
            <a:spLocks noGrp="1" noChangeArrowheads="1"/>
          </p:cNvSpPr>
          <p:nvPr>
            <p:ph type="sldNum" sz="quarter" idx="5"/>
          </p:nvPr>
        </p:nvSpPr>
        <p:spPr>
          <a:ln/>
        </p:spPr>
        <p:txBody>
          <a:bodyPr/>
          <a:lstStyle/>
          <a:p>
            <a:fld id="{89AA573E-D3B1-4AC7-913F-BCEC0C1AB8B5}" type="slidenum">
              <a:rPr lang="cs-CZ"/>
              <a:pPr/>
              <a:t>1</a:t>
            </a:fld>
            <a:endParaRPr lang="cs-CZ"/>
          </a:p>
        </p:txBody>
      </p:sp>
      <p:sp>
        <p:nvSpPr>
          <p:cNvPr id="4098" name="Rectangle 2"/>
          <p:cNvSpPr>
            <a:spLocks noGrp="1" noRot="1" noChangeAspect="1" noChangeArrowheads="1" noTextEdit="1"/>
          </p:cNvSpPr>
          <p:nvPr>
            <p:ph type="sldImg"/>
          </p:nvPr>
        </p:nvSpPr>
        <p:spPr>
          <a:ln/>
        </p:spPr>
      </p:sp>
      <p:sp>
        <p:nvSpPr>
          <p:cNvPr id="4099" name="Rectangle 3"/>
          <p:cNvSpPr>
            <a:spLocks noGrp="1" noChangeArrowheads="1"/>
          </p:cNvSpPr>
          <p:nvPr>
            <p:ph type="body" idx="1"/>
          </p:nvPr>
        </p:nvSpPr>
        <p:spPr/>
        <p:txBody>
          <a:bodyPr/>
          <a:lstStyle/>
          <a:p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Úvodní snímek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Obdélník 11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3" name="Zaoblený obdélník 12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Podnadpis 8"/>
          <p:cNvSpPr>
            <a:spLocks noGrp="1"/>
          </p:cNvSpPr>
          <p:nvPr>
            <p:ph type="subTitle" idx="1"/>
          </p:nvPr>
        </p:nvSpPr>
        <p:spPr>
          <a:xfrm>
            <a:off x="1295400" y="3200400"/>
            <a:ext cx="6400800" cy="1600200"/>
          </a:xfrm>
        </p:spPr>
        <p:txBody>
          <a:bodyPr/>
          <a:lstStyle>
            <a:lvl1pPr marL="0" indent="0" algn="ctr">
              <a:buNone/>
              <a:defRPr sz="2600">
                <a:solidFill>
                  <a:schemeClr val="tx2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r>
              <a:rPr kumimoji="0" lang="cs-CZ" smtClean="0"/>
              <a:t>Klepnutím lze upravit styl předlohy podnadpisů.</a:t>
            </a:r>
            <a:endParaRPr kumimoji="0" lang="en-US"/>
          </a:p>
        </p:txBody>
      </p:sp>
      <p:sp>
        <p:nvSpPr>
          <p:cNvPr id="28" name="Zástupný symbol pro datum 27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1B55235-BAAC-4544-B79A-077BA5CC2ABA}" type="datetime1">
              <a:rPr lang="cs-CZ" smtClean="0"/>
              <a:pPr/>
              <a:t>27.12.2012</a:t>
            </a:fld>
            <a:endParaRPr lang="cs-CZ"/>
          </a:p>
        </p:txBody>
      </p:sp>
      <p:sp>
        <p:nvSpPr>
          <p:cNvPr id="17" name="Zástupný symbol pro zápatí 16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29" name="Zástupný symbol pro číslo snímku 28"/>
          <p:cNvSpPr>
            <a:spLocks noGrp="1"/>
          </p:cNvSpPr>
          <p:nvPr>
            <p:ph type="sldNum" sz="quarter" idx="12"/>
          </p:nvPr>
        </p:nvSpPr>
        <p:spPr/>
        <p:txBody>
          <a:bodyPr lIns="0" tIns="0" rIns="0" bIns="0">
            <a:noAutofit/>
          </a:bodyPr>
          <a:lstStyle>
            <a:lvl1pPr>
              <a:defRPr sz="1400">
                <a:solidFill>
                  <a:srgbClr val="FFFFFF"/>
                </a:solidFill>
              </a:defRPr>
            </a:lvl1pPr>
          </a:lstStyle>
          <a:p>
            <a:fld id="{4EC8C024-9BBE-4967-A826-1228ABA1F56E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7" name="Obdélník 6"/>
          <p:cNvSpPr/>
          <p:nvPr/>
        </p:nvSpPr>
        <p:spPr>
          <a:xfrm>
            <a:off x="62931" y="1449303"/>
            <a:ext cx="9021537" cy="1527349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0" name="Obdélník 9"/>
          <p:cNvSpPr/>
          <p:nvPr/>
        </p:nvSpPr>
        <p:spPr>
          <a:xfrm>
            <a:off x="62931" y="1396720"/>
            <a:ext cx="9021537" cy="120580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1" name="Obdélník 10"/>
          <p:cNvSpPr/>
          <p:nvPr/>
        </p:nvSpPr>
        <p:spPr>
          <a:xfrm>
            <a:off x="62931" y="2976649"/>
            <a:ext cx="9021537" cy="110532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Nadpis 7"/>
          <p:cNvSpPr>
            <a:spLocks noGrp="1"/>
          </p:cNvSpPr>
          <p:nvPr>
            <p:ph type="ctrTitle"/>
          </p:nvPr>
        </p:nvSpPr>
        <p:spPr>
          <a:xfrm>
            <a:off x="457200" y="1505930"/>
            <a:ext cx="8229600" cy="1470025"/>
          </a:xfrm>
        </p:spPr>
        <p:txBody>
          <a:bodyPr anchor="ctr"/>
          <a:lstStyle>
            <a:lvl1pPr algn="ctr">
              <a:defRPr lang="en-US" dirty="0">
                <a:solidFill>
                  <a:srgbClr val="FFFFFF"/>
                </a:solidFill>
              </a:defRPr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589D0D-7063-4030-B3C9-82215C01C5E4}" type="datetime1">
              <a:rPr lang="cs-CZ" smtClean="0"/>
              <a:pPr/>
              <a:t>27.12.2012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C55D51-1317-4161-B39F-ED9F8665D915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8" name="Zástupný symbol pro obsah 7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7772400" cy="45720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Záhlaví části">
    <p:bg>
      <p:bgRef idx="1003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Obdélník 10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10" name="Zaoblený obdélník 9"/>
          <p:cNvSpPr/>
          <p:nvPr/>
        </p:nvSpPr>
        <p:spPr>
          <a:xfrm>
            <a:off x="65313" y="69755"/>
            <a:ext cx="9013372" cy="6692201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3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952500"/>
            <a:ext cx="7772400" cy="1362075"/>
          </a:xfrm>
        </p:spPr>
        <p:txBody>
          <a:bodyPr anchor="b" anchorCtr="0"/>
          <a:lstStyle>
            <a:lvl1pPr algn="l">
              <a:buNone/>
              <a:defRPr sz="4000" b="0" cap="none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547938"/>
            <a:ext cx="7772400" cy="1338262"/>
          </a:xfrm>
        </p:spPr>
        <p:txBody>
          <a:bodyPr anchor="t" anchorCtr="0"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C296363-1696-474E-831D-9EB9618CF8B9}" type="datetime1">
              <a:rPr lang="cs-CZ" smtClean="0"/>
              <a:pPr/>
              <a:t>27.12.2012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>
          <a:xfrm>
            <a:off x="800100" y="6172200"/>
            <a:ext cx="4000500" cy="457200"/>
          </a:xfrm>
        </p:spPr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7" name="Obdélník 6"/>
          <p:cNvSpPr/>
          <p:nvPr/>
        </p:nvSpPr>
        <p:spPr>
          <a:xfrm flipV="1">
            <a:off x="69412" y="2376830"/>
            <a:ext cx="9013515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8" name="Obdélník 7"/>
          <p:cNvSpPr/>
          <p:nvPr/>
        </p:nvSpPr>
        <p:spPr>
          <a:xfrm>
            <a:off x="69146" y="2341475"/>
            <a:ext cx="9013781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9" name="Obdélník 8"/>
          <p:cNvSpPr/>
          <p:nvPr/>
        </p:nvSpPr>
        <p:spPr>
          <a:xfrm>
            <a:off x="68306" y="2468880"/>
            <a:ext cx="9014621" cy="45720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775A24BE-A9F8-4CED-8346-7DC74C720FCB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overrideClrMapping bg1="lt1" tx1="dk1" bg2="lt2" tx2="dk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6BE9231-C544-419A-AF57-F5E3FAD30372}" type="datetime1">
              <a:rPr lang="cs-CZ" smtClean="0"/>
              <a:pPr/>
              <a:t>27.12.2012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2C903DB-480A-4DF5-8460-C4825BB243EF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9" name="Zástupný symbol pro obsah 8"/>
          <p:cNvSpPr>
            <a:spLocks noGrp="1"/>
          </p:cNvSpPr>
          <p:nvPr>
            <p:ph sz="quarter" idx="1"/>
          </p:nvPr>
        </p:nvSpPr>
        <p:spPr>
          <a:xfrm>
            <a:off x="91440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2"/>
          </p:nvPr>
        </p:nvSpPr>
        <p:spPr>
          <a:xfrm>
            <a:off x="4933950" y="1447800"/>
            <a:ext cx="3749040" cy="45720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>
              <a:defRPr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3"/>
          </p:nvPr>
        </p:nvSpPr>
        <p:spPr>
          <a:xfrm>
            <a:off x="4953000" y="1447800"/>
            <a:ext cx="3733800" cy="762000"/>
          </a:xfrm>
          <a:noFill/>
          <a:ln w="12700" cap="sq" cmpd="sng" algn="ctr">
            <a:noFill/>
            <a:prstDash val="solid"/>
          </a:ln>
        </p:spPr>
        <p:txBody>
          <a:bodyPr lIns="91440" anchor="b" anchorCtr="0">
            <a:noAutofit/>
          </a:bodyPr>
          <a:lstStyle>
            <a:lvl1pPr marL="0" indent="0">
              <a:buNone/>
              <a:defRPr sz="2400" b="1">
                <a:solidFill>
                  <a:schemeClr val="accent1"/>
                </a:solidFill>
                <a:latin typeface="+mj-lt"/>
                <a:ea typeface="+mj-ea"/>
                <a:cs typeface="+mj-cs"/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E27BBF5-9A17-4D86-83A1-62099F3B7D31}" type="datetime1">
              <a:rPr lang="cs-CZ" smtClean="0"/>
              <a:pPr/>
              <a:t>27.12.2012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40D2BF1-1106-49B2-A48C-1C3319F72BE7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Zástupný symbol pro obsah 10"/>
          <p:cNvSpPr>
            <a:spLocks noGrp="1"/>
          </p:cNvSpPr>
          <p:nvPr>
            <p:ph sz="half" idx="2"/>
          </p:nvPr>
        </p:nvSpPr>
        <p:spPr>
          <a:xfrm>
            <a:off x="9144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13" name="Zástupný symbol pro obsah 12"/>
          <p:cNvSpPr>
            <a:spLocks noGrp="1"/>
          </p:cNvSpPr>
          <p:nvPr>
            <p:ph sz="half" idx="4"/>
          </p:nvPr>
        </p:nvSpPr>
        <p:spPr>
          <a:xfrm>
            <a:off x="4953000" y="2247900"/>
            <a:ext cx="3733800" cy="38862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BB026ED-F9EA-4178-B0AB-78F59E3DCE86}" type="datetime1">
              <a:rPr lang="cs-CZ" smtClean="0"/>
              <a:pPr/>
              <a:t>27.12.2012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8BF11A5-5F57-458E-B4AA-8E8E73F88388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E1475FA-7BEF-4DA6-8F1A-0644755DD22B}" type="datetime1">
              <a:rPr lang="cs-CZ" smtClean="0"/>
              <a:pPr/>
              <a:t>27.12.2012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93D7F1A5-2423-48AA-AE2A-C7BC9FFECAA3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Obdélník 7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9" name="Zaoblený obdélník 8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273050"/>
            <a:ext cx="7772400" cy="1143000"/>
          </a:xfrm>
        </p:spPr>
        <p:txBody>
          <a:bodyPr anchor="b" anchorCtr="0"/>
          <a:lstStyle>
            <a:lvl1pPr algn="l">
              <a:buNone/>
              <a:defRPr sz="4000" b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2"/>
          </p:nvPr>
        </p:nvSpPr>
        <p:spPr>
          <a:xfrm>
            <a:off x="914400" y="1600200"/>
            <a:ext cx="1905000" cy="4495800"/>
          </a:xfrm>
        </p:spPr>
        <p:txBody>
          <a:bodyPr/>
          <a:lstStyle>
            <a:lvl1pPr marL="0" indent="0">
              <a:buNone/>
              <a:defRPr sz="1800"/>
            </a:lvl1pPr>
            <a:lvl2pPr>
              <a:buNone/>
              <a:defRPr sz="1200"/>
            </a:lvl2pPr>
            <a:lvl3pPr>
              <a:buNone/>
              <a:defRPr sz="1000"/>
            </a:lvl3pPr>
            <a:lvl4pPr>
              <a:buNone/>
              <a:defRPr sz="900"/>
            </a:lvl4pPr>
            <a:lvl5pPr>
              <a:buNone/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6856240-616F-411C-B853-219D94C47EA7}" type="datetime1">
              <a:rPr lang="cs-CZ" smtClean="0"/>
              <a:pPr/>
              <a:t>27.12.2012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C9FF594E-C73F-4F96-827D-58C615D3E870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Zástupný symbol pro obsah 10"/>
          <p:cNvSpPr>
            <a:spLocks noGrp="1"/>
          </p:cNvSpPr>
          <p:nvPr>
            <p:ph sz="quarter" idx="1"/>
          </p:nvPr>
        </p:nvSpPr>
        <p:spPr>
          <a:xfrm>
            <a:off x="2971800" y="1600200"/>
            <a:ext cx="5715000" cy="4495800"/>
          </a:xfrm>
        </p:spPr>
        <p:txBody>
          <a:bodyPr vert="horz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4900550"/>
            <a:ext cx="7315200" cy="522288"/>
          </a:xfrm>
        </p:spPr>
        <p:txBody>
          <a:bodyPr anchor="ctr">
            <a:noAutofit/>
          </a:bodyPr>
          <a:lstStyle>
            <a:lvl1pPr algn="l">
              <a:buNone/>
              <a:defRPr sz="2800" b="0"/>
            </a:lvl1pPr>
          </a:lstStyle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914400" y="5445825"/>
            <a:ext cx="7315200" cy="685800"/>
          </a:xfrm>
        </p:spPr>
        <p:txBody>
          <a:bodyPr/>
          <a:lstStyle>
            <a:lvl1pPr marL="0" indent="0">
              <a:buFontTx/>
              <a:buNone/>
              <a:defRPr sz="16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ABED6F6-D7BF-4B96-952E-CD3751F6738E}" type="datetime1">
              <a:rPr lang="cs-CZ" smtClean="0"/>
              <a:pPr/>
              <a:t>27.12.2012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>
          <a:xfrm>
            <a:off x="914400" y="6172200"/>
            <a:ext cx="3886200" cy="457200"/>
          </a:xfrm>
        </p:spPr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>
          <a:xfrm>
            <a:off x="146304" y="6208776"/>
            <a:ext cx="457200" cy="457200"/>
          </a:xfrm>
        </p:spPr>
        <p:txBody>
          <a:bodyPr/>
          <a:lstStyle/>
          <a:p>
            <a:fld id="{59F7A9A7-AEB2-4FB2-AE5C-302F3159BA5B}" type="slidenum">
              <a:rPr lang="cs-CZ" smtClean="0"/>
              <a:pPr/>
              <a:t>‹#›</a:t>
            </a:fld>
            <a:endParaRPr lang="cs-CZ"/>
          </a:p>
        </p:txBody>
      </p:sp>
      <p:sp>
        <p:nvSpPr>
          <p:cNvPr id="11" name="Obdélník 10"/>
          <p:cNvSpPr/>
          <p:nvPr/>
        </p:nvSpPr>
        <p:spPr>
          <a:xfrm flipV="1">
            <a:off x="68307" y="4683555"/>
            <a:ext cx="9006840" cy="91440"/>
          </a:xfrm>
          <a:prstGeom prst="rect">
            <a:avLst/>
          </a:prstGeom>
          <a:solidFill>
            <a:schemeClr val="accent1">
              <a:alpha val="10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2" name="Obdélník 11"/>
          <p:cNvSpPr/>
          <p:nvPr/>
        </p:nvSpPr>
        <p:spPr>
          <a:xfrm>
            <a:off x="68508" y="4650474"/>
            <a:ext cx="9006639" cy="45719"/>
          </a:xfrm>
          <a:prstGeom prst="rect">
            <a:avLst/>
          </a:prstGeom>
          <a:solidFill>
            <a:schemeClr val="accent1">
              <a:tint val="60000"/>
            </a:schemeClr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13" name="Obdélník 12"/>
          <p:cNvSpPr/>
          <p:nvPr/>
        </p:nvSpPr>
        <p:spPr>
          <a:xfrm>
            <a:off x="68510" y="4773224"/>
            <a:ext cx="9006637" cy="48807"/>
          </a:xfrm>
          <a:prstGeom prst="rect">
            <a:avLst/>
          </a:prstGeom>
          <a:solidFill>
            <a:schemeClr val="accent5"/>
          </a:solidFill>
          <a:ln w="19050" cap="sq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68308" y="66675"/>
            <a:ext cx="9001873" cy="4581525"/>
          </a:xfrm>
          <a:prstGeom prst="round2SameRect">
            <a:avLst>
              <a:gd name="adj1" fmla="val 7101"/>
              <a:gd name="adj2" fmla="val 0"/>
            </a:avLst>
          </a:prstGeom>
          <a:solidFill>
            <a:schemeClr val="bg2"/>
          </a:solidFill>
          <a:ln w="6350">
            <a:solidFill>
              <a:schemeClr val="tx1"/>
            </a:solidFill>
          </a:ln>
        </p:spPr>
        <p:txBody>
          <a:bodyPr/>
          <a:lstStyle>
            <a:lvl1pPr marL="0" indent="0">
              <a:buNone/>
              <a:defRPr sz="3200"/>
            </a:lvl1pPr>
          </a:lstStyle>
          <a:p>
            <a:r>
              <a:rPr kumimoji="0" lang="cs-CZ" smtClean="0"/>
              <a:t>Klepnutím na ikonu přidáte obrázek.</a:t>
            </a:r>
            <a:endParaRPr kumimoji="0" lang="en-US" dirty="0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D5C1E20-4F27-4FBD-9338-EE4724D807AB}" type="datetime1">
              <a:rPr lang="cs-CZ" smtClean="0"/>
              <a:pPr/>
              <a:t>27.12.2012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890D966-082C-4C10-83A4-CD2BD70663A9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41"/>
            <a:ext cx="2011680" cy="5851525"/>
          </a:xfrm>
        </p:spPr>
        <p:txBody>
          <a:bodyPr vert="eaVert"/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914400" y="274640"/>
            <a:ext cx="5562600" cy="5851525"/>
          </a:xfrm>
        </p:spPr>
        <p:txBody>
          <a:bodyPr vert="eaVert"/>
          <a:lstStyle/>
          <a:p>
            <a:pPr lvl="0" eaLnBrk="1" latinLnBrk="0" hangingPunct="1"/>
            <a:r>
              <a:rPr lang="cs-CZ" smtClean="0"/>
              <a:t>Klepnutím lze upravit styly předlohy textu.</a:t>
            </a:r>
          </a:p>
          <a:p>
            <a:pPr lvl="1" eaLnBrk="1" latinLnBrk="0" hangingPunct="1"/>
            <a:r>
              <a:rPr lang="cs-CZ" smtClean="0"/>
              <a:t>Druhá úroveň</a:t>
            </a:r>
          </a:p>
          <a:p>
            <a:pPr lvl="2" eaLnBrk="1" latinLnBrk="0" hangingPunct="1"/>
            <a:r>
              <a:rPr lang="cs-CZ" smtClean="0"/>
              <a:t>Třetí úroveň</a:t>
            </a:r>
          </a:p>
          <a:p>
            <a:pPr lvl="3" eaLnBrk="1" latinLnBrk="0" hangingPunct="1"/>
            <a:r>
              <a:rPr lang="cs-CZ" smtClean="0"/>
              <a:t>Čtvrtá úroveň</a:t>
            </a:r>
          </a:p>
          <a:p>
            <a:pPr lvl="4" eaLnBrk="1" latinLnBrk="0" hangingPunct="1"/>
            <a:r>
              <a:rPr lang="cs-CZ" smtClean="0"/>
              <a:t>Pátá úroveň</a:t>
            </a:r>
            <a:endParaRPr kumimoji="0" lang="en-US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E79A31D-EBF9-483B-9A66-C927692F0C6E}" type="datetime1">
              <a:rPr lang="cs-CZ" smtClean="0"/>
              <a:pPr/>
              <a:t>27.12.2012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207F3768-4BF9-42DB-A40E-BC3D63C01B3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Obdélník 8"/>
          <p:cNvSpPr/>
          <p:nvPr/>
        </p:nvSpPr>
        <p:spPr>
          <a:xfrm>
            <a:off x="0" y="0"/>
            <a:ext cx="9144000" cy="6858000"/>
          </a:xfrm>
          <a:prstGeom prst="rect">
            <a:avLst/>
          </a:prstGeom>
          <a:solidFill>
            <a:srgbClr val="FFFFFF"/>
          </a:solidFill>
          <a:ln w="12700" cap="flat" cmpd="sng" algn="ctr">
            <a:noFill/>
            <a:prstDash val="solid"/>
          </a:ln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 eaLnBrk="1" latinLnBrk="0" hangingPunct="1"/>
            <a:endParaRPr kumimoji="0" lang="en-US"/>
          </a:p>
        </p:txBody>
      </p:sp>
      <p:sp useBgFill="1">
        <p:nvSpPr>
          <p:cNvPr id="8" name="Zaoblený obdélník 7"/>
          <p:cNvSpPr/>
          <p:nvPr/>
        </p:nvSpPr>
        <p:spPr>
          <a:xfrm>
            <a:off x="64008" y="69755"/>
            <a:ext cx="9013372" cy="6693408"/>
          </a:xfrm>
          <a:prstGeom prst="roundRect">
            <a:avLst>
              <a:gd name="adj" fmla="val 4929"/>
            </a:avLst>
          </a:prstGeom>
          <a:ln w="6350" cap="sq" cmpd="sng" algn="ctr">
            <a:solidFill>
              <a:schemeClr val="tx1">
                <a:alpha val="100000"/>
              </a:schemeClr>
            </a:solidFill>
            <a:prstDash val="solid"/>
          </a:ln>
          <a:effectLst/>
        </p:spPr>
        <p:style>
          <a:lnRef idx="3">
            <a:schemeClr val="lt1"/>
          </a:lnRef>
          <a:fillRef idx="1001">
            <a:schemeClr val="l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 eaLnBrk="1" latinLnBrk="0" hangingPunct="1"/>
            <a:endParaRPr kumimoji="0" lang="en-US"/>
          </a:p>
        </p:txBody>
      </p:sp>
      <p:sp>
        <p:nvSpPr>
          <p:cNvPr id="22" name="Zástupný symbol pro nadpis 21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1143000"/>
          </a:xfrm>
          <a:prstGeom prst="rect">
            <a:avLst/>
          </a:prstGeom>
        </p:spPr>
        <p:txBody>
          <a:bodyPr bIns="91440" anchor="b" anchorCtr="0">
            <a:normAutofit/>
          </a:bodyPr>
          <a:lstStyle/>
          <a:p>
            <a:r>
              <a:rPr kumimoji="0" lang="cs-CZ" smtClean="0"/>
              <a:t>Klepnutím lze upravit styl předlohy nadpisů.</a:t>
            </a:r>
            <a:endParaRPr kumimoji="0" lang="en-US"/>
          </a:p>
        </p:txBody>
      </p:sp>
      <p:sp>
        <p:nvSpPr>
          <p:cNvPr id="13" name="Zástupný symbol pro text 12"/>
          <p:cNvSpPr>
            <a:spLocks noGrp="1"/>
          </p:cNvSpPr>
          <p:nvPr>
            <p:ph type="body" idx="1"/>
          </p:nvPr>
        </p:nvSpPr>
        <p:spPr>
          <a:xfrm>
            <a:off x="914400" y="1447800"/>
            <a:ext cx="7772400" cy="4572000"/>
          </a:xfrm>
          <a:prstGeom prst="rect">
            <a:avLst/>
          </a:prstGeom>
        </p:spPr>
        <p:txBody>
          <a:bodyPr>
            <a:normAutofit/>
          </a:bodyPr>
          <a:lstStyle/>
          <a:p>
            <a:pPr lvl="0" eaLnBrk="1" latinLnBrk="0" hangingPunct="1"/>
            <a:r>
              <a:rPr kumimoji="0" lang="cs-CZ" smtClean="0"/>
              <a:t>Klepnutím lze upravit styly předlohy textu.</a:t>
            </a:r>
          </a:p>
          <a:p>
            <a:pPr lvl="1" eaLnBrk="1" latinLnBrk="0" hangingPunct="1"/>
            <a:r>
              <a:rPr kumimoji="0" lang="cs-CZ" smtClean="0"/>
              <a:t>Druhá úroveň</a:t>
            </a:r>
          </a:p>
          <a:p>
            <a:pPr lvl="2" eaLnBrk="1" latinLnBrk="0" hangingPunct="1"/>
            <a:r>
              <a:rPr kumimoji="0" lang="cs-CZ" smtClean="0"/>
              <a:t>Třetí úroveň</a:t>
            </a:r>
          </a:p>
          <a:p>
            <a:pPr lvl="3" eaLnBrk="1" latinLnBrk="0" hangingPunct="1"/>
            <a:r>
              <a:rPr kumimoji="0" lang="cs-CZ" smtClean="0"/>
              <a:t>Čtvrtá úroveň</a:t>
            </a:r>
          </a:p>
          <a:p>
            <a:pPr lvl="4" eaLnBrk="1" latinLnBrk="0" hangingPunct="1"/>
            <a:r>
              <a:rPr kumimoji="0" lang="cs-CZ" smtClean="0"/>
              <a:t>Pátá úroveň</a:t>
            </a:r>
            <a:endParaRPr kumimoji="0" lang="en-US"/>
          </a:p>
        </p:txBody>
      </p:sp>
      <p:sp>
        <p:nvSpPr>
          <p:cNvPr id="14" name="Zástupný symbol pro datum 13"/>
          <p:cNvSpPr>
            <a:spLocks noGrp="1"/>
          </p:cNvSpPr>
          <p:nvPr>
            <p:ph type="dt" sz="half" idx="2"/>
          </p:nvPr>
        </p:nvSpPr>
        <p:spPr>
          <a:xfrm>
            <a:off x="6172200" y="6191250"/>
            <a:ext cx="2476500" cy="476250"/>
          </a:xfrm>
          <a:prstGeom prst="rect">
            <a:avLst/>
          </a:prstGeom>
        </p:spPr>
        <p:txBody>
          <a:bodyPr anchor="ctr" anchorCtr="0"/>
          <a:lstStyle>
            <a:lvl1pPr algn="r"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fld id="{2E4A8F2E-B3EC-4ECD-8D2A-6281034DE081}" type="datetime1">
              <a:rPr lang="cs-CZ" smtClean="0"/>
              <a:pPr/>
              <a:t>27.12.2012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3"/>
          </p:nvPr>
        </p:nvSpPr>
        <p:spPr>
          <a:xfrm>
            <a:off x="914400" y="6172200"/>
            <a:ext cx="3962400" cy="457200"/>
          </a:xfrm>
          <a:prstGeom prst="rect">
            <a:avLst/>
          </a:prstGeom>
        </p:spPr>
        <p:txBody>
          <a:bodyPr anchor="ctr" anchorCtr="0"/>
          <a:lstStyle>
            <a:lvl1pPr eaLnBrk="1" latinLnBrk="0" hangingPunct="1">
              <a:defRPr kumimoji="0" sz="1400">
                <a:solidFill>
                  <a:schemeClr val="tx2"/>
                </a:solidFill>
              </a:defRPr>
            </a:lvl1pPr>
          </a:lstStyle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23" name="Zástupný symbol pro číslo snímku 22"/>
          <p:cNvSpPr>
            <a:spLocks noGrp="1"/>
          </p:cNvSpPr>
          <p:nvPr>
            <p:ph type="sldNum" sz="quarter" idx="4"/>
          </p:nvPr>
        </p:nvSpPr>
        <p:spPr>
          <a:xfrm>
            <a:off x="146304" y="6210300"/>
            <a:ext cx="457200" cy="457200"/>
          </a:xfrm>
          <a:prstGeom prst="ellipse">
            <a:avLst/>
          </a:prstGeom>
          <a:solidFill>
            <a:schemeClr val="accent1"/>
          </a:solidFill>
        </p:spPr>
        <p:txBody>
          <a:bodyPr wrap="none" lIns="0" tIns="0" rIns="0" bIns="0" anchor="ctr" anchorCtr="1">
            <a:noAutofit/>
          </a:bodyPr>
          <a:lstStyle>
            <a:lvl1pPr algn="ctr" eaLnBrk="1" latinLnBrk="0" hangingPunct="1">
              <a:defRPr kumimoji="0" sz="1400">
                <a:solidFill>
                  <a:srgbClr val="FFFFFF"/>
                </a:solidFill>
                <a:latin typeface="+mj-lt"/>
                <a:ea typeface="+mj-ea"/>
                <a:cs typeface="+mj-cs"/>
              </a:defRPr>
            </a:lvl1pPr>
          </a:lstStyle>
          <a:p>
            <a:fld id="{381FA642-C6D5-4047-8131-CB4C4EEBD04E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97" r:id="rId1"/>
    <p:sldLayoutId id="2147483798" r:id="rId2"/>
    <p:sldLayoutId id="2147483799" r:id="rId3"/>
    <p:sldLayoutId id="2147483800" r:id="rId4"/>
    <p:sldLayoutId id="2147483801" r:id="rId5"/>
    <p:sldLayoutId id="2147483802" r:id="rId6"/>
    <p:sldLayoutId id="2147483803" r:id="rId7"/>
    <p:sldLayoutId id="2147483804" r:id="rId8"/>
    <p:sldLayoutId id="2147483805" r:id="rId9"/>
    <p:sldLayoutId id="2147483806" r:id="rId10"/>
    <p:sldLayoutId id="2147483807" r:id="rId11"/>
  </p:sldLayoutIdLst>
  <p:hf hdr="0"/>
  <p:txStyles>
    <p:titleStyle>
      <a:lvl1pPr algn="l" rtl="0" eaLnBrk="1" latinLnBrk="0" hangingPunct="1">
        <a:spcBef>
          <a:spcPct val="0"/>
        </a:spcBef>
        <a:buNone/>
        <a:defRPr kumimoji="0" sz="4000" kern="1200">
          <a:solidFill>
            <a:schemeClr val="tx2"/>
          </a:solidFill>
          <a:latin typeface="+mj-lt"/>
          <a:ea typeface="+mj-ea"/>
          <a:cs typeface="+mj-cs"/>
        </a:defRPr>
      </a:lvl1pPr>
    </p:titleStyle>
    <p:bodyStyle>
      <a:lvl1pPr marL="274320" indent="-274320" algn="l" rtl="0" eaLnBrk="1" latinLnBrk="0" hangingPunct="1">
        <a:spcBef>
          <a:spcPts val="580"/>
        </a:spcBef>
        <a:buClr>
          <a:schemeClr val="accent1"/>
        </a:buClr>
        <a:buSzPct val="85000"/>
        <a:buFont typeface="Wingdings 2"/>
        <a:buChar char=""/>
        <a:defRPr kumimoji="0" sz="2600" kern="1200">
          <a:solidFill>
            <a:schemeClr val="tx1"/>
          </a:solidFill>
          <a:latin typeface="+mn-lt"/>
          <a:ea typeface="+mn-ea"/>
          <a:cs typeface="+mn-cs"/>
        </a:defRPr>
      </a:lvl1pPr>
      <a:lvl2pPr marL="548640" indent="-228600" algn="l" rtl="0" eaLnBrk="1" latinLnBrk="0" hangingPunct="1">
        <a:spcBef>
          <a:spcPts val="370"/>
        </a:spcBef>
        <a:buClr>
          <a:schemeClr val="accent2"/>
        </a:buClr>
        <a:buSzPct val="85000"/>
        <a:buFont typeface="Wingdings 2"/>
        <a:buChar char="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8229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SzPct val="85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097280" indent="-228600" algn="l" rtl="0" eaLnBrk="1" latinLnBrk="0" hangingPunct="1">
        <a:spcBef>
          <a:spcPts val="370"/>
        </a:spcBef>
        <a:buClr>
          <a:schemeClr val="accent3"/>
        </a:buClr>
        <a:buSzPct val="80000"/>
        <a:buFont typeface="Wingdings 2"/>
        <a:buChar char="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1371600" indent="-228600" algn="l" rtl="0" eaLnBrk="1" latinLnBrk="0" hangingPunct="1">
        <a:spcBef>
          <a:spcPts val="370"/>
        </a:spcBef>
        <a:buClr>
          <a:schemeClr val="accent3"/>
        </a:buClr>
        <a:buFontTx/>
        <a:buChar char="o"/>
        <a:defRPr kumimoji="0"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1645920" indent="-228600" algn="l" rtl="0" eaLnBrk="1" latinLnBrk="0" hangingPunct="1">
        <a:spcBef>
          <a:spcPts val="370"/>
        </a:spcBef>
        <a:buClr>
          <a:schemeClr val="accent3"/>
        </a:buClr>
        <a:buChar char="•"/>
        <a:defRPr kumimoji="0" sz="18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228600" algn="l" rtl="0" eaLnBrk="1" latinLnBrk="0" hangingPunct="1">
        <a:spcBef>
          <a:spcPts val="370"/>
        </a:spcBef>
        <a:buClr>
          <a:schemeClr val="accent2"/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228600" algn="l" rtl="0" eaLnBrk="1" latinLnBrk="0" hangingPunct="1">
        <a:spcBef>
          <a:spcPts val="370"/>
        </a:spcBef>
        <a:buClr>
          <a:schemeClr val="accent1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228600" algn="l" rtl="0" eaLnBrk="1" latinLnBrk="0" hangingPunct="1">
        <a:spcBef>
          <a:spcPts val="370"/>
        </a:spcBef>
        <a:buClr>
          <a:schemeClr val="accent2">
            <a:tint val="60000"/>
          </a:schemeClr>
        </a:buClr>
        <a:buChar char="•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emf"/><Relationship Id="rId2" Type="http://schemas.openxmlformats.org/officeDocument/2006/relationships/hyperlink" Target="http://elpinetpanorama.com/page7.php" TargetMode="External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hyperlink" Target="http://www.plusworld.ru/ecmc/page1_20931.php" TargetMode="External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hyperlink" Target="http://www.gify.nou.cz/lid_skola.htm" TargetMode="External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jpeg"/><Relationship Id="rId2" Type="http://schemas.openxmlformats.org/officeDocument/2006/relationships/hyperlink" Target="http://www.ics.muni.cz/bulletin/images/vol06num02.html" TargetMode="External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://www.plusworld.ru/ecmc/page1_20931.php" TargetMode="External"/><Relationship Id="rId2" Type="http://schemas.openxmlformats.org/officeDocument/2006/relationships/hyperlink" Target="http://elpinetpanorama.com/page7.php" TargetMode="External"/><Relationship Id="rId1" Type="http://schemas.openxmlformats.org/officeDocument/2006/relationships/slideLayout" Target="../slideLayouts/slideLayout2.xml"/><Relationship Id="rId5" Type="http://schemas.openxmlformats.org/officeDocument/2006/relationships/hyperlink" Target="http://www.ics.muni.cz/bulletin/images/vol06num02.html" TargetMode="External"/><Relationship Id="rId4" Type="http://schemas.openxmlformats.org/officeDocument/2006/relationships/hyperlink" Target="http://www.gify.nou.cz/lid_skola.htm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868144" y="2708920"/>
            <a:ext cx="2724150" cy="828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7" name="Podnadpis 8"/>
          <p:cNvSpPr>
            <a:spLocks noGrp="1"/>
          </p:cNvSpPr>
          <p:nvPr>
            <p:ph type="subTitle" idx="1"/>
          </p:nvPr>
        </p:nvSpPr>
        <p:spPr>
          <a:xfrm>
            <a:off x="1259632" y="3933056"/>
            <a:ext cx="6400800" cy="1872208"/>
          </a:xfrm>
        </p:spPr>
        <p:txBody>
          <a:bodyPr>
            <a:normAutofit fontScale="92500" lnSpcReduction="20000"/>
          </a:bodyPr>
          <a:lstStyle/>
          <a:p>
            <a:pPr algn="l"/>
            <a:r>
              <a:rPr lang="cs-CZ" dirty="0" smtClean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Předmět:		Informatika</a:t>
            </a:r>
          </a:p>
          <a:p>
            <a:pPr algn="l"/>
            <a:r>
              <a:rPr lang="cs-CZ" dirty="0" smtClean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Ročník: 		VI.</a:t>
            </a:r>
          </a:p>
          <a:p>
            <a:pPr algn="l"/>
            <a:r>
              <a:rPr lang="cs-CZ" dirty="0" err="1" smtClean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Tématický</a:t>
            </a:r>
            <a:r>
              <a:rPr lang="cs-CZ" dirty="0" smtClean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 celek: 	Vyhledávání informací na 			internetu</a:t>
            </a:r>
          </a:p>
          <a:p>
            <a:pPr algn="l"/>
            <a:r>
              <a:rPr lang="cs-CZ" dirty="0" smtClean="0">
                <a:solidFill>
                  <a:schemeClr val="accent1">
                    <a:lumMod val="50000"/>
                  </a:schemeClr>
                </a:solidFill>
                <a:latin typeface="Arial" pitchFamily="34" charset="0"/>
                <a:cs typeface="Arial" pitchFamily="34" charset="0"/>
              </a:rPr>
              <a:t>Autor prezentace</a:t>
            </a:r>
            <a:r>
              <a:rPr lang="cs-CZ" dirty="0" smtClean="0"/>
              <a:t>: 	</a:t>
            </a:r>
            <a:r>
              <a:rPr lang="cs-CZ" i="1" dirty="0" err="1" smtClean="0"/>
              <a:t>Mgr.Jana</a:t>
            </a:r>
            <a:r>
              <a:rPr lang="cs-CZ" i="1" dirty="0" smtClean="0"/>
              <a:t> </a:t>
            </a:r>
            <a:r>
              <a:rPr lang="cs-CZ" i="1" dirty="0" err="1" smtClean="0"/>
              <a:t>Hložková</a:t>
            </a:r>
            <a:endParaRPr lang="cs-CZ" i="1" dirty="0" smtClean="0"/>
          </a:p>
          <a:p>
            <a:pPr algn="l"/>
            <a:endParaRPr lang="cs-CZ" dirty="0" smtClean="0"/>
          </a:p>
        </p:txBody>
      </p:sp>
      <p:sp>
        <p:nvSpPr>
          <p:cNvPr id="10" name="Nadpis 7"/>
          <p:cNvSpPr>
            <a:spLocks noGrp="1"/>
          </p:cNvSpPr>
          <p:nvPr>
            <p:ph type="ctrTitle"/>
          </p:nvPr>
        </p:nvSpPr>
        <p:spPr>
          <a:xfrm>
            <a:off x="1115616" y="404664"/>
            <a:ext cx="7422977" cy="2431504"/>
          </a:xfrm>
        </p:spPr>
        <p:txBody>
          <a:bodyPr>
            <a:normAutofit fontScale="90000"/>
          </a:bodyPr>
          <a:lstStyle/>
          <a:p>
            <a:r>
              <a:rPr lang="cs-CZ" sz="3200" dirty="0" smtClean="0">
                <a:solidFill>
                  <a:srgbClr val="00B0F0"/>
                </a:solidFill>
              </a:rPr>
              <a:t>Základní škola a mateřská škola </a:t>
            </a:r>
            <a:br>
              <a:rPr lang="cs-CZ" sz="3200" dirty="0" smtClean="0">
                <a:solidFill>
                  <a:srgbClr val="00B0F0"/>
                </a:solidFill>
              </a:rPr>
            </a:br>
            <a:r>
              <a:rPr lang="cs-CZ" sz="3200" dirty="0" smtClean="0">
                <a:solidFill>
                  <a:srgbClr val="00B0F0"/>
                </a:solidFill>
              </a:rPr>
              <a:t>Staré Město </a:t>
            </a:r>
            <a:r>
              <a:rPr lang="cs-CZ" sz="3200" dirty="0" smtClean="0"/>
              <a:t/>
            </a:r>
            <a:br>
              <a:rPr lang="cs-CZ" sz="3200" dirty="0" smtClean="0"/>
            </a:br>
            <a:r>
              <a:rPr lang="cs-CZ" sz="3600" dirty="0" smtClean="0"/>
              <a:t/>
            </a:r>
            <a:br>
              <a:rPr lang="cs-CZ" sz="3600" dirty="0" smtClean="0"/>
            </a:br>
            <a:r>
              <a:rPr lang="cs-CZ" sz="4000" dirty="0" smtClean="0"/>
              <a:t>Interaktivní škola pro žáka 21.století</a:t>
            </a:r>
            <a:endParaRPr lang="cs-CZ" sz="4000" dirty="0"/>
          </a:p>
        </p:txBody>
      </p:sp>
      <p:sp>
        <p:nvSpPr>
          <p:cNvPr id="11" name="Zástupný symbol pro číslo snímku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EC8C024-9BBE-4967-A826-1228ABA1F56E}" type="slidenum">
              <a:rPr lang="cs-CZ" smtClean="0"/>
              <a:pPr/>
              <a:t>1</a:t>
            </a:fld>
            <a:endParaRPr lang="cs-CZ"/>
          </a:p>
        </p:txBody>
      </p:sp>
      <p:sp>
        <p:nvSpPr>
          <p:cNvPr id="13" name="Zástupný symbol pro datum 1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r>
              <a:rPr lang="cs-CZ" dirty="0" smtClean="0"/>
              <a:t>10.3.2011</a:t>
            </a:r>
            <a:endParaRPr lang="cs-CZ" dirty="0"/>
          </a:p>
        </p:txBody>
      </p:sp>
      <p:sp>
        <p:nvSpPr>
          <p:cNvPr id="14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 smtClean="0"/>
              <a:t>EU do škol – šablona III./Inovace a zkvalitnění výuky prostřednictvím ICT2</a:t>
            </a:r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589D0D-7063-4030-B3C9-82215C01C5E4}" type="datetime1">
              <a:rPr lang="cs-CZ" smtClean="0"/>
              <a:pPr/>
              <a:t>27.12.2012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C55D51-1317-4161-B39F-ED9F8665D915}" type="slidenum">
              <a:rPr lang="cs-CZ" smtClean="0"/>
              <a:pPr/>
              <a:t>2</a:t>
            </a:fld>
            <a:endParaRPr lang="cs-CZ"/>
          </a:p>
        </p:txBody>
      </p:sp>
      <p:sp>
        <p:nvSpPr>
          <p:cNvPr id="8" name="Nadpis 1"/>
          <p:cNvSpPr>
            <a:spLocks noGrp="1"/>
          </p:cNvSpPr>
          <p:nvPr>
            <p:ph sz="quarter" idx="1"/>
          </p:nvPr>
        </p:nvSpPr>
        <p:spPr>
          <a:xfrm>
            <a:off x="914400" y="836613"/>
            <a:ext cx="7772400" cy="5183187"/>
          </a:xfrm>
        </p:spPr>
        <p:txBody>
          <a:bodyPr>
            <a:normAutofit/>
          </a:bodyPr>
          <a:lstStyle/>
          <a:p>
            <a:pPr algn="ctr">
              <a:buFont typeface="Wingdings" pitchFamily="2" charset="2"/>
              <a:buNone/>
            </a:pPr>
            <a:r>
              <a:rPr lang="cs-CZ" sz="4800" dirty="0" smtClean="0"/>
              <a:t>TEORIE INTERNETU</a:t>
            </a:r>
          </a:p>
          <a:p>
            <a:pPr algn="ctr">
              <a:buFont typeface="Wingdings" pitchFamily="2" charset="2"/>
              <a:buNone/>
            </a:pPr>
            <a:endParaRPr lang="cs-CZ" sz="4800" dirty="0" smtClean="0"/>
          </a:p>
          <a:p>
            <a:pPr algn="ctr">
              <a:buFont typeface="Wingdings" pitchFamily="2" charset="2"/>
              <a:buNone/>
            </a:pPr>
            <a:r>
              <a:rPr lang="cs-CZ" sz="4800" dirty="0" smtClean="0"/>
              <a:t>KAPITOLA 4</a:t>
            </a:r>
          </a:p>
          <a:p>
            <a:pPr algn="ctr">
              <a:buFont typeface="Wingdings" pitchFamily="2" charset="2"/>
              <a:buNone/>
            </a:pPr>
            <a:endParaRPr lang="cs-CZ" sz="4800" dirty="0" smtClean="0"/>
          </a:p>
          <a:p>
            <a:pPr algn="ctr">
              <a:buFont typeface="Wingdings" pitchFamily="2" charset="2"/>
              <a:buNone/>
            </a:pPr>
            <a:r>
              <a:rPr lang="cs-CZ" sz="4800" dirty="0" smtClean="0"/>
              <a:t>INTERNETOVÝ PROHLÍŽEČ</a:t>
            </a:r>
            <a:endParaRPr lang="cs-CZ" dirty="0" smtClean="0"/>
          </a:p>
          <a:p>
            <a:endParaRPr lang="cs-CZ" dirty="0"/>
          </a:p>
        </p:txBody>
      </p:sp>
      <p:pic>
        <p:nvPicPr>
          <p:cNvPr id="11" name="Picture 2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3568" y="1772816"/>
            <a:ext cx="2043736" cy="1760446"/>
          </a:xfrm>
          <a:prstGeom prst="rect">
            <a:avLst/>
          </a:prstGeom>
          <a:ln w="9525">
            <a:noFill/>
            <a:miter lim="800000"/>
            <a:headEnd/>
            <a:tailEnd/>
          </a:ln>
          <a:effectLst>
            <a:innerShdw dist="317500" dir="2820000">
              <a:prstClr val="black">
                <a:alpha val="0"/>
              </a:prstClr>
            </a:innerShdw>
          </a:effectLst>
        </p:spPr>
      </p:pic>
      <p:sp>
        <p:nvSpPr>
          <p:cNvPr id="2" name="Obdélník 1"/>
          <p:cNvSpPr/>
          <p:nvPr/>
        </p:nvSpPr>
        <p:spPr>
          <a:xfrm>
            <a:off x="2727304" y="3533262"/>
            <a:ext cx="188512" cy="25577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1</a:t>
            </a:r>
            <a:endParaRPr lang="cs-CZ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922114"/>
          </a:xfrm>
        </p:spPr>
        <p:txBody>
          <a:bodyPr/>
          <a:lstStyle/>
          <a:p>
            <a:pPr algn="ctr"/>
            <a:r>
              <a:rPr lang="cs-CZ" dirty="0" smtClean="0"/>
              <a:t>CO JE TO PROHLÍŽEČ</a:t>
            </a:r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589D0D-7063-4030-B3C9-82215C01C5E4}" type="datetime1">
              <a:rPr lang="cs-CZ" smtClean="0"/>
              <a:pPr/>
              <a:t>27.12.2012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C55D51-1317-4161-B39F-ED9F8665D915}" type="slidenum">
              <a:rPr lang="cs-CZ" smtClean="0"/>
              <a:pPr/>
              <a:t>3</a:t>
            </a:fld>
            <a:endParaRPr lang="cs-CZ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1"/>
          </p:nvPr>
        </p:nvSpPr>
        <p:spPr/>
        <p:txBody>
          <a:bodyPr/>
          <a:lstStyle/>
          <a:p>
            <a:pPr>
              <a:lnSpc>
                <a:spcPct val="90000"/>
              </a:lnSpc>
            </a:pPr>
            <a:r>
              <a:rPr lang="cs-CZ" dirty="0" smtClean="0"/>
              <a:t>Aby uživatel viděl ve svém počítači stránku, </a:t>
            </a:r>
            <a:br>
              <a:rPr lang="cs-CZ" dirty="0" smtClean="0"/>
            </a:br>
            <a:r>
              <a:rPr lang="cs-CZ" dirty="0" smtClean="0"/>
              <a:t>musí mít k dispozici program, </a:t>
            </a:r>
            <a:br>
              <a:rPr lang="cs-CZ" dirty="0" smtClean="0"/>
            </a:br>
            <a:r>
              <a:rPr lang="cs-CZ" dirty="0" smtClean="0"/>
              <a:t>který dokáže stránku zobrazit – </a:t>
            </a:r>
            <a:r>
              <a:rPr lang="cs-CZ" i="1" dirty="0" smtClean="0">
                <a:solidFill>
                  <a:srgbClr val="FF0000"/>
                </a:solidFill>
              </a:rPr>
              <a:t>BROWSERY</a:t>
            </a:r>
            <a:r>
              <a:rPr lang="cs-CZ" i="1" dirty="0" smtClean="0">
                <a:solidFill>
                  <a:schemeClr val="folHlink"/>
                </a:solidFill>
              </a:rPr>
              <a:t/>
            </a:r>
            <a:br>
              <a:rPr lang="cs-CZ" i="1" dirty="0" smtClean="0">
                <a:solidFill>
                  <a:schemeClr val="folHlink"/>
                </a:solidFill>
              </a:rPr>
            </a:br>
            <a:endParaRPr lang="cs-CZ" i="1" dirty="0" smtClean="0">
              <a:solidFill>
                <a:schemeClr val="folHlink"/>
              </a:solidFill>
            </a:endParaRPr>
          </a:p>
          <a:p>
            <a:pPr>
              <a:lnSpc>
                <a:spcPct val="90000"/>
              </a:lnSpc>
            </a:pPr>
            <a:r>
              <a:rPr lang="cs-CZ" dirty="0" smtClean="0"/>
              <a:t>Nejznámější </a:t>
            </a:r>
            <a:r>
              <a:rPr lang="cs-CZ" dirty="0" err="1" smtClean="0"/>
              <a:t>browsery</a:t>
            </a:r>
            <a:r>
              <a:rPr lang="cs-CZ" dirty="0" smtClean="0"/>
              <a:t>:</a:t>
            </a:r>
          </a:p>
          <a:p>
            <a:pPr lvl="1">
              <a:lnSpc>
                <a:spcPct val="90000"/>
              </a:lnSpc>
            </a:pPr>
            <a:r>
              <a:rPr lang="cs-CZ" dirty="0" smtClean="0"/>
              <a:t>Internet Explorer</a:t>
            </a:r>
          </a:p>
          <a:p>
            <a:pPr lvl="1">
              <a:lnSpc>
                <a:spcPct val="90000"/>
              </a:lnSpc>
            </a:pPr>
            <a:r>
              <a:rPr lang="cs-CZ" dirty="0" err="1" smtClean="0"/>
              <a:t>NetScape</a:t>
            </a:r>
            <a:r>
              <a:rPr lang="cs-CZ" dirty="0" smtClean="0"/>
              <a:t> </a:t>
            </a:r>
            <a:r>
              <a:rPr lang="cs-CZ" dirty="0" err="1" smtClean="0"/>
              <a:t>Navigator</a:t>
            </a:r>
            <a:endParaRPr lang="cs-CZ" dirty="0" smtClean="0"/>
          </a:p>
          <a:p>
            <a:pPr lvl="1">
              <a:lnSpc>
                <a:spcPct val="90000"/>
              </a:lnSpc>
            </a:pPr>
            <a:r>
              <a:rPr lang="cs-CZ" dirty="0" smtClean="0"/>
              <a:t>Opera</a:t>
            </a:r>
          </a:p>
          <a:p>
            <a:pPr lvl="1">
              <a:lnSpc>
                <a:spcPct val="90000"/>
              </a:lnSpc>
            </a:pPr>
            <a:r>
              <a:rPr lang="cs-CZ" dirty="0" err="1" smtClean="0"/>
              <a:t>Mozila</a:t>
            </a:r>
            <a:r>
              <a:rPr lang="cs-CZ" dirty="0" smtClean="0"/>
              <a:t> </a:t>
            </a:r>
            <a:r>
              <a:rPr lang="cs-CZ" dirty="0" err="1" smtClean="0"/>
              <a:t>Firefox</a:t>
            </a:r>
            <a:endParaRPr lang="cs-CZ" dirty="0" smtClean="0"/>
          </a:p>
          <a:p>
            <a:endParaRPr lang="cs-CZ" dirty="0"/>
          </a:p>
        </p:txBody>
      </p:sp>
      <p:pic>
        <p:nvPicPr>
          <p:cNvPr id="7" name="Picture 4" descr="internet_4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148064" y="2924944"/>
            <a:ext cx="2520950" cy="2079625"/>
          </a:xfrm>
          <a:prstGeom prst="rect">
            <a:avLst/>
          </a:prstGeom>
          <a:noFill/>
        </p:spPr>
      </p:pic>
      <p:sp>
        <p:nvSpPr>
          <p:cNvPr id="8" name="Obdélník 7"/>
          <p:cNvSpPr/>
          <p:nvPr/>
        </p:nvSpPr>
        <p:spPr>
          <a:xfrm>
            <a:off x="7884368" y="5004569"/>
            <a:ext cx="216024" cy="296639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2</a:t>
            </a:r>
            <a:endParaRPr lang="cs-CZ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914400" y="274638"/>
            <a:ext cx="7772400" cy="850106"/>
          </a:xfrm>
        </p:spPr>
        <p:txBody>
          <a:bodyPr/>
          <a:lstStyle/>
          <a:p>
            <a:pPr algn="ctr"/>
            <a:r>
              <a:rPr lang="cs-CZ" dirty="0" smtClean="0"/>
              <a:t>NAČÍTÁNÍ STRÁNKY </a:t>
            </a:r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589D0D-7063-4030-B3C9-82215C01C5E4}" type="datetime1">
              <a:rPr lang="cs-CZ" smtClean="0"/>
              <a:pPr/>
              <a:t>27.12.2012</a:t>
            </a:fld>
            <a:endParaRPr lang="cs-CZ" dirty="0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dirty="0" smtClean="0"/>
              <a:t>EU do škol</a:t>
            </a:r>
            <a:endParaRPr lang="cs-CZ" dirty="0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C55D51-1317-4161-B39F-ED9F8665D915}" type="slidenum">
              <a:rPr lang="cs-CZ" smtClean="0"/>
              <a:pPr/>
              <a:t>4</a:t>
            </a:fld>
            <a:endParaRPr lang="cs-CZ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1"/>
          </p:nvPr>
        </p:nvSpPr>
        <p:spPr/>
        <p:txBody>
          <a:bodyPr>
            <a:normAutofit lnSpcReduction="10000"/>
          </a:bodyPr>
          <a:lstStyle/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cs-CZ" i="1" u="sng" dirty="0" smtClean="0"/>
              <a:t>Rychlost načítání závisí:</a:t>
            </a:r>
          </a:p>
          <a:p>
            <a:pPr>
              <a:lnSpc>
                <a:spcPct val="90000"/>
              </a:lnSpc>
            </a:pPr>
            <a:r>
              <a:rPr lang="cs-CZ" dirty="0" smtClean="0"/>
              <a:t>Na rychlosti – propustnosti linky</a:t>
            </a:r>
          </a:p>
          <a:p>
            <a:pPr>
              <a:lnSpc>
                <a:spcPct val="90000"/>
              </a:lnSpc>
            </a:pPr>
            <a:r>
              <a:rPr lang="cs-CZ" dirty="0" smtClean="0"/>
              <a:t>Grafické náročnosti stránky</a:t>
            </a:r>
          </a:p>
          <a:p>
            <a:pPr>
              <a:lnSpc>
                <a:spcPct val="90000"/>
              </a:lnSpc>
            </a:pPr>
            <a:r>
              <a:rPr lang="cs-CZ" dirty="0" err="1" smtClean="0"/>
              <a:t>Momentlní</a:t>
            </a:r>
            <a:r>
              <a:rPr lang="cs-CZ" dirty="0" smtClean="0"/>
              <a:t> </a:t>
            </a:r>
            <a:r>
              <a:rPr lang="cs-CZ" dirty="0" err="1" smtClean="0"/>
              <a:t>zaneprazdněnosti</a:t>
            </a:r>
            <a:r>
              <a:rPr lang="cs-CZ" dirty="0" smtClean="0"/>
              <a:t> serveru</a:t>
            </a:r>
          </a:p>
          <a:p>
            <a:pPr>
              <a:lnSpc>
                <a:spcPct val="90000"/>
              </a:lnSpc>
              <a:buFont typeface="Wingdings" pitchFamily="2" charset="2"/>
              <a:buNone/>
            </a:pPr>
            <a:r>
              <a:rPr lang="cs-CZ" dirty="0" smtClean="0"/>
              <a:t>  </a:t>
            </a:r>
            <a:br>
              <a:rPr lang="cs-CZ" dirty="0" smtClean="0"/>
            </a:br>
            <a:r>
              <a:rPr lang="cs-CZ" i="1" u="sng" dirty="0" smtClean="0"/>
              <a:t>Jak se stránka načítá?</a:t>
            </a:r>
          </a:p>
          <a:p>
            <a:pPr>
              <a:lnSpc>
                <a:spcPct val="90000"/>
              </a:lnSpc>
            </a:pPr>
            <a:r>
              <a:rPr lang="cs-CZ" dirty="0" smtClean="0"/>
              <a:t>Nejprve textové informace</a:t>
            </a:r>
          </a:p>
          <a:p>
            <a:pPr>
              <a:lnSpc>
                <a:spcPct val="90000"/>
              </a:lnSpc>
            </a:pPr>
            <a:r>
              <a:rPr lang="cs-CZ" dirty="0" smtClean="0"/>
              <a:t>Následně obrázky</a:t>
            </a:r>
          </a:p>
          <a:p>
            <a:pPr>
              <a:lnSpc>
                <a:spcPct val="90000"/>
              </a:lnSpc>
            </a:pPr>
            <a:endParaRPr lang="cs-CZ" dirty="0" smtClean="0"/>
          </a:p>
          <a:p>
            <a:pPr>
              <a:lnSpc>
                <a:spcPct val="90000"/>
              </a:lnSpc>
              <a:buNone/>
            </a:pPr>
            <a:r>
              <a:rPr lang="cs-CZ" dirty="0" smtClean="0"/>
              <a:t>  </a:t>
            </a:r>
            <a:br>
              <a:rPr lang="cs-CZ" dirty="0" smtClean="0"/>
            </a:br>
            <a:endParaRPr lang="cs-CZ" dirty="0" smtClean="0"/>
          </a:p>
          <a:p>
            <a:pPr>
              <a:buNone/>
            </a:pPr>
            <a:endParaRPr lang="cs-CZ" dirty="0"/>
          </a:p>
        </p:txBody>
      </p:sp>
      <p:pic>
        <p:nvPicPr>
          <p:cNvPr id="2054" name="Picture 6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331640" y="5373216"/>
            <a:ext cx="5676900" cy="3048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cxnSp>
        <p:nvCxnSpPr>
          <p:cNvPr id="14" name="Přímá spojovací čára 13"/>
          <p:cNvCxnSpPr/>
          <p:nvPr/>
        </p:nvCxnSpPr>
        <p:spPr>
          <a:xfrm flipV="1">
            <a:off x="3851920" y="4437112"/>
            <a:ext cx="1368152" cy="936104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Obdélník 14"/>
          <p:cNvSpPr/>
          <p:nvPr/>
        </p:nvSpPr>
        <p:spPr>
          <a:xfrm>
            <a:off x="5220072" y="4293096"/>
            <a:ext cx="3312368" cy="576064"/>
          </a:xfrm>
          <a:prstGeom prst="rect">
            <a:avLst/>
          </a:prstGeom>
          <a:noFill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1200" b="1" dirty="0" smtClean="0">
                <a:solidFill>
                  <a:schemeClr val="tx1"/>
                </a:solidFill>
              </a:rPr>
              <a:t>O stavu načítání stránky informuje </a:t>
            </a:r>
          </a:p>
          <a:p>
            <a:pPr algn="ctr"/>
            <a:r>
              <a:rPr lang="cs-CZ" sz="1200" b="1" dirty="0" smtClean="0">
                <a:solidFill>
                  <a:schemeClr val="tx1"/>
                </a:solidFill>
              </a:rPr>
              <a:t>STAVOVÝ ŘÁDEK</a:t>
            </a:r>
            <a:endParaRPr lang="cs-CZ" sz="1200" b="1" dirty="0">
              <a:solidFill>
                <a:schemeClr val="tx1"/>
              </a:solidFill>
            </a:endParaRPr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cxnSp>
        <p:nvCxnSpPr>
          <p:cNvPr id="30" name="Přímá spojovací čára 29"/>
          <p:cNvCxnSpPr/>
          <p:nvPr/>
        </p:nvCxnSpPr>
        <p:spPr>
          <a:xfrm rot="5400000">
            <a:off x="4499992" y="3717032"/>
            <a:ext cx="2160240" cy="0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pPr algn="ctr"/>
            <a:r>
              <a:rPr lang="cs-CZ" sz="3200" dirty="0" smtClean="0"/>
              <a:t>ZÁKLADNÍ OVLÁDACÍ PRVKY PROHLÍŽEČE INTERNET EXLORER</a:t>
            </a:r>
            <a:endParaRPr lang="cs-CZ" sz="3200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589D0D-7063-4030-B3C9-82215C01C5E4}" type="datetime1">
              <a:rPr lang="cs-CZ" smtClean="0"/>
              <a:pPr/>
              <a:t>27.12.2012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C55D51-1317-4161-B39F-ED9F8665D915}" type="slidenum">
              <a:rPr lang="cs-CZ" smtClean="0"/>
              <a:pPr/>
              <a:t>5</a:t>
            </a:fld>
            <a:endParaRPr lang="cs-CZ"/>
          </a:p>
        </p:txBody>
      </p:sp>
      <p:pic>
        <p:nvPicPr>
          <p:cNvPr id="1026" name="Picture 2"/>
          <p:cNvPicPr>
            <a:picLocks noGrp="1" noChangeAspect="1" noChangeArrowheads="1"/>
          </p:cNvPicPr>
          <p:nvPr>
            <p:ph sz="quarter"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683568" y="1556792"/>
            <a:ext cx="7772400" cy="1184291"/>
          </a:xfrm>
          <a:prstGeom prst="rect">
            <a:avLst/>
          </a:prstGeom>
          <a:noFill/>
          <a:ln w="9525">
            <a:solidFill>
              <a:srgbClr val="FF0000"/>
            </a:solidFill>
            <a:miter lim="800000"/>
            <a:headEnd/>
            <a:tailEnd/>
          </a:ln>
        </p:spPr>
      </p:pic>
      <p:sp>
        <p:nvSpPr>
          <p:cNvPr id="8" name="Obdélník 7"/>
          <p:cNvSpPr/>
          <p:nvPr/>
        </p:nvSpPr>
        <p:spPr>
          <a:xfrm>
            <a:off x="755576" y="1772816"/>
            <a:ext cx="432048" cy="288032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cxnSp>
        <p:nvCxnSpPr>
          <p:cNvPr id="10" name="Přímá spojovací čára 9"/>
          <p:cNvCxnSpPr>
            <a:stCxn id="8" idx="2"/>
          </p:cNvCxnSpPr>
          <p:nvPr/>
        </p:nvCxnSpPr>
        <p:spPr>
          <a:xfrm rot="5400000">
            <a:off x="503548" y="2528900"/>
            <a:ext cx="936104" cy="0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2" name="Obdélník 11"/>
          <p:cNvSpPr/>
          <p:nvPr/>
        </p:nvSpPr>
        <p:spPr>
          <a:xfrm>
            <a:off x="755576" y="2996952"/>
            <a:ext cx="1008112" cy="504056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00" dirty="0" smtClean="0">
                <a:solidFill>
                  <a:schemeClr val="tx1"/>
                </a:solidFill>
              </a:rPr>
              <a:t>Vrátí nás o stránku dopředu nebo dozadu</a:t>
            </a:r>
            <a:endParaRPr lang="cs-CZ" sz="900" dirty="0">
              <a:solidFill>
                <a:schemeClr val="tx1"/>
              </a:solidFill>
            </a:endParaRPr>
          </a:p>
        </p:txBody>
      </p:sp>
      <p:cxnSp>
        <p:nvCxnSpPr>
          <p:cNvPr id="14" name="Přímá spojovací čára 13"/>
          <p:cNvCxnSpPr/>
          <p:nvPr/>
        </p:nvCxnSpPr>
        <p:spPr>
          <a:xfrm rot="5400000">
            <a:off x="5400092" y="2528900"/>
            <a:ext cx="1080120" cy="0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5" name="Obdélník 14"/>
          <p:cNvSpPr/>
          <p:nvPr/>
        </p:nvSpPr>
        <p:spPr>
          <a:xfrm>
            <a:off x="5724128" y="3068960"/>
            <a:ext cx="720080" cy="504056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00" dirty="0" smtClean="0">
                <a:solidFill>
                  <a:schemeClr val="tx1"/>
                </a:solidFill>
              </a:rPr>
              <a:t>Zastaví načítání stránky</a:t>
            </a:r>
            <a:endParaRPr lang="cs-CZ" sz="900" dirty="0">
              <a:solidFill>
                <a:schemeClr val="tx1"/>
              </a:solidFill>
            </a:endParaRPr>
          </a:p>
        </p:txBody>
      </p:sp>
      <p:cxnSp>
        <p:nvCxnSpPr>
          <p:cNvPr id="17" name="Přímá spojovací čára 16"/>
          <p:cNvCxnSpPr/>
          <p:nvPr/>
        </p:nvCxnSpPr>
        <p:spPr>
          <a:xfrm rot="5400000">
            <a:off x="4499992" y="2852936"/>
            <a:ext cx="432048" cy="0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8" name="Obdélník 17"/>
          <p:cNvSpPr/>
          <p:nvPr/>
        </p:nvSpPr>
        <p:spPr>
          <a:xfrm>
            <a:off x="4427984" y="3068960"/>
            <a:ext cx="720080" cy="504056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00" dirty="0" smtClean="0">
                <a:solidFill>
                  <a:schemeClr val="tx1"/>
                </a:solidFill>
              </a:rPr>
              <a:t>Přejde na domovskou stránku</a:t>
            </a:r>
            <a:endParaRPr lang="cs-CZ" sz="900" dirty="0">
              <a:solidFill>
                <a:schemeClr val="tx1"/>
              </a:solidFill>
            </a:endParaRPr>
          </a:p>
        </p:txBody>
      </p:sp>
      <p:cxnSp>
        <p:nvCxnSpPr>
          <p:cNvPr id="20" name="Přímá spojovací čára 19"/>
          <p:cNvCxnSpPr/>
          <p:nvPr/>
        </p:nvCxnSpPr>
        <p:spPr>
          <a:xfrm rot="5400000">
            <a:off x="7560332" y="2600908"/>
            <a:ext cx="1224136" cy="0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2" name="Obdélník 21"/>
          <p:cNvSpPr/>
          <p:nvPr/>
        </p:nvSpPr>
        <p:spPr>
          <a:xfrm>
            <a:off x="7812360" y="3212976"/>
            <a:ext cx="864096" cy="432048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00" dirty="0" smtClean="0">
                <a:solidFill>
                  <a:schemeClr val="tx1"/>
                </a:solidFill>
              </a:rPr>
              <a:t>Aktivuje hledání v internetu</a:t>
            </a:r>
            <a:endParaRPr lang="cs-CZ" sz="900" dirty="0">
              <a:solidFill>
                <a:schemeClr val="tx1"/>
              </a:solidFill>
            </a:endParaRPr>
          </a:p>
        </p:txBody>
      </p:sp>
      <p:cxnSp>
        <p:nvCxnSpPr>
          <p:cNvPr id="24" name="Přímá spojovací čára 23"/>
          <p:cNvCxnSpPr/>
          <p:nvPr/>
        </p:nvCxnSpPr>
        <p:spPr>
          <a:xfrm rot="5400000">
            <a:off x="1259632" y="3068960"/>
            <a:ext cx="1296144" cy="0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5" name="Obdélník 24"/>
          <p:cNvSpPr/>
          <p:nvPr/>
        </p:nvSpPr>
        <p:spPr>
          <a:xfrm>
            <a:off x="1475656" y="3717032"/>
            <a:ext cx="936104" cy="504056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00" dirty="0" smtClean="0">
                <a:solidFill>
                  <a:schemeClr val="tx1"/>
                </a:solidFill>
              </a:rPr>
              <a:t>Aktivuje oblíbené položky</a:t>
            </a:r>
            <a:endParaRPr lang="cs-CZ" sz="900" dirty="0">
              <a:solidFill>
                <a:schemeClr val="tx1"/>
              </a:solidFill>
            </a:endParaRPr>
          </a:p>
        </p:txBody>
      </p:sp>
      <p:cxnSp>
        <p:nvCxnSpPr>
          <p:cNvPr id="27" name="Přímá spojovací čára 26"/>
          <p:cNvCxnSpPr/>
          <p:nvPr/>
        </p:nvCxnSpPr>
        <p:spPr>
          <a:xfrm rot="5400000">
            <a:off x="4752020" y="3176972"/>
            <a:ext cx="1224136" cy="0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28" name="Obdélník 27"/>
          <p:cNvSpPr/>
          <p:nvPr/>
        </p:nvSpPr>
        <p:spPr>
          <a:xfrm>
            <a:off x="4644008" y="3789040"/>
            <a:ext cx="936104" cy="504056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00" dirty="0" smtClean="0">
                <a:solidFill>
                  <a:schemeClr val="tx1"/>
                </a:solidFill>
              </a:rPr>
              <a:t>Umožní pracovat s poštou</a:t>
            </a:r>
            <a:endParaRPr lang="cs-CZ" sz="900" dirty="0">
              <a:solidFill>
                <a:schemeClr val="tx1"/>
              </a:solidFill>
            </a:endParaRPr>
          </a:p>
        </p:txBody>
      </p:sp>
      <p:sp>
        <p:nvSpPr>
          <p:cNvPr id="31" name="Obdélník 30"/>
          <p:cNvSpPr/>
          <p:nvPr/>
        </p:nvSpPr>
        <p:spPr>
          <a:xfrm>
            <a:off x="4427984" y="4797152"/>
            <a:ext cx="1224136" cy="576064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00" dirty="0" smtClean="0">
                <a:solidFill>
                  <a:schemeClr val="tx1"/>
                </a:solidFill>
              </a:rPr>
              <a:t>Vytiskne aktuální stránku</a:t>
            </a:r>
            <a:endParaRPr lang="cs-CZ" sz="900" dirty="0">
              <a:solidFill>
                <a:schemeClr val="tx1"/>
              </a:solidFill>
            </a:endParaRPr>
          </a:p>
        </p:txBody>
      </p:sp>
      <p:cxnSp>
        <p:nvCxnSpPr>
          <p:cNvPr id="33" name="Přímá spojovací čára 32"/>
          <p:cNvCxnSpPr/>
          <p:nvPr/>
        </p:nvCxnSpPr>
        <p:spPr>
          <a:xfrm rot="16200000" flipH="1">
            <a:off x="3815916" y="3825044"/>
            <a:ext cx="3744416" cy="72008"/>
          </a:xfrm>
          <a:prstGeom prst="line">
            <a:avLst/>
          </a:prstGeom>
          <a:ln>
            <a:solidFill>
              <a:srgbClr val="FF0000"/>
            </a:solidFill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34" name="Obdélník 33"/>
          <p:cNvSpPr/>
          <p:nvPr/>
        </p:nvSpPr>
        <p:spPr>
          <a:xfrm>
            <a:off x="5364088" y="5733256"/>
            <a:ext cx="1440160" cy="648072"/>
          </a:xfrm>
          <a:prstGeom prst="rect">
            <a:avLst/>
          </a:prstGeom>
          <a:noFill/>
          <a:ln>
            <a:solidFill>
              <a:srgbClr val="FF0000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sz="900" dirty="0" smtClean="0">
                <a:solidFill>
                  <a:schemeClr val="tx1"/>
                </a:solidFill>
              </a:rPr>
              <a:t>Znovu načte ze serveru aktuální stránku</a:t>
            </a:r>
            <a:br>
              <a:rPr lang="cs-CZ" sz="900" dirty="0" smtClean="0">
                <a:solidFill>
                  <a:schemeClr val="tx1"/>
                </a:solidFill>
              </a:rPr>
            </a:br>
            <a:r>
              <a:rPr lang="cs-CZ" sz="900" dirty="0" smtClean="0">
                <a:solidFill>
                  <a:schemeClr val="tx1"/>
                </a:solidFill>
              </a:rPr>
              <a:t>RELOAD</a:t>
            </a:r>
            <a:endParaRPr lang="cs-CZ" sz="900" dirty="0">
              <a:solidFill>
                <a:schemeClr val="tx1"/>
              </a:solidFill>
            </a:endParaRPr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589D0D-7063-4030-B3C9-82215C01C5E4}" type="datetime1">
              <a:rPr lang="cs-CZ" smtClean="0"/>
              <a:pPr/>
              <a:t>27.12.2012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C55D51-1317-4161-B39F-ED9F8665D915}" type="slidenum">
              <a:rPr lang="cs-CZ" smtClean="0"/>
              <a:pPr/>
              <a:t>6</a:t>
            </a:fld>
            <a:endParaRPr lang="cs-CZ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1"/>
          </p:nvPr>
        </p:nvSpPr>
        <p:spPr>
          <a:xfrm>
            <a:off x="914400" y="836712"/>
            <a:ext cx="7772400" cy="5183088"/>
          </a:xfrm>
        </p:spPr>
        <p:txBody>
          <a:bodyPr/>
          <a:lstStyle/>
          <a:p>
            <a:r>
              <a:rPr lang="cs-CZ" dirty="0" smtClean="0">
                <a:solidFill>
                  <a:srgbClr val="FF0000"/>
                </a:solidFill>
              </a:rPr>
              <a:t>CASH PAMĚŤ </a:t>
            </a:r>
            <a:r>
              <a:rPr lang="cs-CZ" dirty="0" smtClean="0"/>
              <a:t>– adresář na disku, kde se uchovávají některé texty a obrázky načtené </a:t>
            </a:r>
            <a:r>
              <a:rPr lang="cs-CZ" dirty="0" err="1" smtClean="0"/>
              <a:t>intrnetovou</a:t>
            </a:r>
            <a:r>
              <a:rPr lang="cs-CZ" dirty="0" smtClean="0"/>
              <a:t> stránkou.</a:t>
            </a:r>
            <a:br>
              <a:rPr lang="cs-CZ" dirty="0" smtClean="0"/>
            </a:br>
            <a:r>
              <a:rPr lang="cs-CZ" dirty="0" smtClean="0"/>
              <a:t>Slouží k tomu, aby se stále donekonečna nenačítaly stejné obrázky a texty, tzn. Že se Vám  stejná stránka načte podruhé rychleji.</a:t>
            </a:r>
            <a:br>
              <a:rPr lang="cs-CZ" dirty="0" smtClean="0"/>
            </a:br>
            <a:endParaRPr lang="cs-CZ" dirty="0" smtClean="0"/>
          </a:p>
          <a:p>
            <a:r>
              <a:rPr lang="cs-CZ" dirty="0" smtClean="0">
                <a:solidFill>
                  <a:srgbClr val="FF0000"/>
                </a:solidFill>
              </a:rPr>
              <a:t>FRAME (RÁM) </a:t>
            </a:r>
            <a:r>
              <a:rPr lang="cs-CZ" dirty="0" smtClean="0"/>
              <a:t>–</a:t>
            </a:r>
            <a:r>
              <a:rPr lang="cs-CZ" dirty="0" smtClean="0">
                <a:solidFill>
                  <a:srgbClr val="FF0000"/>
                </a:solidFill>
              </a:rPr>
              <a:t> </a:t>
            </a:r>
            <a:r>
              <a:rPr lang="cs-CZ" dirty="0" smtClean="0"/>
              <a:t>internetová stránka se většinou skládá z takzvaných rámů. Jde o části stránky, které jsou určitým způsobem odděleny od ostatních částí stránky. Všechny rámy dohromady nelze vytisknout.</a:t>
            </a:r>
            <a:br>
              <a:rPr lang="cs-CZ" dirty="0" smtClean="0"/>
            </a:br>
            <a:r>
              <a:rPr lang="cs-CZ" dirty="0" smtClean="0"/>
              <a:t>Zde se při tisku využívá </a:t>
            </a:r>
            <a:r>
              <a:rPr lang="cs-CZ" i="1" dirty="0" smtClean="0"/>
              <a:t>záložka Možnosti</a:t>
            </a:r>
            <a:r>
              <a:rPr lang="cs-CZ" dirty="0" smtClean="0"/>
              <a:t>, kde si způsob tisku stránky můžete nastavit</a:t>
            </a:r>
            <a:endParaRPr lang="cs-CZ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pPr algn="ctr"/>
            <a:r>
              <a:rPr lang="cs-CZ" cap="all" dirty="0" smtClean="0"/>
              <a:t>Zápis do sešitu </a:t>
            </a:r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589D0D-7063-4030-B3C9-82215C01C5E4}" type="datetime1">
              <a:rPr lang="cs-CZ" smtClean="0"/>
              <a:pPr/>
              <a:t>27.12.2012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C55D51-1317-4161-B39F-ED9F8665D915}" type="slidenum">
              <a:rPr lang="cs-CZ" smtClean="0"/>
              <a:pPr/>
              <a:t>7</a:t>
            </a:fld>
            <a:endParaRPr lang="cs-CZ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1"/>
          </p:nvPr>
        </p:nvSpPr>
        <p:spPr/>
        <p:txBody>
          <a:bodyPr numCol="1">
            <a:normAutofit/>
          </a:bodyPr>
          <a:lstStyle/>
          <a:p>
            <a:r>
              <a:rPr lang="cs-CZ" dirty="0" err="1" smtClean="0"/>
              <a:t>Browser</a:t>
            </a:r>
            <a:r>
              <a:rPr lang="cs-CZ" dirty="0" smtClean="0"/>
              <a:t> – internetový prohlížeč – program umožňující číst webovou stránku (</a:t>
            </a:r>
            <a:r>
              <a:rPr lang="cs-CZ" dirty="0" err="1" smtClean="0"/>
              <a:t>Exlporer</a:t>
            </a:r>
            <a:r>
              <a:rPr lang="cs-CZ" dirty="0" smtClean="0"/>
              <a:t>, </a:t>
            </a:r>
            <a:r>
              <a:rPr lang="cs-CZ" dirty="0" err="1" smtClean="0"/>
              <a:t>Firefox</a:t>
            </a:r>
            <a:r>
              <a:rPr lang="cs-CZ" dirty="0" smtClean="0"/>
              <a:t>, </a:t>
            </a:r>
            <a:r>
              <a:rPr lang="cs-CZ" dirty="0" err="1" smtClean="0"/>
              <a:t>Mozilla</a:t>
            </a:r>
            <a:r>
              <a:rPr lang="cs-CZ" dirty="0" smtClean="0"/>
              <a:t>….)</a:t>
            </a:r>
            <a:br>
              <a:rPr lang="cs-CZ" dirty="0" smtClean="0"/>
            </a:br>
            <a:endParaRPr lang="cs-CZ" dirty="0" smtClean="0"/>
          </a:p>
          <a:p>
            <a:r>
              <a:rPr lang="cs-CZ" dirty="0" smtClean="0"/>
              <a:t>Cash paměť – načítá některé texty  a obrázky do PC  a zrychluje tak znovu načítání stránek</a:t>
            </a:r>
            <a:br>
              <a:rPr lang="cs-CZ" dirty="0" smtClean="0"/>
            </a:br>
            <a:endParaRPr lang="cs-CZ" dirty="0" smtClean="0"/>
          </a:p>
          <a:p>
            <a:r>
              <a:rPr lang="cs-CZ" dirty="0" err="1" smtClean="0"/>
              <a:t>Frame</a:t>
            </a:r>
            <a:r>
              <a:rPr lang="cs-CZ" dirty="0" smtClean="0"/>
              <a:t> – rám – část webové stránky oddělená od ostatních </a:t>
            </a:r>
            <a:r>
              <a:rPr lang="cs-CZ" dirty="0" err="1" smtClean="0"/>
              <a:t>čáastí</a:t>
            </a:r>
            <a:r>
              <a:rPr lang="cs-CZ" dirty="0" smtClean="0"/>
              <a:t> (např. nevytiskne se s celo stránkou)</a:t>
            </a:r>
            <a:br>
              <a:rPr lang="cs-CZ" dirty="0" smtClean="0"/>
            </a:br>
            <a:endParaRPr lang="cs-CZ" dirty="0" smtClean="0"/>
          </a:p>
          <a:p>
            <a:r>
              <a:rPr lang="cs-CZ" dirty="0" err="1" smtClean="0"/>
              <a:t>Relead</a:t>
            </a:r>
            <a:r>
              <a:rPr lang="cs-CZ" dirty="0" smtClean="0"/>
              <a:t> – znovu načtení webové stránky</a:t>
            </a:r>
          </a:p>
          <a:p>
            <a:endParaRPr lang="cs-CZ" dirty="0" smtClean="0"/>
          </a:p>
          <a:p>
            <a:endParaRPr lang="cs-CZ" dirty="0" smtClean="0"/>
          </a:p>
          <a:p>
            <a:endParaRPr lang="cs-CZ" dirty="0" smtClean="0"/>
          </a:p>
          <a:p>
            <a:endParaRPr lang="cs-CZ" dirty="0"/>
          </a:p>
        </p:txBody>
      </p:sp>
      <p:pic>
        <p:nvPicPr>
          <p:cNvPr id="7" name="Picture 4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667625" y="260350"/>
            <a:ext cx="1049338" cy="1295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</p:pic>
      <p:sp>
        <p:nvSpPr>
          <p:cNvPr id="8" name="Obdélník 7"/>
          <p:cNvSpPr/>
          <p:nvPr/>
        </p:nvSpPr>
        <p:spPr>
          <a:xfrm>
            <a:off x="8716963" y="1555750"/>
            <a:ext cx="175517" cy="217066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3</a:t>
            </a:r>
            <a:endParaRPr lang="cs-CZ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ÚKOL Č.4    </a:t>
            </a:r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589D0D-7063-4030-B3C9-82215C01C5E4}" type="datetime1">
              <a:rPr lang="cs-CZ" smtClean="0"/>
              <a:pPr/>
              <a:t>27.12.2012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C55D51-1317-4161-B39F-ED9F8665D915}" type="slidenum">
              <a:rPr lang="cs-CZ" smtClean="0"/>
              <a:pPr/>
              <a:t>8</a:t>
            </a:fld>
            <a:endParaRPr lang="cs-CZ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1"/>
          </p:nvPr>
        </p:nvSpPr>
        <p:spPr>
          <a:xfrm>
            <a:off x="914400" y="1916832"/>
            <a:ext cx="7772400" cy="4102968"/>
          </a:xfrm>
        </p:spPr>
        <p:txBody>
          <a:bodyPr>
            <a:normAutofit/>
          </a:bodyPr>
          <a:lstStyle/>
          <a:p>
            <a:pPr marL="514350" indent="-514350">
              <a:lnSpc>
                <a:spcPct val="80000"/>
              </a:lnSpc>
              <a:buNone/>
            </a:pPr>
            <a:r>
              <a:rPr lang="cs-CZ" sz="3300" dirty="0" smtClean="0">
                <a:solidFill>
                  <a:srgbClr val="FF0000"/>
                </a:solidFill>
              </a:rPr>
              <a:t> Pracuj podle pracovního listu</a:t>
            </a:r>
          </a:p>
          <a:p>
            <a:pPr>
              <a:buNone/>
            </a:pPr>
            <a:endParaRPr lang="cs-CZ" dirty="0" smtClean="0"/>
          </a:p>
        </p:txBody>
      </p:sp>
      <p:pic>
        <p:nvPicPr>
          <p:cNvPr id="7" name="Picture 2" descr="\\xserver\users\icts\Dokumenty\Obrázky\pc\b.jpg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948264" y="260648"/>
            <a:ext cx="1380385" cy="1484784"/>
          </a:xfrm>
          <a:prstGeom prst="rect">
            <a:avLst/>
          </a:prstGeom>
          <a:noFill/>
        </p:spPr>
      </p:pic>
      <p:sp>
        <p:nvSpPr>
          <p:cNvPr id="8" name="Obdélník 7"/>
          <p:cNvSpPr/>
          <p:nvPr/>
        </p:nvSpPr>
        <p:spPr>
          <a:xfrm>
            <a:off x="8328649" y="1745432"/>
            <a:ext cx="203791" cy="243408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cs-CZ" dirty="0" smtClean="0"/>
              <a:t>4</a:t>
            </a:r>
            <a:endParaRPr lang="cs-CZ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Informační zdroje</a:t>
            </a:r>
            <a:endParaRPr lang="cs-CZ" dirty="0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7C589D0D-7063-4030-B3C9-82215C01C5E4}" type="datetime1">
              <a:rPr lang="cs-CZ" smtClean="0"/>
              <a:pPr/>
              <a:t>27.12.2012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cs-CZ" smtClean="0"/>
              <a:t>EU do škol</a:t>
            </a:r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1C55D51-1317-4161-B39F-ED9F8665D915}" type="slidenum">
              <a:rPr lang="cs-CZ" smtClean="0"/>
              <a:pPr/>
              <a:t>9</a:t>
            </a:fld>
            <a:endParaRPr lang="cs-CZ"/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1"/>
          </p:nvPr>
        </p:nvSpPr>
        <p:spPr/>
        <p:txBody>
          <a:bodyPr>
            <a:normAutofit fontScale="85000" lnSpcReduction="10000"/>
          </a:bodyPr>
          <a:lstStyle/>
          <a:p>
            <a:r>
              <a:rPr lang="cs-CZ" dirty="0" smtClean="0"/>
              <a:t>Pavel Navrátil - Internet pro školy</a:t>
            </a:r>
            <a:br>
              <a:rPr lang="cs-CZ" dirty="0" smtClean="0"/>
            </a:br>
            <a:r>
              <a:rPr lang="cs-CZ" dirty="0" err="1" smtClean="0"/>
              <a:t>Computer</a:t>
            </a:r>
            <a:r>
              <a:rPr lang="cs-CZ" dirty="0" smtClean="0"/>
              <a:t> Media</a:t>
            </a:r>
          </a:p>
          <a:p>
            <a:r>
              <a:rPr lang="cs-CZ" dirty="0" smtClean="0"/>
              <a:t>Pavel Navrátil - Informatika a výpočetní technika –</a:t>
            </a:r>
            <a:r>
              <a:rPr lang="cs-CZ" dirty="0" err="1" smtClean="0"/>
              <a:t>Kompedium</a:t>
            </a:r>
            <a:r>
              <a:rPr lang="cs-CZ" dirty="0" smtClean="0"/>
              <a:t>  - </a:t>
            </a:r>
            <a:r>
              <a:rPr lang="cs-CZ" dirty="0" err="1" smtClean="0"/>
              <a:t>Computer</a:t>
            </a:r>
            <a:r>
              <a:rPr lang="cs-CZ" dirty="0" smtClean="0"/>
              <a:t> Media</a:t>
            </a:r>
          </a:p>
          <a:p>
            <a:r>
              <a:rPr lang="cs-CZ" dirty="0" smtClean="0"/>
              <a:t>Martin Pokorný -  Digitální technologie ve výuce – </a:t>
            </a:r>
            <a:r>
              <a:rPr lang="cs-CZ" dirty="0" err="1" smtClean="0"/>
              <a:t>ComputerMedia</a:t>
            </a:r>
            <a:endParaRPr lang="cs-CZ" dirty="0" smtClean="0"/>
          </a:p>
          <a:p>
            <a:r>
              <a:rPr lang="cs-CZ" dirty="0" smtClean="0"/>
              <a:t>Pavel Navrátil - S počítačem na základní škole – </a:t>
            </a:r>
            <a:r>
              <a:rPr lang="cs-CZ" dirty="0" err="1" smtClean="0"/>
              <a:t>ComputerMedia</a:t>
            </a:r>
            <a:endParaRPr lang="cs-CZ" dirty="0" smtClean="0"/>
          </a:p>
          <a:p>
            <a:r>
              <a:rPr lang="cs-CZ" dirty="0" smtClean="0"/>
              <a:t>Obrázky:</a:t>
            </a:r>
          </a:p>
          <a:p>
            <a:pPr lvl="1"/>
            <a:r>
              <a:rPr lang="cs-CZ" dirty="0" smtClean="0"/>
              <a:t>Obr. </a:t>
            </a:r>
            <a:r>
              <a:rPr lang="cs-CZ" dirty="0"/>
              <a:t>1 </a:t>
            </a:r>
            <a:r>
              <a:rPr lang="cs-CZ" dirty="0">
                <a:hlinkClick r:id="rId2"/>
              </a:rPr>
              <a:t>http://</a:t>
            </a:r>
            <a:r>
              <a:rPr lang="cs-CZ" dirty="0" smtClean="0">
                <a:hlinkClick r:id="rId2"/>
              </a:rPr>
              <a:t>elpinetpanorama.com/page7.php</a:t>
            </a:r>
            <a:endParaRPr lang="cs-CZ" dirty="0" smtClean="0"/>
          </a:p>
          <a:p>
            <a:pPr lvl="1"/>
            <a:r>
              <a:rPr lang="cs-CZ" dirty="0" smtClean="0"/>
              <a:t>Obr. </a:t>
            </a:r>
            <a:r>
              <a:rPr lang="cs-CZ" dirty="0"/>
              <a:t>2 </a:t>
            </a:r>
            <a:r>
              <a:rPr lang="cs-CZ" dirty="0">
                <a:hlinkClick r:id="rId3"/>
              </a:rPr>
              <a:t>http://</a:t>
            </a:r>
            <a:r>
              <a:rPr lang="cs-CZ" dirty="0" smtClean="0">
                <a:hlinkClick r:id="rId3"/>
              </a:rPr>
              <a:t>www.plusworld.ru/ecmc/page1_20931.php</a:t>
            </a:r>
            <a:endParaRPr lang="cs-CZ" dirty="0" smtClean="0"/>
          </a:p>
          <a:p>
            <a:pPr lvl="1"/>
            <a:r>
              <a:rPr lang="cs-CZ" dirty="0" smtClean="0"/>
              <a:t>Obr. 3 </a:t>
            </a:r>
            <a:r>
              <a:rPr lang="cs-CZ" dirty="0">
                <a:hlinkClick r:id="rId4"/>
              </a:rPr>
              <a:t>http://</a:t>
            </a:r>
            <a:r>
              <a:rPr lang="cs-CZ" dirty="0" smtClean="0">
                <a:hlinkClick r:id="rId4"/>
              </a:rPr>
              <a:t>www.gify.nou.cz/lid_skola.htm</a:t>
            </a:r>
            <a:endParaRPr lang="cs-CZ" dirty="0" smtClean="0"/>
          </a:p>
          <a:p>
            <a:pPr lvl="1"/>
            <a:r>
              <a:rPr lang="cs-CZ" dirty="0" smtClean="0"/>
              <a:t>Obr. </a:t>
            </a:r>
            <a:r>
              <a:rPr lang="cs-CZ" dirty="0"/>
              <a:t>4 </a:t>
            </a:r>
            <a:r>
              <a:rPr lang="cs-CZ" dirty="0">
                <a:hlinkClick r:id="rId5"/>
              </a:rPr>
              <a:t>http://</a:t>
            </a:r>
            <a:r>
              <a:rPr lang="cs-CZ" dirty="0" smtClean="0">
                <a:hlinkClick r:id="rId5"/>
              </a:rPr>
              <a:t>www.ics.muni.cz/bulletin/images/vol06num02.html</a:t>
            </a:r>
            <a:endParaRPr lang="cs-CZ" dirty="0" smtClean="0"/>
          </a:p>
          <a:p>
            <a:pPr lvl="1"/>
            <a:endParaRPr lang="cs-CZ" dirty="0"/>
          </a:p>
          <a:p>
            <a:pPr lvl="1"/>
            <a:endParaRPr lang="cs-CZ" dirty="0" smtClean="0"/>
          </a:p>
          <a:p>
            <a:pPr lvl="1"/>
            <a:endParaRPr lang="cs-CZ" dirty="0" smtClean="0"/>
          </a:p>
          <a:p>
            <a:pPr lvl="1"/>
            <a:endParaRPr lang="cs-CZ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Jmění">
  <a:themeElements>
    <a:clrScheme name="Tok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Office – klasické">
      <a:majorFont>
        <a:latin typeface="Arial"/>
        <a:ea typeface=""/>
        <a:cs typeface=""/>
        <a:font script="Jpan" typeface="ＭＳ Ｐゴシック"/>
        <a:font script="Hang" typeface="돋움"/>
        <a:font script="Hans" typeface="黑体"/>
        <a:font script="Hant" typeface="微軟正黑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ajorFont>
      <a:minorFont>
        <a:latin typeface="Times New Roman"/>
        <a:ea typeface=""/>
        <a:cs typeface=""/>
        <a:font script="Jpan" typeface="ＭＳ Ｐ明朝"/>
        <a:font script="Hang" typeface="바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Slunovrat">
      <a:fillStyleLst>
        <a:solidFill>
          <a:schemeClr val="phClr"/>
        </a:solidFill>
        <a:gradFill rotWithShape="1">
          <a:gsLst>
            <a:gs pos="0">
              <a:schemeClr val="phClr">
                <a:tint val="35000"/>
                <a:satMod val="253000"/>
              </a:schemeClr>
            </a:gs>
            <a:gs pos="50000">
              <a:schemeClr val="phClr">
                <a:tint val="42000"/>
                <a:satMod val="255000"/>
              </a:schemeClr>
            </a:gs>
            <a:gs pos="97000">
              <a:schemeClr val="phClr">
                <a:tint val="53000"/>
                <a:satMod val="260000"/>
              </a:schemeClr>
            </a:gs>
            <a:gs pos="100000">
              <a:schemeClr val="phClr">
                <a:tint val="56000"/>
                <a:satMod val="275000"/>
              </a:schemeClr>
            </a:gs>
          </a:gsLst>
          <a:path path="circle">
            <a:fillToRect l="50000" t="50000" r="50000" b="50000"/>
          </a:path>
        </a:gradFill>
        <a:gradFill rotWithShape="1">
          <a:gsLst>
            <a:gs pos="0">
              <a:schemeClr val="phClr">
                <a:tint val="92000"/>
                <a:satMod val="170000"/>
              </a:schemeClr>
            </a:gs>
            <a:gs pos="15000">
              <a:schemeClr val="phClr">
                <a:tint val="92000"/>
                <a:shade val="99000"/>
                <a:satMod val="170000"/>
              </a:schemeClr>
            </a:gs>
            <a:gs pos="62000">
              <a:schemeClr val="phClr">
                <a:tint val="96000"/>
                <a:shade val="80000"/>
                <a:satMod val="170000"/>
              </a:schemeClr>
            </a:gs>
            <a:gs pos="97000">
              <a:schemeClr val="phClr">
                <a:tint val="98000"/>
                <a:shade val="63000"/>
                <a:satMod val="170000"/>
              </a:schemeClr>
            </a:gs>
            <a:gs pos="100000">
              <a:schemeClr val="phClr">
                <a:shade val="62000"/>
                <a:satMod val="170000"/>
              </a:schemeClr>
            </a:gs>
          </a:gsLst>
          <a:path path="circle">
            <a:fillToRect l="50000" t="50000" r="50000" b="50000"/>
          </a:path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8700000"/>
            </a:lightRig>
          </a:scene3d>
          <a:sp3d contourW="12700">
            <a:bevelT w="0" h="0"/>
            <a:contourClr>
              <a:schemeClr val="phClr">
                <a:shade val="80000"/>
              </a:schemeClr>
            </a:contourClr>
          </a:sp3d>
        </a:effectStyle>
        <a:effectStyle>
          <a:effectLst>
            <a:outerShdw blurRad="63500" dist="25400" dir="5400000" rotWithShape="0">
              <a:srgbClr val="000000">
                <a:alpha val="43137"/>
              </a:srgbClr>
            </a:outerShdw>
          </a:effectLst>
          <a:scene3d>
            <a:camera prst="orthographicFront" fov="0">
              <a:rot lat="0" lon="0" rev="0"/>
            </a:camera>
            <a:lightRig rig="brightRoom" dir="tl">
              <a:rot lat="0" lon="0" rev="5400000"/>
            </a:lightRig>
          </a:scene3d>
          <a:sp3d contourW="12700">
            <a:bevelT w="25400" h="50800" prst="angle"/>
            <a:contourClr>
              <a:schemeClr val="phClr"/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40000"/>
                <a:satMod val="165000"/>
              </a:schemeClr>
            </a:gs>
            <a:gs pos="50000">
              <a:schemeClr val="phClr">
                <a:shade val="80000"/>
                <a:satMod val="155000"/>
              </a:schemeClr>
            </a:gs>
            <a:gs pos="100000">
              <a:schemeClr val="phClr">
                <a:tint val="95000"/>
                <a:satMod val="200000"/>
              </a:schemeClr>
            </a:gs>
          </a:gsLst>
          <a:lin ang="16200000" scaled="1"/>
        </a:gradFill>
        <a:blipFill>
          <a:blip xmlns:r="http://schemas.openxmlformats.org/officeDocument/2006/relationships" r:embed="rId1">
            <a:duotone>
              <a:schemeClr val="phClr">
                <a:tint val="95000"/>
                <a:satMod val="200000"/>
              </a:schemeClr>
              <a:schemeClr val="phClr">
                <a:shade val="80000"/>
                <a:satMod val="100000"/>
              </a:schemeClr>
            </a:duotone>
          </a:blip>
          <a:tile tx="0" ty="0" sx="55000" sy="55000" flip="none" algn="tl"/>
        </a:blip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Equity</Template>
  <TotalTime>323</TotalTime>
  <Words>203</Words>
  <Application>Microsoft Office PowerPoint</Application>
  <PresentationFormat>Předvádění na obrazovce (4:3)</PresentationFormat>
  <Paragraphs>93</Paragraphs>
  <Slides>9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9</vt:i4>
      </vt:variant>
    </vt:vector>
  </HeadingPairs>
  <TitlesOfParts>
    <vt:vector size="10" baseType="lpstr">
      <vt:lpstr>Jmění</vt:lpstr>
      <vt:lpstr>Základní škola a mateřská škola  Staré Město   Interaktivní škola pro žáka 21.století</vt:lpstr>
      <vt:lpstr>Prezentace aplikace PowerPoint</vt:lpstr>
      <vt:lpstr>CO JE TO PROHLÍŽEČ</vt:lpstr>
      <vt:lpstr>NAČÍTÁNÍ STRÁNKY </vt:lpstr>
      <vt:lpstr>ZÁKLADNÍ OVLÁDACÍ PRVKY PROHLÍŽEČE INTERNET EXLORER</vt:lpstr>
      <vt:lpstr>Prezentace aplikace PowerPoint</vt:lpstr>
      <vt:lpstr>Zápis do sešitu </vt:lpstr>
      <vt:lpstr>ÚKOL Č.4    </vt:lpstr>
      <vt:lpstr>Informační zdroje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Základy informačních technologií</dc:title>
  <dc:creator>HP</dc:creator>
  <cp:lastModifiedBy>icts</cp:lastModifiedBy>
  <cp:revision>66</cp:revision>
  <dcterms:created xsi:type="dcterms:W3CDTF">2009-11-29T16:30:26Z</dcterms:created>
  <dcterms:modified xsi:type="dcterms:W3CDTF">2012-12-27T12:36:02Z</dcterms:modified>
</cp:coreProperties>
</file>