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11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3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8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0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9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4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5" name="Přímá spojnice 21"/>
          <p:cNvSpPr>
            <a:spLocks noChangeShapeType="1"/>
          </p:cNvSpPr>
          <p:nvPr/>
        </p:nvSpPr>
        <p:spPr bwMode="auto">
          <a:xfrm>
            <a:off x="911383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6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309688" y="4867275"/>
            <a:ext cx="641350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Ovál 23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0" name="Ovál 25"/>
          <p:cNvSpPr/>
          <p:nvPr/>
        </p:nvSpPr>
        <p:spPr bwMode="auto">
          <a:xfrm>
            <a:off x="1663700" y="5788025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1" name="Ovál 24"/>
          <p:cNvSpPr/>
          <p:nvPr/>
        </p:nvSpPr>
        <p:spPr>
          <a:xfrm>
            <a:off x="1905000" y="4495800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22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463" y="1174750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02BB22-E823-4D3A-963F-C052AAC6A65B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23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81475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4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63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BB2ADB2-BF18-4E3E-8727-E6D0245B64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2844072-79EB-4DA5-9162-E615D6BD9312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0AE65D29-5009-4347-AAE8-236A290DA1F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bdélník 9"/>
          <p:cNvSpPr/>
          <p:nvPr/>
        </p:nvSpPr>
        <p:spPr bwMode="auto">
          <a:xfrm>
            <a:off x="276225" y="0"/>
            <a:ext cx="104775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bdélník 10"/>
          <p:cNvSpPr/>
          <p:nvPr/>
        </p:nvSpPr>
        <p:spPr bwMode="auto">
          <a:xfrm>
            <a:off x="990600" y="0"/>
            <a:ext cx="182563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Obdélník 11"/>
          <p:cNvSpPr/>
          <p:nvPr/>
        </p:nvSpPr>
        <p:spPr bwMode="auto">
          <a:xfrm>
            <a:off x="1141413" y="0"/>
            <a:ext cx="230187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Přímá spojnice 12"/>
          <p:cNvSpPr>
            <a:spLocks noChangeShapeType="1"/>
          </p:cNvSpPr>
          <p:nvPr/>
        </p:nvSpPr>
        <p:spPr bwMode="auto">
          <a:xfrm>
            <a:off x="106363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4"/>
          <p:cNvSpPr>
            <a:spLocks noChangeShapeType="1"/>
          </p:cNvSpPr>
          <p:nvPr/>
        </p:nvSpPr>
        <p:spPr bwMode="auto">
          <a:xfrm>
            <a:off x="854075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Přímá spojnice 15"/>
          <p:cNvSpPr>
            <a:spLocks noChangeShapeType="1"/>
          </p:cNvSpPr>
          <p:nvPr/>
        </p:nvSpPr>
        <p:spPr bwMode="auto">
          <a:xfrm>
            <a:off x="172720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3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4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5" name="Ovál 19"/>
          <p:cNvSpPr/>
          <p:nvPr/>
        </p:nvSpPr>
        <p:spPr bwMode="auto">
          <a:xfrm>
            <a:off x="1323975" y="4867275"/>
            <a:ext cx="642938" cy="64135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6" name="Ovál 20"/>
          <p:cNvSpPr/>
          <p:nvPr/>
        </p:nvSpPr>
        <p:spPr bwMode="auto">
          <a:xfrm>
            <a:off x="1090613" y="5500688"/>
            <a:ext cx="138112" cy="136525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7" name="Ovál 21"/>
          <p:cNvSpPr/>
          <p:nvPr/>
        </p:nvSpPr>
        <p:spPr bwMode="auto">
          <a:xfrm>
            <a:off x="1663700" y="5791200"/>
            <a:ext cx="274638" cy="274638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8" name="Ovál 22"/>
          <p:cNvSpPr/>
          <p:nvPr/>
        </p:nvSpPr>
        <p:spPr bwMode="auto">
          <a:xfrm>
            <a:off x="1879600" y="4479925"/>
            <a:ext cx="365125" cy="365125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9" name="Přímá spojnice 25"/>
          <p:cNvSpPr>
            <a:spLocks noChangeShapeType="1"/>
          </p:cNvSpPr>
          <p:nvPr/>
        </p:nvSpPr>
        <p:spPr bwMode="auto">
          <a:xfrm>
            <a:off x="9097963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2875" y="1169988"/>
            <a:ext cx="2286000" cy="3810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6D26D0-39BF-4877-8AA1-64DE565CEB0A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21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076" y="4178300"/>
            <a:ext cx="3657600" cy="3841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39850" y="4929188"/>
            <a:ext cx="609600" cy="5175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AA92B6-CC4A-495B-9861-0F266D57D7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D7F68E2-6D4B-4FC3-99B8-6305D39A7F0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264202-B46B-4145-A0AA-D20243C4C2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72AB3B-5CA1-4C9B-A158-B66C280272AD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0FB741-A032-4A11-9925-640CE4C9AB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186A14F-59B3-4DFD-BCC1-9027DE4A45A2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7841153-19CC-4AF8-B497-7313DDC775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486DB-ACA7-44D0-BF11-7A44288B7A90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2C3EBD7-8861-449A-A21B-59FD07A357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6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7" name="Přímá spojnice 8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8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0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1" name="Ovál 13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/>
          <a:lstStyle>
            <a:lvl1pPr algn="l">
              <a:buNone/>
              <a:defRPr sz="2000" b="1" cap="small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2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DCE8B1A7-7719-441E-85F8-D68913CC48E5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3" name="Zástupný symbol pro číslo snímku 21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2C98E79D-8FD0-476D-91F2-B73216D03C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2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Ovál 12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7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8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11" name="Přímá spojnice 19"/>
          <p:cNvSpPr>
            <a:spLocks noChangeShapeType="1"/>
          </p:cNvSpPr>
          <p:nvPr/>
        </p:nvSpPr>
        <p:spPr bwMode="auto">
          <a:xfrm>
            <a:off x="6192838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spcCol="274320" rtlCol="0" fromWordArt="0" forceAA="0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A4ECC355-8D3A-474A-9889-E41B956E5C9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13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fld id="{49BE981E-6D25-458A-869F-4951741DA5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4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7E572F-78B9-4A3F-9F06-F2BB798D8C8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7B62DC-F08B-470C-A302-780188EDE8E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8F0ABD-7F88-4B74-8FFF-ED3FEFFFA168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C1E4E4-224F-4C4E-A31E-3192A21E0DB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25963"/>
          </a:xfrm>
        </p:spPr>
        <p:txBody>
          <a:bodyPr>
            <a:normAutofit/>
          </a:bodyPr>
          <a:lstStyle/>
          <a:p>
            <a:pPr lvl="0"/>
            <a:endParaRPr lang="cs-CZ" noProof="0" smtClean="0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442A1F-1DE1-474C-99ED-AC589B1226D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</a:endParaRPr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28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7467600" cy="487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045" y="1081881"/>
            <a:ext cx="2011362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294911B5-EEC9-4961-9C04-35B6B1093A4C}" type="datetimeFigureOut">
              <a:rPr lang="cs-CZ"/>
              <a:pPr>
                <a:defRPr/>
              </a:pPr>
              <a:t>10.10.2013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89763" y="3736975"/>
            <a:ext cx="32004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Ovál 11"/>
          <p:cNvSpPr/>
          <p:nvPr/>
        </p:nvSpPr>
        <p:spPr>
          <a:xfrm>
            <a:off x="8156575" y="5715000"/>
            <a:ext cx="549275" cy="549275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588" y="5734050"/>
            <a:ext cx="609600" cy="520700"/>
          </a:xfrm>
          <a:prstGeom prst="rect">
            <a:avLst/>
          </a:prstGeom>
        </p:spPr>
        <p:txBody>
          <a:bodyPr vert="horz" anchor="ctr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400" b="1" smtClean="0">
                <a:solidFill>
                  <a:srgbClr val="FFFFFF"/>
                </a:solidFill>
                <a:latin typeface="+mn-lt"/>
              </a:defRPr>
            </a:lvl1pPr>
          </a:lstStyle>
          <a:p>
            <a:pPr>
              <a:defRPr/>
            </a:pPr>
            <a:fld id="{D8FDDA9C-521F-41DC-A1EA-6642643E77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56" r:id="rId4"/>
    <p:sldLayoutId id="2147483755" r:id="rId5"/>
    <p:sldLayoutId id="2147483760" r:id="rId6"/>
    <p:sldLayoutId id="2147483754" r:id="rId7"/>
    <p:sldLayoutId id="2147483761" r:id="rId8"/>
    <p:sldLayoutId id="2147483762" r:id="rId9"/>
    <p:sldLayoutId id="2147483753" r:id="rId10"/>
    <p:sldLayoutId id="2147483752" r:id="rId11"/>
    <p:sldLayoutId id="2147483763" r:id="rId12"/>
  </p:sldLayoutIdLst>
  <p:txStyles>
    <p:titleStyle>
      <a:lvl1pPr algn="l" rtl="0" fontAlgn="base">
        <a:spcBef>
          <a:spcPct val="0"/>
        </a:spcBef>
        <a:spcAft>
          <a:spcPct val="0"/>
        </a:spcAft>
        <a:defRPr sz="3000" kern="1200" cap="small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000">
          <a:solidFill>
            <a:schemeClr val="tx2"/>
          </a:solidFill>
          <a:latin typeface="Century Schoolbook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1"/>
        </a:buClr>
        <a:buSzPct val="70000"/>
        <a:buFont typeface="Wingdings" pitchFamily="2" charset="2"/>
        <a:buChar char="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563" algn="l" rtl="0" fontAlgn="base">
        <a:spcBef>
          <a:spcPct val="20000"/>
        </a:spcBef>
        <a:spcAft>
          <a:spcPct val="0"/>
        </a:spcAft>
        <a:buClr>
          <a:srgbClr val="E0752F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187450" indent="-182563" algn="l" rtl="0" fontAlgn="base">
        <a:spcBef>
          <a:spcPct val="20000"/>
        </a:spcBef>
        <a:spcAft>
          <a:spcPct val="0"/>
        </a:spcAft>
        <a:buClr>
          <a:srgbClr val="FEC3AE"/>
        </a:buClr>
        <a:buSzPct val="60000"/>
        <a:buFont typeface="Wingdings" pitchFamily="2" charset="2"/>
        <a:buChar char="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182563" algn="l" rtl="0" fontAlgn="base">
        <a:spcBef>
          <a:spcPct val="20000"/>
        </a:spcBef>
        <a:spcAft>
          <a:spcPct val="0"/>
        </a:spcAft>
        <a:buClr>
          <a:srgbClr val="BDCAE9"/>
        </a:buClr>
        <a:buSzPct val="68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pic>
        <p:nvPicPr>
          <p:cNvPr id="14338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4339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>
              <a:latin typeface="Century Schoolbook" pitchFamily="18" charset="0"/>
            </a:endParaRPr>
          </a:p>
        </p:txBody>
      </p:sp>
      <p:sp>
        <p:nvSpPr>
          <p:cNvPr id="14340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>
              <a:latin typeface="Century Schoolbook" pitchFamily="18" charset="0"/>
            </a:endParaRPr>
          </a:p>
        </p:txBody>
      </p:sp>
      <p:sp>
        <p:nvSpPr>
          <p:cNvPr id="14341" name="Text Box 203"/>
          <p:cNvSpPr txBox="1">
            <a:spLocks noChangeArrowheads="1"/>
          </p:cNvSpPr>
          <p:nvPr/>
        </p:nvSpPr>
        <p:spPr bwMode="auto">
          <a:xfrm>
            <a:off x="1476375" y="3284538"/>
            <a:ext cx="61198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>
                <a:latin typeface="Times New Roman" pitchFamily="18" charset="0"/>
                <a:cs typeface="Arial" charset="0"/>
              </a:rPr>
              <a:t>VY_32_INOVACE_16_CJ_DOPLŇKOVÁ ČETBA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59" name="Group 8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03427971"/>
              </p:ext>
            </p:extLst>
          </p:nvPr>
        </p:nvGraphicFramePr>
        <p:xfrm>
          <a:off x="611188" y="908050"/>
          <a:ext cx="8281987" cy="5461002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Doplňková četba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8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si z nabídky různých žánrů vybere knihu, po přečtení provede zápis do čtenářského deníku, představí spolužákům</a:t>
                      </a:r>
                    </a:p>
                  </a:txBody>
                  <a:tcPr marT="45723" marB="45723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Zápis ve čtenářském deníku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Kniha, spisovatel, ilustrátor, hlavní hrdina, děj příběhu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Miroslava Vybíralová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1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 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Škola pro každého, 834/2007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6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18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048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snímky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marT="45723" marB="45723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541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eaLnBrk="0" hangingPunct="0"/>
            <a:r>
              <a:rPr lang="cs-CZ" b="1">
                <a:cs typeface="Arial" charset="0"/>
              </a:rPr>
              <a:t>ANOTACE</a:t>
            </a:r>
            <a:endParaRPr lang="cs-CZ"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388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000" dirty="0" smtClean="0"/>
              <a:t>DOPLŇKOVÁ ČETBA</a:t>
            </a:r>
            <a:endParaRPr lang="cs-CZ" sz="4000" dirty="0"/>
          </a:p>
        </p:txBody>
      </p:sp>
      <p:sp>
        <p:nvSpPr>
          <p:cNvPr id="16386" name="Podnadpis 2"/>
          <p:cNvSpPr>
            <a:spLocks noGrp="1"/>
          </p:cNvSpPr>
          <p:nvPr>
            <p:ph type="subTitle" idx="1"/>
          </p:nvPr>
        </p:nvSpPr>
        <p:spPr>
          <a:xfrm>
            <a:off x="2286000" y="5003800"/>
            <a:ext cx="6172200" cy="1371600"/>
          </a:xfrm>
        </p:spPr>
        <p:txBody>
          <a:bodyPr/>
          <a:lstStyle/>
          <a:p>
            <a:pPr algn="ctr"/>
            <a:r>
              <a:rPr lang="cs-CZ" sz="2800" smtClean="0"/>
              <a:t>2. pololetí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Příběhy ze života dětí</a:t>
            </a:r>
            <a:endParaRPr lang="cs-CZ" dirty="0"/>
          </a:p>
        </p:txBody>
      </p:sp>
      <p:sp>
        <p:nvSpPr>
          <p:cNvPr id="17410" name="Zástupný symbol pro obsah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smtClean="0"/>
              <a:t>Vojtěch Steklač</a:t>
            </a:r>
          </a:p>
          <a:p>
            <a:pPr lvl="3"/>
            <a:r>
              <a:rPr lang="cs-CZ" sz="2200" smtClean="0"/>
              <a:t>Boříkovy lapálie I., II.</a:t>
            </a:r>
          </a:p>
          <a:p>
            <a:pPr lvl="3"/>
            <a:r>
              <a:rPr lang="cs-CZ" sz="2200" smtClean="0"/>
              <a:t>Dáda a spol.</a:t>
            </a:r>
          </a:p>
          <a:p>
            <a:pPr lvl="3"/>
            <a:r>
              <a:rPr lang="cs-CZ" sz="2200" smtClean="0"/>
              <a:t>Holky a spol.</a:t>
            </a:r>
          </a:p>
          <a:p>
            <a:r>
              <a:rPr lang="cs-CZ" sz="2800" smtClean="0"/>
              <a:t>Jiří Kahoun</a:t>
            </a:r>
          </a:p>
          <a:p>
            <a:pPr lvl="3"/>
            <a:r>
              <a:rPr lang="cs-CZ" sz="2200" smtClean="0"/>
              <a:t>Školník Kulda je jednička</a:t>
            </a:r>
          </a:p>
          <a:p>
            <a:pPr lvl="3"/>
            <a:r>
              <a:rPr lang="cs-CZ" sz="2200" smtClean="0"/>
              <a:t>Moucha roku</a:t>
            </a:r>
          </a:p>
          <a:p>
            <a:pPr lvl="3"/>
            <a:r>
              <a:rPr lang="cs-CZ" sz="2200" smtClean="0"/>
              <a:t>Můj děda hastrman</a:t>
            </a:r>
          </a:p>
          <a:p>
            <a:r>
              <a:rPr lang="cs-CZ" sz="2800" smtClean="0"/>
              <a:t>Mark Twain</a:t>
            </a:r>
          </a:p>
          <a:p>
            <a:pPr lvl="3"/>
            <a:r>
              <a:rPr lang="cs-CZ" sz="2200" smtClean="0"/>
              <a:t>Dobrodružství Toma Sawyera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Svět kouzel a fantazie</a:t>
            </a:r>
            <a:endParaRPr lang="cs-CZ" dirty="0"/>
          </a:p>
        </p:txBody>
      </p:sp>
      <p:sp>
        <p:nvSpPr>
          <p:cNvPr id="18434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smtClean="0"/>
              <a:t>Terence Blacker</a:t>
            </a:r>
          </a:p>
          <a:p>
            <a:pPr lvl="1"/>
            <a:r>
              <a:rPr lang="cs-CZ" sz="2200" smtClean="0"/>
              <a:t>Čaroslečna</a:t>
            </a:r>
          </a:p>
          <a:p>
            <a:pPr lvl="1"/>
            <a:r>
              <a:rPr lang="cs-CZ" sz="2200" smtClean="0"/>
              <a:t>E-mail ze záhrobí</a:t>
            </a:r>
          </a:p>
          <a:p>
            <a:r>
              <a:rPr lang="cs-CZ" sz="2800" smtClean="0"/>
              <a:t>Joanne Rowlingová</a:t>
            </a:r>
          </a:p>
          <a:p>
            <a:pPr lvl="1"/>
            <a:r>
              <a:rPr lang="cs-CZ" sz="2200" smtClean="0"/>
              <a:t>Harry Potter</a:t>
            </a:r>
          </a:p>
          <a:p>
            <a:r>
              <a:rPr lang="cs-CZ" sz="2800" smtClean="0"/>
              <a:t>Clive Staples Lewis</a:t>
            </a:r>
          </a:p>
          <a:p>
            <a:pPr lvl="1"/>
            <a:r>
              <a:rPr lang="cs-CZ" sz="2200" smtClean="0"/>
              <a:t>Letopisy Narnie</a:t>
            </a:r>
          </a:p>
          <a:p>
            <a:r>
              <a:rPr lang="cs-CZ" sz="2800" smtClean="0"/>
              <a:t>Miroslav Švandrlík</a:t>
            </a:r>
          </a:p>
          <a:p>
            <a:pPr lvl="1"/>
            <a:r>
              <a:rPr lang="cs-CZ" sz="2200" smtClean="0"/>
              <a:t>Neuvěřitelné příhody žáků Kopyta a Mňouka</a:t>
            </a:r>
          </a:p>
        </p:txBody>
      </p:sp>
    </p:spTree>
  </p:cSld>
  <p:clrMapOvr>
    <a:masterClrMapping/>
  </p:clrMapOvr>
  <p:transition spd="slow">
    <p:split orient="vert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Dobrodružství, záhady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>
            <a:normAutofit lnSpcReduction="10000"/>
          </a:bodyPr>
          <a:lstStyle/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Jaroslav Foglar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Záhada hlavolamu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Stínadla se bouří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Hoši od Bobří řeky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err="1" smtClean="0"/>
              <a:t>Julies</a:t>
            </a:r>
            <a:r>
              <a:rPr lang="cs-CZ" dirty="0" smtClean="0"/>
              <a:t> Verne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Dva roky prázdnin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Ze Země na Měsíc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Daniel </a:t>
            </a:r>
            <a:r>
              <a:rPr lang="cs-CZ" dirty="0" err="1" smtClean="0"/>
              <a:t>Defoe</a:t>
            </a:r>
            <a:endParaRPr lang="cs-CZ" dirty="0" smtClean="0"/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Robinson </a:t>
            </a:r>
            <a:r>
              <a:rPr lang="cs-CZ" dirty="0" err="1" smtClean="0"/>
              <a:t>Crusoe</a:t>
            </a:r>
            <a:endParaRPr lang="cs-CZ" dirty="0"/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r>
              <a:rPr lang="cs-CZ" dirty="0" smtClean="0"/>
              <a:t>Thomas </a:t>
            </a:r>
            <a:r>
              <a:rPr lang="cs-CZ" dirty="0" err="1" smtClean="0"/>
              <a:t>Brezina</a:t>
            </a:r>
            <a:endParaRPr lang="cs-CZ" dirty="0" smtClean="0"/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Počítačový démon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Půlnoční slavnost</a:t>
            </a:r>
          </a:p>
          <a:p>
            <a:pPr marL="640080" lvl="1" indent="-274320" fontAlgn="auto">
              <a:spcAft>
                <a:spcPts val="0"/>
              </a:spcAft>
              <a:buFont typeface="Wingdings 2"/>
              <a:buChar char=""/>
              <a:defRPr/>
            </a:pPr>
            <a:r>
              <a:rPr lang="cs-CZ" dirty="0" smtClean="0"/>
              <a:t>Klub Tygrů – oživlá mumie</a:t>
            </a:r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Pokyny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smtClean="0"/>
              <a:t>Z každé oblasti vybrat jeden titul</a:t>
            </a:r>
          </a:p>
          <a:p>
            <a:r>
              <a:rPr lang="cs-CZ" sz="2800" smtClean="0"/>
              <a:t>Přečíst</a:t>
            </a:r>
          </a:p>
          <a:p>
            <a:r>
              <a:rPr lang="cs-CZ" sz="2800" smtClean="0"/>
              <a:t>Zpracovat zápis do čtenářského deníku</a:t>
            </a:r>
          </a:p>
          <a:p>
            <a:r>
              <a:rPr lang="cs-CZ" sz="2800" smtClean="0"/>
              <a:t>Seznámit spolužáky s titulem</a:t>
            </a:r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Záznam ve čtenářském deníku</a:t>
            </a:r>
            <a:endParaRPr lang="cs-CZ" dirty="0"/>
          </a:p>
        </p:txBody>
      </p:sp>
      <p:sp>
        <p:nvSpPr>
          <p:cNvPr id="21506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625"/>
          </a:xfrm>
        </p:spPr>
        <p:txBody>
          <a:bodyPr/>
          <a:lstStyle/>
          <a:p>
            <a:r>
              <a:rPr lang="cs-CZ" sz="2800" smtClean="0"/>
              <a:t>Název knihy</a:t>
            </a:r>
          </a:p>
          <a:p>
            <a:r>
              <a:rPr lang="cs-CZ" sz="2800" smtClean="0"/>
              <a:t>Autor, ilustrátor</a:t>
            </a:r>
          </a:p>
          <a:p>
            <a:r>
              <a:rPr lang="cs-CZ" sz="2800" smtClean="0"/>
              <a:t>Hlavní postava/postavy</a:t>
            </a:r>
          </a:p>
          <a:p>
            <a:r>
              <a:rPr lang="cs-CZ" sz="2800" smtClean="0"/>
              <a:t>Stručný obsah</a:t>
            </a:r>
          </a:p>
          <a:p>
            <a:r>
              <a:rPr lang="cs-CZ" sz="2800" smtClean="0"/>
              <a:t>Co mě nejvíce zaujalo?</a:t>
            </a:r>
          </a:p>
          <a:p>
            <a:r>
              <a:rPr lang="cs-CZ" sz="2800" smtClean="0"/>
              <a:t>Obrázek</a:t>
            </a:r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Arkýř">
    <a:dk1>
      <a:sysClr val="windowText" lastClr="000000"/>
    </a:dk1>
    <a:lt1>
      <a:sysClr val="window" lastClr="FFFFFF"/>
    </a:lt1>
    <a:dk2>
      <a:srgbClr val="575F6D"/>
    </a:dk2>
    <a:lt2>
      <a:srgbClr val="FFF39D"/>
    </a:lt2>
    <a:accent1>
      <a:srgbClr val="FE8637"/>
    </a:accent1>
    <a:accent2>
      <a:srgbClr val="7598D9"/>
    </a:accent2>
    <a:accent3>
      <a:srgbClr val="B32C16"/>
    </a:accent3>
    <a:accent4>
      <a:srgbClr val="F5CD2D"/>
    </a:accent4>
    <a:accent5>
      <a:srgbClr val="AEBAD5"/>
    </a:accent5>
    <a:accent6>
      <a:srgbClr val="777C84"/>
    </a:accent6>
    <a:hlink>
      <a:srgbClr val="D2611C"/>
    </a:hlink>
    <a:folHlink>
      <a:srgbClr val="3B435B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48</TotalTime>
  <Words>249</Words>
  <Application>Microsoft Office PowerPoint</Application>
  <PresentationFormat>Předvádění na obrazovce (4:3)</PresentationFormat>
  <Paragraphs>75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Arkýř</vt:lpstr>
      <vt:lpstr>Prezentace aplikace PowerPoint</vt:lpstr>
      <vt:lpstr>Prezentace aplikace PowerPoint</vt:lpstr>
      <vt:lpstr>DOPLŇKOVÁ ČETBA</vt:lpstr>
      <vt:lpstr>Příběhy ze života dětí</vt:lpstr>
      <vt:lpstr>Svět kouzel a fantazie</vt:lpstr>
      <vt:lpstr>Dobrodružství, záhady</vt:lpstr>
      <vt:lpstr>Pokyny</vt:lpstr>
      <vt:lpstr>Záznam ve čtenářském deníku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DOPLŇKOVÁ ČETBA</dc:title>
  <dc:creator>Učitel</dc:creator>
  <cp:lastModifiedBy>Kudláčková Iveta</cp:lastModifiedBy>
  <cp:revision>11</cp:revision>
  <dcterms:created xsi:type="dcterms:W3CDTF">2012-04-01T17:54:17Z</dcterms:created>
  <dcterms:modified xsi:type="dcterms:W3CDTF">2013-10-10T10:25:11Z</dcterms:modified>
</cp:coreProperties>
</file>