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3"/>
  </p:notes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79AB58E-A3D9-4D15-ADC5-96763A062789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4EDA489-36F9-4CA0-A47A-C131379E1F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623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8810961-FDA2-4CE3-B65E-65C9E294285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4419E-265C-466A-AF73-DCA812576ED4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1E482-D5AB-42B1-A506-F0C995911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0B47C-B238-49EC-92E5-C77BC7F3B23F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A7DE-6EC2-42DB-8A89-8C8660278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6C457-A287-4B8F-8FD6-C32FCFC4816E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28B9F6-DECC-41D5-8F88-3808A4A6B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B474D-73A5-4CB6-9244-E3030579400E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11D60-9094-4839-B211-B30E9EDC61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303E7-CE2E-4B55-8B11-A78A64C7F33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268AB-D201-42A0-8E36-5C8CDA961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076C0-7DFC-442C-8E4B-C30440380F1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D5855-0A2B-4847-830F-9CF96638C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50FC8-F51E-4B81-BCEA-6CD92D8B498A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1E3A6-4B26-4C84-924A-DF67D3FDA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B6227-0CBF-4A16-8D66-419DD31C40D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0DBFF-4B4D-4A60-95AD-961291F72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25ECB-BC62-40FC-891C-2D7165E7F926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70867-C1A1-43FD-834A-BEB992B69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C1E9E-9874-4A6D-827F-C2DE672A99F8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5C930-80D6-4FA3-82ED-45440078A5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1EFC3-FBD5-415E-9C0A-F6E6136F2E35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9F43A-90A3-4F99-87F8-3EFB0AB6D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04B5F-D27C-42B5-90C1-2481402AC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90C0D6F-3C9D-4585-90C8-4643146670D4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C5B13A-E7A0-4BCB-B534-6446D5F9FC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2" r:id="rId1"/>
    <p:sldLayoutId id="2147483851" r:id="rId2"/>
    <p:sldLayoutId id="2147483850" r:id="rId3"/>
    <p:sldLayoutId id="2147483849" r:id="rId4"/>
    <p:sldLayoutId id="2147483848" r:id="rId5"/>
    <p:sldLayoutId id="2147483847" r:id="rId6"/>
    <p:sldLayoutId id="2147483846" r:id="rId7"/>
    <p:sldLayoutId id="2147483845" r:id="rId8"/>
    <p:sldLayoutId id="2147483853" r:id="rId9"/>
    <p:sldLayoutId id="2147483844" r:id="rId10"/>
    <p:sldLayoutId id="2147483843" r:id="rId11"/>
    <p:sldLayoutId id="2147483854" r:id="rId12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rgbClr val="FFFFFF"/>
          </a:solidFill>
          <a:latin typeface="+mj-lt"/>
          <a:ea typeface="+mj-ea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FFFFFF"/>
          </a:solidFill>
          <a:latin typeface="Verdana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FFFFFF"/>
          </a:solidFill>
          <a:latin typeface="Verdana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FFFFFF"/>
          </a:solidFill>
          <a:latin typeface="Verdana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FFFFFF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rgbClr val="FFFFFF"/>
        </a:buClr>
        <a:buFont typeface="Wingdings 2" pitchFamily="18" charset="2"/>
        <a:buChar char=""/>
        <a:defRPr sz="3200" kern="1200">
          <a:solidFill>
            <a:srgbClr val="FFFFFF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rgbClr val="FFFFFF"/>
        </a:buClr>
        <a:buFont typeface="Wingdings 2" pitchFamily="18" charset="2"/>
        <a:buChar char=""/>
        <a:defRPr sz="1600" kern="1200">
          <a:solidFill>
            <a:srgbClr val="FFFFFF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FFFFFF"/>
        </a:buClr>
        <a:buFont typeface="Wingdings 2" pitchFamily="18" charset="2"/>
        <a:buChar char=""/>
        <a:defRPr sz="1400" kern="1200">
          <a:solidFill>
            <a:srgbClr val="FFFFFF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FFFFFF"/>
        </a:buClr>
        <a:buFont typeface="Wingdings 2" pitchFamily="18" charset="2"/>
        <a:buChar char=""/>
        <a:defRPr sz="1200" kern="1200">
          <a:solidFill>
            <a:srgbClr val="FFFFFF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FFFFFF"/>
        </a:buClr>
        <a:buFont typeface="Wingdings 2" pitchFamily="18" charset="2"/>
        <a:buChar char=""/>
        <a:defRPr sz="12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  <p:pic>
        <p:nvPicPr>
          <p:cNvPr id="1536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536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solidFill>
                <a:schemeClr val="bg1"/>
              </a:solidFill>
              <a:latin typeface="Times New Roman" pitchFamily="18" charset="0"/>
            </a:endParaRPr>
          </a:p>
          <a:p>
            <a:pPr algn="ctr" eaLnBrk="0" hangingPunct="0"/>
            <a:endParaRPr lang="cs-CZ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15365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  <p:sp>
        <p:nvSpPr>
          <p:cNvPr id="15366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VY_32_INOVACE_19_CJI_LITERÁRNÍ ŽÁNRY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7202188"/>
              </p:ext>
            </p:extLst>
          </p:nvPr>
        </p:nvGraphicFramePr>
        <p:xfrm>
          <a:off x="611188" y="908050"/>
          <a:ext cx="8281987" cy="5461002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Literární žánry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8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literární žánry, z nichž četli ukázky. Hledají společné, nebo rozdílné rysy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Učí si dělat zápisky, poznámky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Naučí se definovat základní literární pojmy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Pohádka, báseň, pověst, bajka, povídka, román, balada, přísloví, rčení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Miroslava Vybíralová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Škola pro každého , 834/2007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438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solidFill>
                  <a:schemeClr val="bg1"/>
                </a:solidFill>
                <a:cs typeface="Arial" charset="0"/>
              </a:rPr>
              <a:t>ANOTACE</a:t>
            </a:r>
            <a:endParaRPr lang="cs-CZ">
              <a:solidFill>
                <a:schemeClr val="bg1"/>
              </a:solidFill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>
          <a:xfrm>
            <a:off x="1009650" y="3306763"/>
            <a:ext cx="7116763" cy="1470025"/>
          </a:xfrm>
        </p:spPr>
        <p:txBody>
          <a:bodyPr/>
          <a:lstStyle/>
          <a:p>
            <a:pPr eaLnBrk="1" hangingPunct="1"/>
            <a:r>
              <a:rPr lang="cs-CZ" sz="4400" b="1" smtClean="0">
                <a:solidFill>
                  <a:schemeClr val="bg1"/>
                </a:solidFill>
              </a:rPr>
              <a:t>Literární žánry, které jsme poznali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Pohádka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Smyšlené vyprávění, které se šířilo ústním podáním mezi lidmi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Vystupují zde často nadpřirozené bytosti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Dobro vítězí nad zlem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Báseň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Literární dílo psané ve verších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Rozlišujeme básně lyrické (nemají děj) a epické (zachycují příběh)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Báseň může mít sloky, verše, rýmy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Pověst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Vyprávění, které se vztahuje k nějakému místu, historickému období nebo osobě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Bývá částečně nebo úplně vymyšlená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Bajka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Mravoučné vyprávění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Jednají v něm zvířata nebo věci jako lidé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Na jejich chování jsou poukazovány některé špatné lidské vlastnosti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Někdy bývá na konci ponaučení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Povídka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1042988" y="1773238"/>
            <a:ext cx="7126287" cy="4051300"/>
          </a:xfrm>
        </p:spPr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Kratší literární dílo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Mívá jednoduchý děj a vystupuje v ní méně postav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Vlastnosti hlavního hrdiny se nemění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Román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Literární dílo většího rozsahu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Má hlavního hrdinu, jeho příběh a další hrdiny se svými osudy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Vlastnosti hlavního hrdiny se mění, vyvíjejí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Balada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Delší báseň se smutným, ponurým dějem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Hrdinové se setkávají s nadpřirozenými bytostmi, které většinou vítězí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Mívá smutný konec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bg1"/>
                </a:solidFill>
              </a:rPr>
              <a:t>Přísloví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256212"/>
          </a:xfrm>
        </p:spPr>
        <p:txBody>
          <a:bodyPr/>
          <a:lstStyle/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Krátké, někdy veršované průpovědi, které vyjadřují životní zkušenost lidí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Vyplývá z nich nějaká moudrost nebo poučení</a:t>
            </a:r>
          </a:p>
          <a:p>
            <a:pPr eaLnBrk="1" hangingPunct="1">
              <a:buFont typeface="Courier New" pitchFamily="49" charset="0"/>
              <a:buChar char="o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sz="4000" smtClean="0"/>
              <a:t>	 </a:t>
            </a:r>
            <a:r>
              <a:rPr lang="cs-CZ" sz="4000" b="1" smtClean="0">
                <a:solidFill>
                  <a:schemeClr val="bg1"/>
                </a:solidFill>
              </a:rPr>
              <a:t>Rčení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Ustálené slovní spojení, které zpestřuje naše vyjadřování</a:t>
            </a:r>
          </a:p>
          <a:p>
            <a:pPr eaLnBrk="1" hangingPunct="1">
              <a:buClr>
                <a:schemeClr val="bg1"/>
              </a:buClr>
              <a:buFont typeface="Courier New" pitchFamily="49" charset="0"/>
              <a:buChar char="o"/>
            </a:pPr>
            <a:r>
              <a:rPr lang="cs-CZ" sz="2800" smtClean="0">
                <a:solidFill>
                  <a:schemeClr val="bg1"/>
                </a:solidFill>
              </a:rPr>
              <a:t>Na rozdíl od přísloví nepoučuje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75</TotalTime>
  <Words>299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Prezentace aplikace PowerPoint</vt:lpstr>
      <vt:lpstr>Literární žánry, které jsme poznali</vt:lpstr>
      <vt:lpstr>Pohádka</vt:lpstr>
      <vt:lpstr>Báseň</vt:lpstr>
      <vt:lpstr>Pověst</vt:lpstr>
      <vt:lpstr>Bajka</vt:lpstr>
      <vt:lpstr>Povídka</vt:lpstr>
      <vt:lpstr>Román</vt:lpstr>
      <vt:lpstr>Balada</vt:lpstr>
      <vt:lpstr>Přísloví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Literární žánry, které jsme poznali</dc:title>
  <dc:creator>Učitel</dc:creator>
  <cp:lastModifiedBy>Kudláčková Iveta</cp:lastModifiedBy>
  <cp:revision>13</cp:revision>
  <dcterms:created xsi:type="dcterms:W3CDTF">2012-05-01T16:20:27Z</dcterms:created>
  <dcterms:modified xsi:type="dcterms:W3CDTF">2013-10-10T10:26:37Z</dcterms:modified>
</cp:coreProperties>
</file>