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6" r:id="rId4"/>
    <p:sldId id="257" r:id="rId5"/>
    <p:sldId id="258" r:id="rId6"/>
    <p:sldId id="259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100" d="100"/>
          <a:sy n="100" d="100"/>
        </p:scale>
        <p:origin x="-72" y="-2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AE1FC-484E-4EF0-A4A2-86FD7E771BD6}" type="datetimeFigureOut">
              <a:rPr lang="cs-CZ"/>
              <a:pPr>
                <a:defRPr/>
              </a:pPr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BA4C46-6A71-4D5D-94AC-BEA466B8A1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0EC6D0-A19E-4657-AAFD-A8C63B433F34}" type="datetimeFigureOut">
              <a:rPr lang="cs-CZ"/>
              <a:pPr>
                <a:defRPr/>
              </a:pPr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3CB2D-F737-477A-90DA-15F18FEC7A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513F6C-7663-4BD4-A4E2-1A2975E7EA0E}" type="datetimeFigureOut">
              <a:rPr lang="cs-CZ"/>
              <a:pPr>
                <a:defRPr/>
              </a:pPr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C51674-868E-48D0-93C7-E26ECC0185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3FA9E4-4FD7-4F82-936E-B13261649245}" type="datetimeFigureOut">
              <a:rPr lang="cs-CZ"/>
              <a:pPr>
                <a:defRPr/>
              </a:pPr>
              <a:t>9.5.2012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2A0765-928E-44C5-8215-C3C5141101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DB858B-EEC1-4E77-8069-BC56D6092D2C}" type="datetimeFigureOut">
              <a:rPr lang="cs-CZ"/>
              <a:pPr>
                <a:defRPr/>
              </a:pPr>
              <a:t>9.5.2012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EB302A-D9AC-4BED-831F-13929CF4F1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435D5D-6BAB-4FCB-BD7A-3353444643F3}" type="datetimeFigureOut">
              <a:rPr lang="cs-CZ"/>
              <a:pPr>
                <a:defRPr/>
              </a:pPr>
              <a:t>9.5.2012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6C7F67-071B-4905-90E3-B686A80529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56A6CB-166B-4E8E-9DBB-46F875FA3058}" type="datetimeFigureOut">
              <a:rPr lang="cs-CZ"/>
              <a:pPr>
                <a:defRPr/>
              </a:pPr>
              <a:t>9.5.2012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F6E5E8-BDC3-4CF0-92DE-7D2FF3263F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782B74-58BA-411E-9E58-E69986943EF0}" type="datetimeFigureOut">
              <a:rPr lang="cs-CZ"/>
              <a:pPr>
                <a:defRPr/>
              </a:pPr>
              <a:t>9.5.2012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9BCA77-3779-4EDC-AD38-4034942960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6DBB00-1EA5-4D28-9762-9E7E284362AB}" type="datetimeFigureOut">
              <a:rPr lang="cs-CZ"/>
              <a:pPr>
                <a:defRPr/>
              </a:pPr>
              <a:t>9.5.2012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8E9BFE-CA2D-4056-95DC-3D4CCB1390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E508D6-20B2-4349-9C34-6D74CCBE0C0F}" type="datetimeFigureOut">
              <a:rPr lang="cs-CZ"/>
              <a:pPr>
                <a:defRPr/>
              </a:pPr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927A58-DCC0-4D82-AD61-6B5A78C2F1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145039-DB08-455C-9870-0BF18EDE02BC}" type="datetimeFigureOut">
              <a:rPr lang="cs-CZ"/>
              <a:pPr>
                <a:defRPr/>
              </a:pPr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B3F09D-F179-4598-B308-4C47648824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 rtlCol="0">
            <a:normAutofit/>
          </a:bodyPr>
          <a:lstStyle/>
          <a:p>
            <a:pPr lvl="0"/>
            <a:endParaRPr lang="cs-CZ" noProof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FFAC59-530B-40CC-B5E9-42E7D84612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CA6E03-1CE7-4E2F-97D7-F00F3B4FCC90}" type="datetimeFigureOut">
              <a:rPr lang="cs-CZ"/>
              <a:pPr>
                <a:defRPr/>
              </a:pPr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388876C-569C-469E-893B-9EDBAB603E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59" r:id="rId2"/>
    <p:sldLayoutId id="2147483658" r:id="rId3"/>
    <p:sldLayoutId id="2147483657" r:id="rId4"/>
    <p:sldLayoutId id="2147483656" r:id="rId5"/>
    <p:sldLayoutId id="2147483655" r:id="rId6"/>
    <p:sldLayoutId id="2147483654" r:id="rId7"/>
    <p:sldLayoutId id="2147483653" r:id="rId8"/>
    <p:sldLayoutId id="2147483652" r:id="rId9"/>
    <p:sldLayoutId id="2147483651" r:id="rId10"/>
    <p:sldLayoutId id="2147483650" r:id="rId11"/>
    <p:sldLayoutId id="2147483661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Relationship Id="rId9" Type="http://schemas.openxmlformats.org/officeDocument/2006/relationships/image" Target="../media/image17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13" Type="http://schemas.openxmlformats.org/officeDocument/2006/relationships/image" Target="../media/image23.jpeg"/><Relationship Id="rId3" Type="http://schemas.openxmlformats.org/officeDocument/2006/relationships/image" Target="../media/image3.jpeg"/><Relationship Id="rId7" Type="http://schemas.openxmlformats.org/officeDocument/2006/relationships/image" Target="../media/image6.jpeg"/><Relationship Id="rId12" Type="http://schemas.openxmlformats.org/officeDocument/2006/relationships/image" Target="../media/image1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11" Type="http://schemas.openxmlformats.org/officeDocument/2006/relationships/image" Target="../media/image22.jpeg"/><Relationship Id="rId5" Type="http://schemas.openxmlformats.org/officeDocument/2006/relationships/image" Target="../media/image19.jpeg"/><Relationship Id="rId10" Type="http://schemas.openxmlformats.org/officeDocument/2006/relationships/image" Target="../media/image21.jpeg"/><Relationship Id="rId4" Type="http://schemas.openxmlformats.org/officeDocument/2006/relationships/image" Target="../media/image18.jpeg"/><Relationship Id="rId9" Type="http://schemas.openxmlformats.org/officeDocument/2006/relationships/image" Target="../media/image17.jpeg"/><Relationship Id="rId14" Type="http://schemas.openxmlformats.org/officeDocument/2006/relationships/image" Target="../media/image2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27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7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Word1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5"/>
          <p:cNvSpPr>
            <a:spLocks noChangeArrowheads="1"/>
          </p:cNvSpPr>
          <p:nvPr/>
        </p:nvSpPr>
        <p:spPr bwMode="auto">
          <a:xfrm>
            <a:off x="114300" y="-946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14338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692150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4339" name="Rectangle 6"/>
          <p:cNvSpPr>
            <a:spLocks noChangeArrowheads="1"/>
          </p:cNvSpPr>
          <p:nvPr/>
        </p:nvSpPr>
        <p:spPr bwMode="auto">
          <a:xfrm>
            <a:off x="1042988" y="5329238"/>
            <a:ext cx="7205662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 eaLnBrk="0" hangingPunct="0"/>
            <a:r>
              <a:rPr lang="cs-CZ" sz="1200" b="1">
                <a:latin typeface="Times New Roman" pitchFamily="18" charset="0"/>
                <a:cs typeface="Times New Roman" pitchFamily="18" charset="0"/>
              </a:rPr>
              <a:t>Základní škola, Moravský Krumlov, náměstí Klášterní 134, okres Znojmo, příspěvková organizace</a:t>
            </a:r>
            <a:endParaRPr lang="cs-CZ" sz="800">
              <a:latin typeface="Times New Roman" pitchFamily="18" charset="0"/>
            </a:endParaRPr>
          </a:p>
          <a:p>
            <a:pPr algn="ctr" eaLnBrk="0" hangingPunct="0"/>
            <a:endParaRPr lang="cs-CZ">
              <a:latin typeface="Calibri" pitchFamily="34" charset="0"/>
            </a:endParaRPr>
          </a:p>
        </p:txBody>
      </p:sp>
      <p:sp>
        <p:nvSpPr>
          <p:cNvPr id="14340" name="Rectangle 202"/>
          <p:cNvSpPr>
            <a:spLocks noChangeArrowheads="1"/>
          </p:cNvSpPr>
          <p:nvPr/>
        </p:nvSpPr>
        <p:spPr bwMode="auto">
          <a:xfrm>
            <a:off x="114300" y="7802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4341" name="Text Box 203"/>
          <p:cNvSpPr txBox="1">
            <a:spLocks noChangeArrowheads="1"/>
          </p:cNvSpPr>
          <p:nvPr/>
        </p:nvSpPr>
        <p:spPr bwMode="auto">
          <a:xfrm>
            <a:off x="1476375" y="3284538"/>
            <a:ext cx="611981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imes New Roman" pitchFamily="18" charset="0"/>
              </a:rPr>
              <a:t>VY_32_INOVACE_14_AJI_OBLEČENÍ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59" name="Group 87"/>
          <p:cNvGraphicFramePr>
            <a:graphicFrameLocks noGrp="1"/>
          </p:cNvGraphicFramePr>
          <p:nvPr>
            <p:ph idx="1"/>
          </p:nvPr>
        </p:nvGraphicFramePr>
        <p:xfrm>
          <a:off x="611188" y="908050"/>
          <a:ext cx="8281987" cy="4781550"/>
        </p:xfrm>
        <a:graphic>
          <a:graphicData uri="http://schemas.openxmlformats.org/drawingml/2006/table">
            <a:tbl>
              <a:tblPr/>
              <a:tblGrid>
                <a:gridCol w="1439862"/>
                <a:gridCol w="3709988"/>
                <a:gridCol w="3132137"/>
              </a:tblGrid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Angličtina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9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Oblečení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62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učí názvy oblečení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Výstup: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Znalost jednotlivých druhů oblečení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Clothes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Luděk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Šanca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 stupeň ZŠ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4. a 5..ročník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program: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Školní vzdělávací program pro základní vzdělávání, 793/2009 , Škola pro každého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Formát: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MS PowerPoint 2010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Celkem 10 snímků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5413" name="Text Box 63"/>
          <p:cNvSpPr txBox="1">
            <a:spLocks noChangeArrowheads="1"/>
          </p:cNvSpPr>
          <p:nvPr/>
        </p:nvSpPr>
        <p:spPr bwMode="auto">
          <a:xfrm>
            <a:off x="3132138" y="188913"/>
            <a:ext cx="25923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cs-CZ" b="1">
                <a:latin typeface="Calibri" pitchFamily="34" charset="0"/>
              </a:rPr>
              <a:t>ANOTACE</a:t>
            </a: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sz="8800" b="1" smtClean="0">
                <a:solidFill>
                  <a:srgbClr val="FF0000"/>
                </a:solidFill>
              </a:rPr>
              <a:t>OBLEČENÍ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rgbClr val="FFC000"/>
          </a:solidFill>
          <a:ln>
            <a:solidFill>
              <a:srgbClr val="FF0000"/>
            </a:solidFill>
          </a:ln>
          <a:scene3d>
            <a:camera prst="perspectiveLeft"/>
            <a:lightRig rig="threePt" dir="t"/>
          </a:scene3d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CLOTHES</a:t>
            </a:r>
            <a:endParaRPr lang="cs-CZ" sz="96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84138" y="101600"/>
            <a:ext cx="1560512" cy="6842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solidFill>
                  <a:prstClr val="white"/>
                </a:solidFill>
              </a:rPr>
              <a:t>sweater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1962150" y="74613"/>
            <a:ext cx="1717675" cy="7921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/>
              <a:t>coat</a:t>
            </a:r>
            <a:endParaRPr lang="cs-CZ" sz="3200" dirty="0"/>
          </a:p>
        </p:txBody>
      </p:sp>
      <p:sp>
        <p:nvSpPr>
          <p:cNvPr id="10" name="Obdélník 9"/>
          <p:cNvSpPr/>
          <p:nvPr/>
        </p:nvSpPr>
        <p:spPr>
          <a:xfrm>
            <a:off x="7164388" y="101600"/>
            <a:ext cx="1979612" cy="7651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/>
              <a:t>shorts</a:t>
            </a:r>
            <a:endParaRPr lang="cs-CZ" sz="3200" dirty="0"/>
          </a:p>
        </p:txBody>
      </p:sp>
      <p:sp>
        <p:nvSpPr>
          <p:cNvPr id="11" name="Obdélník 10"/>
          <p:cNvSpPr/>
          <p:nvPr/>
        </p:nvSpPr>
        <p:spPr>
          <a:xfrm>
            <a:off x="4918075" y="163513"/>
            <a:ext cx="1362075" cy="7207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/>
              <a:t>dress</a:t>
            </a:r>
            <a:endParaRPr lang="cs-CZ" sz="3200" dirty="0"/>
          </a:p>
        </p:txBody>
      </p:sp>
      <p:sp>
        <p:nvSpPr>
          <p:cNvPr id="12" name="Obdélník 11"/>
          <p:cNvSpPr/>
          <p:nvPr/>
        </p:nvSpPr>
        <p:spPr>
          <a:xfrm>
            <a:off x="2144713" y="3500438"/>
            <a:ext cx="1535112" cy="7207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/>
              <a:t>jacket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7042150" y="3443288"/>
            <a:ext cx="1922463" cy="7540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/>
              <a:t>skirt</a:t>
            </a:r>
            <a:endParaRPr lang="cs-CZ" sz="3200" dirty="0"/>
          </a:p>
        </p:txBody>
      </p:sp>
      <p:pic>
        <p:nvPicPr>
          <p:cNvPr id="17415" name="Picture 2" descr="C:\Users\Public\Pictures\Sample Pictures\sweater_l[1]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300" y="985838"/>
            <a:ext cx="1530350" cy="186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Picture 3" descr="C:\Users\Public\Pictures\Sample Pictures\lj088a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4713" y="1295400"/>
            <a:ext cx="1450975" cy="1747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7" name="Picture 5" descr="http://www.oblectese.cz/assets/clanky/2010-07/clanek01183/upload/photo/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19925" y="985838"/>
            <a:ext cx="1944688" cy="186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8" name="Picture 7" descr="http://nd01.jxs.cz/472/408/0396bb337f_11758056_o2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16463" y="1319213"/>
            <a:ext cx="1766887" cy="3184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9" name="Picture 9" descr="http://im9.cz/iR/importprodukt-orig/425/42518e0ed083ef9763e65497e6dc2c6b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784350" y="4365625"/>
            <a:ext cx="2055813" cy="246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0" name="Picture 10" descr="C:\Users\Public\Pictures\Sample Pictures\8_0_emily_015_p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-8029575" y="6643688"/>
            <a:ext cx="8315325" cy="6235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1" name="Picture 11" descr="C:\Users\Public\Pictures\Sample Pictures\8_0_emily_015_p[1]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853238" y="4503738"/>
            <a:ext cx="2279650" cy="1709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" name="Obdélník 22"/>
          <p:cNvSpPr/>
          <p:nvPr/>
        </p:nvSpPr>
        <p:spPr>
          <a:xfrm>
            <a:off x="47625" y="3117850"/>
            <a:ext cx="1720850" cy="6492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/>
              <a:t>trousers</a:t>
            </a:r>
            <a:endParaRPr lang="cs-CZ" sz="3200" dirty="0"/>
          </a:p>
        </p:txBody>
      </p:sp>
      <p:pic>
        <p:nvPicPr>
          <p:cNvPr id="17423" name="Picture 13" descr="http://www.trekshop.cz/img/damske-manzestrove-kalhoty-uax-manchedam-1.jpe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-115888" y="3860800"/>
            <a:ext cx="1628776" cy="299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0" grpId="0" animBg="1"/>
      <p:bldP spid="11" grpId="0" animBg="1"/>
      <p:bldP spid="12" grpId="0" animBg="1"/>
      <p:bldP spid="13" grpId="0" animBg="1"/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750" y="692150"/>
            <a:ext cx="1511300" cy="7207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/>
              <a:t>jeans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3209925" y="692150"/>
            <a:ext cx="1363663" cy="7207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/>
              <a:t>shirt</a:t>
            </a:r>
            <a:endParaRPr lang="cs-CZ" sz="3200" dirty="0"/>
          </a:p>
        </p:txBody>
      </p:sp>
      <p:sp>
        <p:nvSpPr>
          <p:cNvPr id="14" name="Obdélník 13"/>
          <p:cNvSpPr/>
          <p:nvPr/>
        </p:nvSpPr>
        <p:spPr>
          <a:xfrm>
            <a:off x="4932363" y="692150"/>
            <a:ext cx="1295400" cy="7207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T-</a:t>
            </a:r>
            <a:r>
              <a:rPr lang="cs-CZ" sz="3200" dirty="0" err="1"/>
              <a:t>shirt</a:t>
            </a:r>
            <a:endParaRPr lang="cs-CZ" sz="3200" dirty="0"/>
          </a:p>
        </p:txBody>
      </p:sp>
      <p:sp>
        <p:nvSpPr>
          <p:cNvPr id="15" name="Obdélník 14"/>
          <p:cNvSpPr/>
          <p:nvPr/>
        </p:nvSpPr>
        <p:spPr>
          <a:xfrm>
            <a:off x="7099300" y="692150"/>
            <a:ext cx="1504950" cy="7207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parka</a:t>
            </a:r>
            <a:endParaRPr lang="cs-CZ" sz="3200" dirty="0"/>
          </a:p>
        </p:txBody>
      </p:sp>
      <p:sp>
        <p:nvSpPr>
          <p:cNvPr id="16" name="Obdélník 15"/>
          <p:cNvSpPr/>
          <p:nvPr/>
        </p:nvSpPr>
        <p:spPr>
          <a:xfrm>
            <a:off x="392113" y="4141788"/>
            <a:ext cx="1385887" cy="7921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/>
              <a:t>shoes</a:t>
            </a:r>
            <a:endParaRPr lang="cs-CZ" sz="3200" dirty="0"/>
          </a:p>
        </p:txBody>
      </p:sp>
      <p:sp>
        <p:nvSpPr>
          <p:cNvPr id="17" name="Obdélník 16"/>
          <p:cNvSpPr/>
          <p:nvPr/>
        </p:nvSpPr>
        <p:spPr>
          <a:xfrm>
            <a:off x="3041650" y="4292600"/>
            <a:ext cx="1428750" cy="7207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/>
              <a:t>socks</a:t>
            </a:r>
            <a:endParaRPr lang="cs-CZ" sz="3200" dirty="0"/>
          </a:p>
        </p:txBody>
      </p:sp>
      <p:sp>
        <p:nvSpPr>
          <p:cNvPr id="19" name="Obdélník 18"/>
          <p:cNvSpPr/>
          <p:nvPr/>
        </p:nvSpPr>
        <p:spPr>
          <a:xfrm>
            <a:off x="5570538" y="4310063"/>
            <a:ext cx="1152525" cy="6492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cap</a:t>
            </a:r>
            <a:endParaRPr lang="cs-CZ" sz="3200" dirty="0"/>
          </a:p>
        </p:txBody>
      </p:sp>
      <p:sp>
        <p:nvSpPr>
          <p:cNvPr id="20" name="Obdélník 19"/>
          <p:cNvSpPr/>
          <p:nvPr/>
        </p:nvSpPr>
        <p:spPr>
          <a:xfrm>
            <a:off x="7740650" y="4257675"/>
            <a:ext cx="1130300" cy="6842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/>
              <a:t>hat</a:t>
            </a:r>
            <a:endParaRPr lang="cs-CZ" sz="3200" dirty="0"/>
          </a:p>
        </p:txBody>
      </p:sp>
      <p:pic>
        <p:nvPicPr>
          <p:cNvPr id="18441" name="Picture 2" descr="http://www.henrymode.cz/img/big/87428-kosile-soul-cal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65425" y="1773238"/>
            <a:ext cx="1981200" cy="1979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2" name="Picture 4" descr="http://shop.dela.cz/images/upload/tricko-us-basic-striker-cool-fit-zelena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16475" y="2009775"/>
            <a:ext cx="1527175" cy="1506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3" name="Picture 6" descr="http://www.coreshop.cz/images/produkty/thumb/cs/vans_kalhoty_013_p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68288" y="1574800"/>
            <a:ext cx="1782762" cy="2376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4" name="Picture 8" descr="http://www.termo-pradlo.com/fotky10555/fotos/gen320/gen__vyr_20IMG_0405a-upravena-2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922588" y="5157788"/>
            <a:ext cx="1547812" cy="154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5" name="Picture 10" descr="http://tuning-individual.cz/eshop/images/Piloti-Muroc-boty-cerne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19063" y="5157788"/>
            <a:ext cx="1931987" cy="1709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6" name="Picture 12" descr="http://www.tonak.cz/picture/shop/zbozi/big/100045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415213" y="5173663"/>
            <a:ext cx="1728787" cy="1314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7" name="Picture 14" descr="http://www.lovecky-obchod.cz/gallery/91005104750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341938" y="5153025"/>
            <a:ext cx="1609725" cy="1317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8" name="Picture 16" descr="http://img19.allegroimg.pl/photos/oryginal/23/15/83/07/2315830782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870700" y="1574800"/>
            <a:ext cx="2246313" cy="256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9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ývojový diagram: postup 13"/>
          <p:cNvSpPr/>
          <p:nvPr/>
        </p:nvSpPr>
        <p:spPr>
          <a:xfrm>
            <a:off x="0" y="5834063"/>
            <a:ext cx="1138238" cy="360362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jacket</a:t>
            </a:r>
            <a:endParaRPr lang="cs-CZ" dirty="0"/>
          </a:p>
        </p:txBody>
      </p:sp>
      <p:sp>
        <p:nvSpPr>
          <p:cNvPr id="15" name="Vývojový diagram: postup 14"/>
          <p:cNvSpPr/>
          <p:nvPr/>
        </p:nvSpPr>
        <p:spPr>
          <a:xfrm>
            <a:off x="-14288" y="6381750"/>
            <a:ext cx="1138238" cy="360363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parka</a:t>
            </a:r>
            <a:endParaRPr lang="cs-CZ" dirty="0"/>
          </a:p>
        </p:txBody>
      </p:sp>
      <p:sp>
        <p:nvSpPr>
          <p:cNvPr id="16" name="Vývojový diagram: postup 15"/>
          <p:cNvSpPr/>
          <p:nvPr/>
        </p:nvSpPr>
        <p:spPr>
          <a:xfrm>
            <a:off x="1266825" y="6381750"/>
            <a:ext cx="1136650" cy="360363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socks</a:t>
            </a:r>
            <a:endParaRPr lang="cs-CZ" dirty="0"/>
          </a:p>
        </p:txBody>
      </p:sp>
      <p:sp>
        <p:nvSpPr>
          <p:cNvPr id="17" name="Vývojový diagram: postup 16"/>
          <p:cNvSpPr/>
          <p:nvPr/>
        </p:nvSpPr>
        <p:spPr>
          <a:xfrm>
            <a:off x="2622550" y="6380163"/>
            <a:ext cx="1136650" cy="358775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dress</a:t>
            </a:r>
            <a:endParaRPr lang="cs-CZ" dirty="0"/>
          </a:p>
        </p:txBody>
      </p:sp>
      <p:sp>
        <p:nvSpPr>
          <p:cNvPr id="18" name="Vývojový diagram: postup 17"/>
          <p:cNvSpPr/>
          <p:nvPr/>
        </p:nvSpPr>
        <p:spPr>
          <a:xfrm>
            <a:off x="1266825" y="5834063"/>
            <a:ext cx="1136650" cy="360362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T-</a:t>
            </a:r>
            <a:r>
              <a:rPr lang="cs-CZ" dirty="0" err="1"/>
              <a:t>shirt</a:t>
            </a:r>
            <a:endParaRPr lang="cs-CZ" dirty="0"/>
          </a:p>
        </p:txBody>
      </p:sp>
      <p:sp>
        <p:nvSpPr>
          <p:cNvPr id="19" name="Vývojový diagram: postup 18"/>
          <p:cNvSpPr/>
          <p:nvPr/>
        </p:nvSpPr>
        <p:spPr>
          <a:xfrm>
            <a:off x="4292600" y="6386513"/>
            <a:ext cx="1138238" cy="358775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skirt</a:t>
            </a:r>
            <a:endParaRPr lang="cs-CZ" dirty="0"/>
          </a:p>
        </p:txBody>
      </p:sp>
      <p:sp>
        <p:nvSpPr>
          <p:cNvPr id="20" name="Vývojový diagram: postup 19"/>
          <p:cNvSpPr/>
          <p:nvPr/>
        </p:nvSpPr>
        <p:spPr>
          <a:xfrm>
            <a:off x="2622550" y="5834063"/>
            <a:ext cx="1136650" cy="360362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jeans</a:t>
            </a:r>
            <a:endParaRPr lang="cs-CZ" dirty="0"/>
          </a:p>
        </p:txBody>
      </p:sp>
      <p:sp>
        <p:nvSpPr>
          <p:cNvPr id="21" name="Vývojový diagram: postup 20"/>
          <p:cNvSpPr/>
          <p:nvPr/>
        </p:nvSpPr>
        <p:spPr>
          <a:xfrm>
            <a:off x="6099175" y="5802313"/>
            <a:ext cx="1136650" cy="358775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cap</a:t>
            </a:r>
            <a:endParaRPr lang="cs-CZ" dirty="0"/>
          </a:p>
        </p:txBody>
      </p:sp>
      <p:sp>
        <p:nvSpPr>
          <p:cNvPr id="22" name="Vývojový diagram: postup 21"/>
          <p:cNvSpPr/>
          <p:nvPr/>
        </p:nvSpPr>
        <p:spPr>
          <a:xfrm>
            <a:off x="6094413" y="6380163"/>
            <a:ext cx="1138237" cy="358775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shirt</a:t>
            </a:r>
            <a:endParaRPr lang="cs-CZ" dirty="0"/>
          </a:p>
        </p:txBody>
      </p:sp>
      <p:sp>
        <p:nvSpPr>
          <p:cNvPr id="23" name="Vývojový diagram: postup 22"/>
          <p:cNvSpPr/>
          <p:nvPr/>
        </p:nvSpPr>
        <p:spPr>
          <a:xfrm>
            <a:off x="7759700" y="5802313"/>
            <a:ext cx="1136650" cy="358775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coat</a:t>
            </a:r>
            <a:endParaRPr lang="cs-CZ" dirty="0"/>
          </a:p>
        </p:txBody>
      </p:sp>
      <p:sp>
        <p:nvSpPr>
          <p:cNvPr id="24" name="Vývojový diagram: postup 23"/>
          <p:cNvSpPr/>
          <p:nvPr/>
        </p:nvSpPr>
        <p:spPr>
          <a:xfrm>
            <a:off x="7759700" y="6340475"/>
            <a:ext cx="1136650" cy="360363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trousers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139700" y="188913"/>
            <a:ext cx="8501063" cy="503237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0000"/>
                </a:solidFill>
              </a:rPr>
              <a:t>Pojmenuj oblečení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19469" name="Picture 2" descr="C:\Users\Public\Pictures\Sample Pictures\sweater_l[1]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" y="1377950"/>
            <a:ext cx="881063" cy="1074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0" name="Picture 3" descr="C:\Users\Public\Pictures\Sample Pictures\lj088a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74763" y="1377950"/>
            <a:ext cx="935037" cy="1125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1" name="Picture 7" descr="http://nd01.jxs.cz/472/408/0396bb337f_11758056_o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27475" y="1330325"/>
            <a:ext cx="1039813" cy="1874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2" name="Picture 5" descr="http://www.oblectese.cz/assets/clanky/2010-07/clanek01183/upload/photo/1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392863" y="1665288"/>
            <a:ext cx="1119187" cy="1074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3" name="Picture 13" descr="http://www.trekshop.cz/img/damske-manzestrove-kalhoty-uax-manchedam-1.jpe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-112713" y="3267075"/>
            <a:ext cx="1108076" cy="204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4" name="Picture 9" descr="http://im9.cz/iR/importprodukt-orig/425/42518e0ed083ef9763e65497e6dc2c6b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266825" y="3240088"/>
            <a:ext cx="1522413" cy="1827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5" name="Picture 2" descr="http://www.henrymode.cz/img/big/87428-kosile-soul-cal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200650" y="1665288"/>
            <a:ext cx="1260475" cy="126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6" name="Picture 16" descr="http://img19.allegroimg.pl/photos/oryginal/23/15/83/07/2315830782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336800" y="1466850"/>
            <a:ext cx="1370013" cy="1566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7" name="Picture 6" descr="http://www.coreshop.cz/images/produkty/thumb/cs/vans_kalhoty_013_p.jp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340225" y="3986213"/>
            <a:ext cx="1143000" cy="1522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8" name="Picture 4" descr="http://shop.dela.cz/images/upload/tricko-us-basic-striker-cool-fit-zelena.jp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6099175" y="4352925"/>
            <a:ext cx="930275" cy="917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9" name="Picture 8" descr="http://www.termo-pradlo.com/fotky10555/fotos/gen320/gen__vyr_20IMG_0405a-upravena-2.jpg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7629525" y="3748088"/>
            <a:ext cx="1139825" cy="1141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80" name="Picture 11" descr="C:\Users\Public\Pictures\Sample Pictures\8_0_emily_015_p[1].jpg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2627313" y="3687763"/>
            <a:ext cx="1600200" cy="1201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81" name="Picture 14" descr="http://www.lovecky-obchod.cz/gallery/91005104750.jpg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7599363" y="1689100"/>
            <a:ext cx="1362075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9" name="Vývojový diagram: postup 38"/>
          <p:cNvSpPr/>
          <p:nvPr/>
        </p:nvSpPr>
        <p:spPr>
          <a:xfrm>
            <a:off x="4340225" y="5802313"/>
            <a:ext cx="1138238" cy="358775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sweater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50825" y="2708275"/>
            <a:ext cx="303213" cy="558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rgbClr val="FF0000"/>
                </a:solidFill>
              </a:rPr>
              <a:t>8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2927350" y="747713"/>
            <a:ext cx="303213" cy="5572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rgbClr val="FF0000"/>
                </a:solidFill>
              </a:rPr>
              <a:t>3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1606550" y="747713"/>
            <a:ext cx="303213" cy="5572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rgbClr val="FF0000"/>
                </a:solidFill>
              </a:rPr>
              <a:t>2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438150" y="698500"/>
            <a:ext cx="303213" cy="558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rgbClr val="FF0000"/>
                </a:solidFill>
              </a:rPr>
              <a:t>1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1906588" y="2838450"/>
            <a:ext cx="303212" cy="558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rgbClr val="FF0000"/>
                </a:solidFill>
              </a:rPr>
              <a:t>9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2927350" y="3165475"/>
            <a:ext cx="796925" cy="558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rgbClr val="FF0000"/>
                </a:solidFill>
              </a:rPr>
              <a:t>10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7773988" y="3108325"/>
            <a:ext cx="828675" cy="558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rgbClr val="FF0000"/>
                </a:solidFill>
              </a:rPr>
              <a:t>13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6192838" y="3617913"/>
            <a:ext cx="827087" cy="558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rgbClr val="FF0000"/>
                </a:solidFill>
              </a:rPr>
              <a:t>12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4448175" y="3300413"/>
            <a:ext cx="827088" cy="558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rgbClr val="FF0000"/>
                </a:solidFill>
              </a:rPr>
              <a:t>11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4340225" y="771525"/>
            <a:ext cx="303213" cy="558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rgbClr val="FF0000"/>
                </a:solidFill>
              </a:rPr>
              <a:t>4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6916738" y="798513"/>
            <a:ext cx="303212" cy="558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rgbClr val="FF0000"/>
                </a:solidFill>
              </a:rPr>
              <a:t>6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5678488" y="782638"/>
            <a:ext cx="303212" cy="558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rgbClr val="FF0000"/>
                </a:solidFill>
              </a:rPr>
              <a:t>5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8275638" y="819150"/>
            <a:ext cx="303212" cy="558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rgbClr val="FF0000"/>
                </a:solidFill>
              </a:rPr>
              <a:t>7</a:t>
            </a:r>
          </a:p>
        </p:txBody>
      </p:sp>
      <p:sp>
        <p:nvSpPr>
          <p:cNvPr id="52" name="Vývojový diagram: postup 51"/>
          <p:cNvSpPr/>
          <p:nvPr/>
        </p:nvSpPr>
        <p:spPr>
          <a:xfrm>
            <a:off x="7759700" y="5270500"/>
            <a:ext cx="1136650" cy="360363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shorts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364163" y="333375"/>
          <a:ext cx="3384550" cy="403225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76042"/>
                <a:gridCol w="376042"/>
                <a:gridCol w="376042"/>
                <a:gridCol w="376042"/>
                <a:gridCol w="376042"/>
                <a:gridCol w="376042"/>
                <a:gridCol w="376042"/>
                <a:gridCol w="376042"/>
                <a:gridCol w="376042"/>
              </a:tblGrid>
              <a:tr h="57606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1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57606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2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57606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3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57606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4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57606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5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57606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6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57606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u="none" strike="noStrike" dirty="0">
                          <a:effectLst/>
                        </a:rPr>
                        <a:t>7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sp>
        <p:nvSpPr>
          <p:cNvPr id="14" name="Obdélník 13"/>
          <p:cNvSpPr/>
          <p:nvPr/>
        </p:nvSpPr>
        <p:spPr>
          <a:xfrm>
            <a:off x="3276600" y="549275"/>
            <a:ext cx="1582738" cy="533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Žít, bydlet</a:t>
            </a:r>
            <a:endParaRPr lang="cs-CZ" sz="2400" b="1" dirty="0"/>
          </a:p>
        </p:txBody>
      </p:sp>
      <p:sp>
        <p:nvSpPr>
          <p:cNvPr id="15" name="Obdélník 14"/>
          <p:cNvSpPr/>
          <p:nvPr/>
        </p:nvSpPr>
        <p:spPr>
          <a:xfrm>
            <a:off x="107950" y="722313"/>
            <a:ext cx="431800" cy="7207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/>
              <a:t>1</a:t>
            </a:r>
            <a:endParaRPr lang="cs-CZ" sz="4800" b="1" dirty="0"/>
          </a:p>
        </p:txBody>
      </p:sp>
      <p:sp>
        <p:nvSpPr>
          <p:cNvPr id="16" name="Obdélník 15"/>
          <p:cNvSpPr/>
          <p:nvPr/>
        </p:nvSpPr>
        <p:spPr>
          <a:xfrm>
            <a:off x="2398713" y="549275"/>
            <a:ext cx="431800" cy="7191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/>
              <a:t>2</a:t>
            </a:r>
            <a:endParaRPr lang="cs-CZ" sz="4800" b="1" dirty="0"/>
          </a:p>
        </p:txBody>
      </p:sp>
      <p:sp>
        <p:nvSpPr>
          <p:cNvPr id="17" name="Obdélník 16"/>
          <p:cNvSpPr/>
          <p:nvPr/>
        </p:nvSpPr>
        <p:spPr>
          <a:xfrm>
            <a:off x="107950" y="2463800"/>
            <a:ext cx="431800" cy="7191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/>
              <a:t>3</a:t>
            </a:r>
            <a:endParaRPr lang="cs-CZ" sz="4800" b="1" dirty="0"/>
          </a:p>
        </p:txBody>
      </p:sp>
      <p:sp>
        <p:nvSpPr>
          <p:cNvPr id="18" name="Obdélník 17"/>
          <p:cNvSpPr/>
          <p:nvPr/>
        </p:nvSpPr>
        <p:spPr>
          <a:xfrm>
            <a:off x="177800" y="4065588"/>
            <a:ext cx="431800" cy="7207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/>
              <a:t>5</a:t>
            </a:r>
            <a:endParaRPr lang="cs-CZ" sz="4800" b="1" dirty="0"/>
          </a:p>
        </p:txBody>
      </p:sp>
      <p:sp>
        <p:nvSpPr>
          <p:cNvPr id="20" name="Obdélník 19"/>
          <p:cNvSpPr/>
          <p:nvPr/>
        </p:nvSpPr>
        <p:spPr>
          <a:xfrm>
            <a:off x="4749800" y="5159375"/>
            <a:ext cx="447675" cy="7207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/>
              <a:t>7</a:t>
            </a:r>
            <a:endParaRPr lang="cs-CZ" sz="4800" b="1" dirty="0"/>
          </a:p>
        </p:txBody>
      </p:sp>
      <p:sp>
        <p:nvSpPr>
          <p:cNvPr id="21" name="Obdélník 20"/>
          <p:cNvSpPr/>
          <p:nvPr/>
        </p:nvSpPr>
        <p:spPr>
          <a:xfrm>
            <a:off x="2830513" y="4095750"/>
            <a:ext cx="431800" cy="7207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/>
              <a:t>6</a:t>
            </a:r>
            <a:endParaRPr lang="cs-CZ" sz="4800" b="1" dirty="0"/>
          </a:p>
        </p:txBody>
      </p:sp>
      <p:sp>
        <p:nvSpPr>
          <p:cNvPr id="22" name="Obdélník 21"/>
          <p:cNvSpPr/>
          <p:nvPr/>
        </p:nvSpPr>
        <p:spPr>
          <a:xfrm>
            <a:off x="2614613" y="2509838"/>
            <a:ext cx="431800" cy="7191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/>
              <a:t>4</a:t>
            </a:r>
            <a:endParaRPr lang="cs-CZ" sz="4800" b="1" dirty="0"/>
          </a:p>
        </p:txBody>
      </p:sp>
      <p:sp>
        <p:nvSpPr>
          <p:cNvPr id="28" name="Obdélník 27"/>
          <p:cNvSpPr/>
          <p:nvPr/>
        </p:nvSpPr>
        <p:spPr>
          <a:xfrm>
            <a:off x="395288" y="6237288"/>
            <a:ext cx="8501062" cy="504825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FF0000"/>
                </a:solidFill>
              </a:rPr>
              <a:t>Doplň křížovku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20572" name="Picture 3" descr="C:\Users\Public\Pictures\Sample Pictures\lj088a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207963"/>
            <a:ext cx="1450975" cy="1747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73" name="Picture 8" descr="http://www.termo-pradlo.com/fotky10555/fotos/gen320/gen__vyr_20IMG_0405a-upravena-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9125" y="2095500"/>
            <a:ext cx="1333500" cy="133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74" name="Picture 12" descr="http://www.tonak.cz/picture/shop/zbozi/big/100045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76600" y="2166938"/>
            <a:ext cx="1727200" cy="1314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75" name="Picture 2" descr="http://www.henrymode.cz/img/big/87428-kosile-soul-cal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27088" y="3865563"/>
            <a:ext cx="1481137" cy="1479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76" name="Picture 11" descr="C:\Users\Public\Pictures\Sample Pictures\8_0_emily_015_p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435600" y="4889500"/>
            <a:ext cx="1681163" cy="126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77" name="Picture 10" descr="http://tuning-individual.cz/eshop/images/Piloti-Muroc-boty-cerne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517900" y="3959225"/>
            <a:ext cx="1304925" cy="1154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Přelož věty</a:t>
            </a:r>
            <a:endParaRPr lang="cs-CZ" dirty="0"/>
          </a:p>
        </p:txBody>
      </p:sp>
      <p:sp>
        <p:nvSpPr>
          <p:cNvPr id="21506" name="Zástupný symbol pro obsah 2"/>
          <p:cNvSpPr>
            <a:spLocks noGrp="1"/>
          </p:cNvSpPr>
          <p:nvPr>
            <p:ph sz="half" idx="1"/>
          </p:nvPr>
        </p:nvSpPr>
        <p:spPr>
          <a:xfrm>
            <a:off x="179388" y="836613"/>
            <a:ext cx="4254500" cy="5832475"/>
          </a:xfrm>
        </p:spPr>
        <p:txBody>
          <a:bodyPr/>
          <a:lstStyle/>
          <a:p>
            <a:endParaRPr lang="cs-CZ" smtClean="0"/>
          </a:p>
          <a:p>
            <a:r>
              <a:rPr lang="cs-CZ" smtClean="0"/>
              <a:t>I´ve got a small</a:t>
            </a:r>
          </a:p>
          <a:p>
            <a:endParaRPr lang="cs-CZ" smtClean="0"/>
          </a:p>
          <a:p>
            <a:r>
              <a:rPr lang="cs-CZ" smtClean="0"/>
              <a:t>He likes a green</a:t>
            </a:r>
          </a:p>
          <a:p>
            <a:endParaRPr lang="cs-CZ" smtClean="0"/>
          </a:p>
          <a:p>
            <a:r>
              <a:rPr lang="cs-CZ" smtClean="0"/>
              <a:t>You wear  a violet</a:t>
            </a:r>
          </a:p>
          <a:p>
            <a:endParaRPr lang="cs-CZ" smtClean="0"/>
          </a:p>
          <a:p>
            <a:r>
              <a:rPr lang="cs-CZ" smtClean="0"/>
              <a:t>He´s got new</a:t>
            </a:r>
          </a:p>
          <a:p>
            <a:endParaRPr lang="cs-CZ" smtClean="0"/>
          </a:p>
          <a:p>
            <a:r>
              <a:rPr lang="cs-CZ" smtClean="0"/>
              <a:t>We like blue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836613"/>
            <a:ext cx="4038600" cy="5832475"/>
          </a:xfrm>
        </p:spPr>
        <p:txBody>
          <a:bodyPr/>
          <a:lstStyle/>
          <a:p>
            <a:endParaRPr lang="cs-CZ" smtClean="0"/>
          </a:p>
          <a:p>
            <a:r>
              <a:rPr lang="cs-CZ" smtClean="0"/>
              <a:t>Já mám malou bundu.</a:t>
            </a:r>
          </a:p>
          <a:p>
            <a:endParaRPr lang="cs-CZ" smtClean="0"/>
          </a:p>
          <a:p>
            <a:r>
              <a:rPr lang="cs-CZ" smtClean="0"/>
              <a:t>On má rád zelené tričko.</a:t>
            </a:r>
          </a:p>
          <a:p>
            <a:endParaRPr lang="cs-CZ" smtClean="0"/>
          </a:p>
          <a:p>
            <a:r>
              <a:rPr lang="cs-CZ" smtClean="0"/>
              <a:t>Ty nosíš fialovou sukni.</a:t>
            </a:r>
          </a:p>
          <a:p>
            <a:endParaRPr lang="cs-CZ" smtClean="0"/>
          </a:p>
          <a:p>
            <a:r>
              <a:rPr lang="cs-CZ" smtClean="0"/>
              <a:t>On má nové boty.</a:t>
            </a:r>
          </a:p>
          <a:p>
            <a:endParaRPr lang="cs-CZ" smtClean="0"/>
          </a:p>
          <a:p>
            <a:r>
              <a:rPr lang="cs-CZ" smtClean="0"/>
              <a:t>My máme rádi modré džíny.</a:t>
            </a:r>
          </a:p>
        </p:txBody>
      </p:sp>
      <p:pic>
        <p:nvPicPr>
          <p:cNvPr id="21508" name="Picture 6" descr="http://www.coreshop.cz/images/produkty/thumb/cs/vans_kalhoty_013_p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313" y="5084763"/>
            <a:ext cx="86518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9" name="Picture 10" descr="http://tuning-individual.cz/eshop/images/Piloti-Muroc-boty-cern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35300" y="4221163"/>
            <a:ext cx="977900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Picture 11" descr="C:\Users\Public\Pictures\Sample Pictures\8_0_emily_015_p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24250" y="3286125"/>
            <a:ext cx="760413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1" name="Picture 4" descr="http://shop.dela.cz/images/upload/tricko-us-basic-striker-cool-fit-zelena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059113" y="2347913"/>
            <a:ext cx="79057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2" name="Picture 16" descr="http://img19.allegroimg.pl/photos/oryginal/23/15/83/07/231583078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981325" y="1268413"/>
            <a:ext cx="755650" cy="865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115888"/>
            <a:ext cx="8229600" cy="576262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Přelož věty</a:t>
            </a:r>
            <a:endParaRPr lang="cs-CZ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692150"/>
            <a:ext cx="4038600" cy="6049963"/>
          </a:xfrm>
        </p:spPr>
        <p:txBody>
          <a:bodyPr/>
          <a:lstStyle/>
          <a:p>
            <a:r>
              <a:rPr lang="cs-CZ" smtClean="0"/>
              <a:t>Ty máš modrou košili.</a:t>
            </a:r>
          </a:p>
          <a:p>
            <a:endParaRPr lang="cs-CZ" smtClean="0"/>
          </a:p>
          <a:p>
            <a:r>
              <a:rPr lang="cs-CZ" smtClean="0"/>
              <a:t>Mám rád zelené kalhoty.</a:t>
            </a:r>
          </a:p>
          <a:p>
            <a:r>
              <a:rPr lang="cs-CZ" smtClean="0"/>
              <a:t>Tom nosí černý klobouk.</a:t>
            </a:r>
          </a:p>
          <a:p>
            <a:endParaRPr lang="cs-CZ" smtClean="0"/>
          </a:p>
          <a:p>
            <a:r>
              <a:rPr lang="cs-CZ" smtClean="0"/>
              <a:t>Já mám bílou košili.</a:t>
            </a:r>
          </a:p>
          <a:p>
            <a:endParaRPr lang="cs-CZ" smtClean="0"/>
          </a:p>
          <a:p>
            <a:r>
              <a:rPr lang="cs-CZ" smtClean="0"/>
              <a:t>Anna má ráda nové šaty.</a:t>
            </a:r>
          </a:p>
          <a:p>
            <a:r>
              <a:rPr lang="cs-CZ" smtClean="0"/>
              <a:t>To je stará čepice.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692150"/>
            <a:ext cx="4038600" cy="6042025"/>
          </a:xfrm>
        </p:spPr>
        <p:txBody>
          <a:bodyPr/>
          <a:lstStyle/>
          <a:p>
            <a:r>
              <a:rPr lang="cs-CZ" smtClean="0"/>
              <a:t>You´ve got a blue shirt.</a:t>
            </a:r>
          </a:p>
          <a:p>
            <a:endParaRPr lang="cs-CZ" smtClean="0"/>
          </a:p>
          <a:p>
            <a:r>
              <a:rPr lang="cs-CZ" smtClean="0"/>
              <a:t>I like green trousers.</a:t>
            </a:r>
          </a:p>
          <a:p>
            <a:endParaRPr lang="cs-CZ" smtClean="0"/>
          </a:p>
          <a:p>
            <a:r>
              <a:rPr lang="cs-CZ" smtClean="0"/>
              <a:t>Tom wears a black hat.</a:t>
            </a:r>
          </a:p>
          <a:p>
            <a:endParaRPr lang="cs-CZ" smtClean="0"/>
          </a:p>
          <a:p>
            <a:r>
              <a:rPr lang="cs-CZ" smtClean="0"/>
              <a:t>I´ve got a white shirt.</a:t>
            </a:r>
          </a:p>
          <a:p>
            <a:endParaRPr lang="cs-CZ" smtClean="0"/>
          </a:p>
          <a:p>
            <a:r>
              <a:rPr lang="cs-CZ" smtClean="0"/>
              <a:t>Ann likes  a new dress.</a:t>
            </a:r>
          </a:p>
          <a:p>
            <a:endParaRPr lang="cs-CZ" smtClean="0"/>
          </a:p>
          <a:p>
            <a:r>
              <a:rPr lang="cs-CZ" smtClean="0"/>
              <a:t>This is an old cap.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9" name="Object 7"/>
          <p:cNvGraphicFramePr>
            <a:graphicFrameLocks noChangeAspect="1"/>
          </p:cNvGraphicFramePr>
          <p:nvPr/>
        </p:nvGraphicFramePr>
        <p:xfrm>
          <a:off x="250825" y="188913"/>
          <a:ext cx="8785225" cy="6553200"/>
        </p:xfrm>
        <a:graphic>
          <a:graphicData uri="http://schemas.openxmlformats.org/presentationml/2006/ole">
            <p:oleObj spid="_x0000_s3079" name="Dokument" r:id="rId3" imgW="5763108" imgH="8719868" progId="">
              <p:embed/>
            </p:oleObj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450</TotalTime>
  <Words>228</Words>
  <Application>Microsoft Office PowerPoint</Application>
  <PresentationFormat>On-screen Show (4:3)</PresentationFormat>
  <Paragraphs>128</Paragraphs>
  <Slides>10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6" baseType="lpstr">
      <vt:lpstr>Calibri</vt:lpstr>
      <vt:lpstr>Arial</vt:lpstr>
      <vt:lpstr>Times New Roman</vt:lpstr>
      <vt:lpstr>Motiv systému Office</vt:lpstr>
      <vt:lpstr>Motiv systému Office</vt:lpstr>
      <vt:lpstr>Dokument</vt:lpstr>
      <vt:lpstr>Snímek 1</vt:lpstr>
      <vt:lpstr>Snímek 2</vt:lpstr>
      <vt:lpstr>OBLEČENÍ</vt:lpstr>
      <vt:lpstr>Snímek 4</vt:lpstr>
      <vt:lpstr>Snímek 5</vt:lpstr>
      <vt:lpstr>Snímek 6</vt:lpstr>
      <vt:lpstr>Snímek 7</vt:lpstr>
      <vt:lpstr>Přelož věty</vt:lpstr>
      <vt:lpstr>Přelož věty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sanclu</dc:creator>
  <cp:lastModifiedBy>Iveta Kudláčková</cp:lastModifiedBy>
  <cp:revision>50</cp:revision>
  <dcterms:created xsi:type="dcterms:W3CDTF">2011-12-23T16:11:22Z</dcterms:created>
  <dcterms:modified xsi:type="dcterms:W3CDTF">2012-05-09T13:56:24Z</dcterms:modified>
</cp:coreProperties>
</file>