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27" r:id="rId2"/>
    <p:sldId id="260" r:id="rId3"/>
    <p:sldId id="293" r:id="rId4"/>
    <p:sldId id="296" r:id="rId5"/>
    <p:sldId id="295" r:id="rId6"/>
    <p:sldId id="294" r:id="rId7"/>
    <p:sldId id="297" r:id="rId8"/>
    <p:sldId id="298" r:id="rId9"/>
    <p:sldId id="302" r:id="rId10"/>
    <p:sldId id="301" r:id="rId11"/>
    <p:sldId id="300" r:id="rId12"/>
    <p:sldId id="299" r:id="rId13"/>
    <p:sldId id="303" r:id="rId14"/>
    <p:sldId id="304" r:id="rId15"/>
    <p:sldId id="307" r:id="rId16"/>
    <p:sldId id="306" r:id="rId17"/>
    <p:sldId id="305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D0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82" autoAdjust="0"/>
    <p:restoredTop sz="94660"/>
  </p:normalViewPr>
  <p:slideViewPr>
    <p:cSldViewPr>
      <p:cViewPr varScale="1">
        <p:scale>
          <a:sx n="74" d="100"/>
          <a:sy n="74" d="100"/>
        </p:scale>
        <p:origin x="-97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4B2173-89D9-4CFD-86C5-D7287D83F02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13" Type="http://schemas.openxmlformats.org/officeDocument/2006/relationships/slide" Target="slide6.xml"/><Relationship Id="rId3" Type="http://schemas.openxmlformats.org/officeDocument/2006/relationships/slide" Target="slide14.xml"/><Relationship Id="rId7" Type="http://schemas.openxmlformats.org/officeDocument/2006/relationships/slide" Target="slide3.xml"/><Relationship Id="rId12" Type="http://schemas.openxmlformats.org/officeDocument/2006/relationships/slide" Target="slide10.xml"/><Relationship Id="rId2" Type="http://schemas.openxmlformats.org/officeDocument/2006/relationships/slide" Target="slide13.xml"/><Relationship Id="rId16" Type="http://schemas.openxmlformats.org/officeDocument/2006/relationships/slide" Target="slide1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7.xml"/><Relationship Id="rId11" Type="http://schemas.openxmlformats.org/officeDocument/2006/relationships/slide" Target="slide5.xml"/><Relationship Id="rId5" Type="http://schemas.openxmlformats.org/officeDocument/2006/relationships/slide" Target="slide16.xml"/><Relationship Id="rId15" Type="http://schemas.openxmlformats.org/officeDocument/2006/relationships/slide" Target="slide7.xml"/><Relationship Id="rId10" Type="http://schemas.openxmlformats.org/officeDocument/2006/relationships/slide" Target="slide4.xml"/><Relationship Id="rId4" Type="http://schemas.openxmlformats.org/officeDocument/2006/relationships/slide" Target="slide15.xml"/><Relationship Id="rId9" Type="http://schemas.openxmlformats.org/officeDocument/2006/relationships/slide" Target="slide9.xml"/><Relationship Id="rId14" Type="http://schemas.openxmlformats.org/officeDocument/2006/relationships/slide" Target="slide1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1930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dirty="0" smtClean="0"/>
              <a:t>Výukový materiál</a:t>
            </a:r>
          </a:p>
        </p:txBody>
      </p:sp>
      <p:sp>
        <p:nvSpPr>
          <p:cNvPr id="13314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844675"/>
            <a:ext cx="9144000" cy="47974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Název </a:t>
            </a:r>
            <a:r>
              <a:rPr lang="cs-CZ" sz="1200" dirty="0" err="1" smtClean="0"/>
              <a:t>DUMu</a:t>
            </a:r>
            <a:r>
              <a:rPr lang="cs-CZ" sz="1200" dirty="0" smtClean="0"/>
              <a:t>:  </a:t>
            </a:r>
            <a:r>
              <a:rPr lang="cs-CZ" sz="1200" dirty="0" smtClean="0"/>
              <a:t>VY_52_INOVACE_01 </a:t>
            </a:r>
            <a:r>
              <a:rPr lang="cs-CZ" sz="1200" dirty="0" smtClean="0"/>
              <a:t>_</a:t>
            </a:r>
            <a:r>
              <a:rPr lang="cs-CZ" sz="1200" dirty="0" smtClean="0"/>
              <a:t>4_RISKUJ_CHEMIE_SMĚSI_ČÁSTICE</a:t>
            </a: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Číslo skupiny:  2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Autor: Ing. Stanislava Kolářová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Vzdělávací oblast/Předmět/Téma: ČLOVĚK A PŘÍRODA / CHEMIE / OPAKOVÁNÍ OSMÉHO ROČNÍKU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Druh učebního materiálu: PREZENTACE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Metodický list:	 NE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Anotace: Prezentace slouží k opakování a procvičování probraného učiva zábavnou a soutěživou formou.  Opakovaná témata </a:t>
            </a:r>
            <a:r>
              <a:rPr lang="cs-CZ" sz="1200" smtClean="0"/>
              <a:t>jsou </a:t>
            </a:r>
            <a:r>
              <a:rPr lang="cs-CZ" sz="1200" smtClean="0"/>
              <a:t>chemie </a:t>
            </a:r>
            <a:r>
              <a:rPr lang="cs-CZ" sz="1200" dirty="0" smtClean="0"/>
              <a:t>– věda, směsi, částice.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Ověřeno ve třídě: </a:t>
            </a:r>
            <a:r>
              <a:rPr lang="cs-CZ" sz="1200" dirty="0" smtClean="0"/>
              <a:t>IX.C.</a:t>
            </a: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>
              <a:solidFill>
                <a:schemeClr val="accent2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Datum ověření</a:t>
            </a:r>
            <a:r>
              <a:rPr lang="cs-CZ" sz="1200" dirty="0" smtClean="0"/>
              <a:t>: 11.9. 2012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Tx/>
              <a:buNone/>
            </a:pPr>
            <a:endParaRPr lang="cs-CZ" sz="800" dirty="0" smtClean="0"/>
          </a:p>
          <a:p>
            <a:pPr algn="just">
              <a:lnSpc>
                <a:spcPct val="80000"/>
              </a:lnSpc>
              <a:buFontTx/>
              <a:buNone/>
            </a:pPr>
            <a:r>
              <a:rPr lang="cs-CZ" sz="1200" dirty="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hudebníma fotografickým dílům nebo práva k ochranným známkám)dle zákona 121/2000 Sb. (autorský zákon). Nesu veškerou právní odpovědnost za obsah a původ svého díla. Prohlašuji dále, že výše uvedený materiál jsem ověřil(a) ve výuce a provedl(a) o tom zápis do TK.</a:t>
            </a:r>
          </a:p>
          <a:p>
            <a:pPr algn="just">
              <a:lnSpc>
                <a:spcPct val="80000"/>
              </a:lnSpc>
              <a:buFontTx/>
              <a:buNone/>
            </a:pPr>
            <a:r>
              <a:rPr lang="cs-CZ" sz="1200" dirty="0" smtClean="0"/>
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Datum:	 </a:t>
            </a:r>
            <a:r>
              <a:rPr lang="cs-CZ" sz="1200" dirty="0" smtClean="0"/>
              <a:t> 11.9</a:t>
            </a:r>
            <a:r>
              <a:rPr lang="cs-CZ" sz="1200" dirty="0" smtClean="0"/>
              <a:t>. </a:t>
            </a:r>
            <a:r>
              <a:rPr lang="cs-CZ" sz="1200" dirty="0" smtClean="0"/>
              <a:t>2012		Podpis: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059" name="AutoShape 50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084168" y="1196752"/>
            <a:ext cx="2880000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100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0064" name="AutoShape 51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084168" y="2060848"/>
            <a:ext cx="2880000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200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94" name="AutoShape 53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843808" y="6093296"/>
            <a:ext cx="3160713" cy="488950"/>
          </a:xfrm>
          <a:prstGeom prst="actionButtonBlank">
            <a:avLst/>
          </a:prstGeom>
          <a:solidFill>
            <a:srgbClr val="FFFF99"/>
          </a:solidFill>
          <a:ln w="25400">
            <a:solidFill>
              <a:srgbClr val="FFFF99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Hrací pole</a:t>
            </a:r>
          </a:p>
        </p:txBody>
      </p:sp>
      <p:sp>
        <p:nvSpPr>
          <p:cNvPr id="280084" name="AutoShape 5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084168" y="260648"/>
            <a:ext cx="2880000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částice</a:t>
            </a:r>
            <a:endParaRPr lang="cs-CZ" sz="2400" cap="all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AutoShape 517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084168" y="2924944"/>
            <a:ext cx="2880000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300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AutoShape 522">
            <a:hlinkClick r:id="rId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084168" y="3861048"/>
            <a:ext cx="2880000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400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AutoShape 527">
            <a:hlinkClick r:id="rId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084168" y="4797152"/>
            <a:ext cx="2880000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500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AutoShape 499">
            <a:hlinkClick r:id="rId7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79512" y="1196752"/>
            <a:ext cx="2880000" cy="900000"/>
          </a:xfrm>
          <a:prstGeom prst="actionButtonBlank">
            <a:avLst/>
          </a:prstGeom>
          <a:solidFill>
            <a:srgbClr val="FF00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100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AutoShape 506">
            <a:hlinkClick r:id="rId8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131840" y="1196752"/>
            <a:ext cx="2880000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100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AutoShape 511">
            <a:hlinkClick r:id="rId9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131840" y="2060848"/>
            <a:ext cx="2880000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200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AutoShape 5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260648"/>
            <a:ext cx="2880000" cy="900000"/>
          </a:xfrm>
          <a:prstGeom prst="actionButtonBlank">
            <a:avLst/>
          </a:prstGeom>
          <a:solidFill>
            <a:srgbClr val="FF00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square" anchor="ctr"/>
          <a:lstStyle/>
          <a:p>
            <a:pPr algn="ctr"/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Chemie - věda</a:t>
            </a:r>
            <a:endParaRPr lang="cs-CZ" sz="2400" cap="all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AutoShape 53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131840" y="260648"/>
            <a:ext cx="2880000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směsi</a:t>
            </a:r>
            <a:endParaRPr lang="cs-CZ" sz="2400" cap="all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AutoShape 510">
            <a:hlinkClick r:id="rId10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79512" y="2060848"/>
            <a:ext cx="2880000" cy="900000"/>
          </a:xfrm>
          <a:prstGeom prst="actionButtonBlank">
            <a:avLst/>
          </a:prstGeom>
          <a:solidFill>
            <a:srgbClr val="FF00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200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AutoShape 515">
            <a:hlinkClick r:id="rId11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79512" y="2924944"/>
            <a:ext cx="2880000" cy="900000"/>
          </a:xfrm>
          <a:prstGeom prst="actionButtonBlank">
            <a:avLst/>
          </a:prstGeom>
          <a:solidFill>
            <a:srgbClr val="FF00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300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6" name="AutoShape 516">
            <a:hlinkClick r:id="rId1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131840" y="2924944"/>
            <a:ext cx="2880000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300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AutoShape 520">
            <a:hlinkClick r:id="rId1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79512" y="3861048"/>
            <a:ext cx="2880000" cy="900000"/>
          </a:xfrm>
          <a:prstGeom prst="actionButtonBlank">
            <a:avLst/>
          </a:prstGeom>
          <a:solidFill>
            <a:srgbClr val="FF00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400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8" name="AutoShape 521">
            <a:hlinkClick r:id="rId1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131840" y="3861048"/>
            <a:ext cx="2880000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400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AutoShape 525">
            <a:hlinkClick r:id="rId1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79512" y="4797152"/>
            <a:ext cx="2880000" cy="900000"/>
          </a:xfrm>
          <a:prstGeom prst="actionButtonBlank">
            <a:avLst/>
          </a:prstGeom>
          <a:solidFill>
            <a:srgbClr val="FF00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500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AutoShape 526">
            <a:hlinkClick r:id="rId1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131840" y="4797152"/>
            <a:ext cx="2880000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500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0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800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800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800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5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800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800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800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800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80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800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800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800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8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  <p:bldLst>
      <p:bldP spid="280059" grpId="0" animBg="1"/>
      <p:bldP spid="280064" grpId="0" animBg="1"/>
      <p:bldP spid="280084" grpId="0" animBg="1"/>
      <p:bldP spid="42" grpId="0" animBg="1"/>
      <p:bldP spid="45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4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099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Chemie – věda	100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Mezi které vědy se chemie řadí?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a) </a:t>
            </a:r>
            <a:r>
              <a:rPr lang="cs-CZ" sz="2400" dirty="0" smtClean="0"/>
              <a:t>přírodní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společenské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</a:t>
            </a:r>
            <a:r>
              <a:rPr lang="cs-CZ" sz="2400" dirty="0" smtClean="0"/>
              <a:t>) matematické</a:t>
            </a:r>
            <a:endParaRPr lang="cs-CZ" sz="2400" dirty="0"/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</a:t>
            </a:r>
            <a:r>
              <a:rPr lang="cs-CZ" sz="2400" dirty="0" smtClean="0"/>
              <a:t>) humanitní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380312" y="2348880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380312" y="5445224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380312" y="4365104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39"/>
          <p:cNvSpPr>
            <a:spLocks noChangeArrowheads="1"/>
          </p:cNvSpPr>
          <p:nvPr/>
        </p:nvSpPr>
        <p:spPr bwMode="auto">
          <a:xfrm>
            <a:off x="7380312" y="3284984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4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Chemie – věda	200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Předchůdcem chemie byla?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a) </a:t>
            </a:r>
            <a:r>
              <a:rPr lang="cs-CZ" sz="2400" dirty="0" smtClean="0"/>
              <a:t>matematika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</a:t>
            </a:r>
            <a:r>
              <a:rPr lang="cs-CZ" sz="2400" dirty="0" smtClean="0"/>
              <a:t>) alchymie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c) </a:t>
            </a:r>
            <a:r>
              <a:rPr lang="cs-CZ" sz="2400" dirty="0" smtClean="0"/>
              <a:t>biologie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45376" y="3409950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46962" y="544036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5445224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d) </a:t>
            </a:r>
            <a:r>
              <a:rPr lang="cs-CZ" sz="2400" dirty="0" smtClean="0"/>
              <a:t>fyzika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Chemie – věda	300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vyber správné tvrzení?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276872"/>
            <a:ext cx="5824538" cy="792087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800" dirty="0" smtClean="0"/>
              <a:t>ke zkoumání toxických látek </a:t>
            </a:r>
          </a:p>
          <a:p>
            <a:pPr marL="457200" indent="-457200" algn="l"/>
            <a:r>
              <a:rPr lang="cs-CZ" sz="2800" dirty="0" smtClean="0"/>
              <a:t>využíváme zraku, čichu, chuti, hmatu</a:t>
            </a:r>
            <a:endParaRPr lang="cs-CZ" sz="28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284984"/>
            <a:ext cx="5824538" cy="86409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800" dirty="0"/>
              <a:t>b) </a:t>
            </a:r>
            <a:r>
              <a:rPr lang="cs-CZ" sz="2800" dirty="0" smtClean="0"/>
              <a:t>tělesa jsou tvořena z látek různých </a:t>
            </a:r>
          </a:p>
          <a:p>
            <a:pPr algn="l"/>
            <a:r>
              <a:rPr lang="cs-CZ" sz="2800" dirty="0" smtClean="0"/>
              <a:t>	tvarů a velikostí</a:t>
            </a:r>
            <a:endParaRPr lang="cs-CZ" sz="28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8778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800" dirty="0"/>
              <a:t>c</a:t>
            </a:r>
            <a:r>
              <a:rPr lang="cs-CZ" sz="2800" dirty="0" smtClean="0"/>
              <a:t>) hlavním cílem chemie je zkoumání </a:t>
            </a:r>
          </a:p>
          <a:p>
            <a:pPr algn="l"/>
            <a:r>
              <a:rPr lang="cs-CZ" sz="2800" dirty="0" smtClean="0"/>
              <a:t>látek a jejich přeměn</a:t>
            </a:r>
            <a:endParaRPr lang="cs-CZ" sz="28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4293096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46962" y="544036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89277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800" dirty="0" smtClean="0"/>
              <a:t>d) postup, při kterém zjišťujeme </a:t>
            </a:r>
          </a:p>
          <a:p>
            <a:pPr algn="l"/>
            <a:r>
              <a:rPr lang="cs-CZ" sz="2800" dirty="0" smtClean="0"/>
              <a:t>hodnotu veličiny nazýváme zkoumání</a:t>
            </a:r>
            <a:endParaRPr lang="cs-CZ" sz="2800" dirty="0"/>
          </a:p>
        </p:txBody>
      </p:sp>
      <p:sp>
        <p:nvSpPr>
          <p:cNvPr id="13" name="AutoShape 39"/>
          <p:cNvSpPr>
            <a:spLocks noChangeArrowheads="1"/>
          </p:cNvSpPr>
          <p:nvPr/>
        </p:nvSpPr>
        <p:spPr bwMode="auto">
          <a:xfrm>
            <a:off x="7452320" y="3356992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4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716338" y="64182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Chemie – věda	400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vyber nesprávné tvrzení?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</a:t>
            </a:r>
            <a:r>
              <a:rPr lang="cs-CZ" sz="2400" dirty="0" smtClean="0"/>
              <a:t>) poznávací postup v chemii je experiment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3356992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</a:t>
            </a:r>
            <a:r>
              <a:rPr lang="cs-CZ" sz="2400" dirty="0" smtClean="0"/>
              <a:t>) chemie může být fyzikální či biochemie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</a:t>
            </a:r>
            <a:r>
              <a:rPr lang="cs-CZ" sz="2400" dirty="0" smtClean="0"/>
              <a:t>) chemie ovlivňuje fungování organismů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5301208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52320" y="3284984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d) chemie je pro člověka nepotřebná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Chemie – věda	500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mezi významné osobnosti chemie </a:t>
            </a:r>
            <a:r>
              <a:rPr lang="cs-CZ" sz="2800" dirty="0" err="1" smtClean="0"/>
              <a:t>napatří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</a:t>
            </a:r>
            <a:r>
              <a:rPr lang="cs-CZ" sz="2400" dirty="0" smtClean="0"/>
              <a:t>) D. I. Mendělejev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Ernest </a:t>
            </a:r>
            <a:r>
              <a:rPr lang="cs-CZ" sz="2400" dirty="0" err="1" smtClean="0"/>
              <a:t>Rutherford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c) </a:t>
            </a:r>
            <a:r>
              <a:rPr lang="cs-CZ" sz="2400" dirty="0" smtClean="0">
                <a:latin typeface="Arial" charset="0"/>
              </a:rPr>
              <a:t>Alfred Nobel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5373216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</a:t>
            </a:r>
            <a:r>
              <a:rPr lang="cs-CZ" sz="2400" dirty="0" smtClean="0"/>
              <a:t>) Jan Evangelista </a:t>
            </a:r>
            <a:r>
              <a:rPr lang="cs-CZ" sz="2400" dirty="0" err="1" smtClean="0"/>
              <a:t>Purkyně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39"/>
          <p:cNvSpPr>
            <a:spLocks noChangeArrowheads="1"/>
          </p:cNvSpPr>
          <p:nvPr/>
        </p:nvSpPr>
        <p:spPr bwMode="auto">
          <a:xfrm>
            <a:off x="7452320" y="3356992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4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2" grpId="0" animBg="1"/>
      <p:bldP spid="4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Směsi			100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vyber nepravdivé tvrzení: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a) </a:t>
            </a:r>
            <a:r>
              <a:rPr lang="cs-CZ" sz="2400" dirty="0" smtClean="0"/>
              <a:t>směsi jsou látky s dvěma či více složkami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různorodé směsi nazýváme též roztoky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73384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</a:t>
            </a:r>
            <a:r>
              <a:rPr lang="cs-CZ" sz="2400" dirty="0" smtClean="0"/>
              <a:t>) směs se skládá ze složky rozptylující </a:t>
            </a:r>
          </a:p>
          <a:p>
            <a:pPr algn="l"/>
            <a:r>
              <a:rPr lang="cs-CZ" sz="2400" dirty="0" smtClean="0"/>
              <a:t>a složky rozptýlené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45376" y="3409950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46962" y="544036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</a:t>
            </a:r>
            <a:r>
              <a:rPr lang="cs-CZ" sz="2400" dirty="0" smtClean="0"/>
              <a:t>) příkladem směsi je vzduch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Směsi			200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jak se nazývá směs vody a práškové křídy?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a) </a:t>
            </a:r>
            <a:r>
              <a:rPr lang="cs-CZ" sz="2400" dirty="0" smtClean="0"/>
              <a:t>Suspenze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emulze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c) </a:t>
            </a:r>
            <a:r>
              <a:rPr lang="cs-CZ" sz="2400" dirty="0" smtClean="0">
                <a:latin typeface="Arial" charset="0"/>
              </a:rPr>
              <a:t>pěna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380312" y="2348880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46962" y="544036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380312" y="3284984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d) </a:t>
            </a:r>
            <a:r>
              <a:rPr lang="cs-CZ" sz="2400" dirty="0" smtClean="0">
                <a:latin typeface="Arial" charset="0"/>
              </a:rPr>
              <a:t>dým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Směsi			300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uveď nesprávné tvrzení: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71844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400" dirty="0" smtClean="0"/>
              <a:t>u pěny je rozptylující složka kapalina, </a:t>
            </a:r>
          </a:p>
          <a:p>
            <a:pPr marL="457200" indent="-457200" algn="l"/>
            <a:r>
              <a:rPr lang="cs-CZ" sz="2400" dirty="0" smtClean="0"/>
              <a:t>rozptýlená plyn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69093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</a:t>
            </a:r>
            <a:r>
              <a:rPr lang="cs-CZ" sz="2400" dirty="0" smtClean="0"/>
              <a:t>) u mlhy je rozptylující složkou plyn, </a:t>
            </a:r>
          </a:p>
          <a:p>
            <a:pPr algn="l"/>
            <a:r>
              <a:rPr lang="cs-CZ" sz="2400" dirty="0" smtClean="0"/>
              <a:t>rozptýlenou kapalina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73384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</a:t>
            </a:r>
            <a:r>
              <a:rPr lang="cs-CZ" sz="2400" dirty="0" smtClean="0"/>
              <a:t>) u emulze je rozptylující i rozptýlenou </a:t>
            </a:r>
          </a:p>
          <a:p>
            <a:pPr algn="l"/>
            <a:r>
              <a:rPr lang="cs-CZ" sz="2400" dirty="0" smtClean="0"/>
              <a:t>složkou kapalina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5301208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52320" y="3284984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301208"/>
            <a:ext cx="5832475" cy="691605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/>
              <a:t>d</a:t>
            </a:r>
            <a:r>
              <a:rPr lang="cs-CZ" sz="2400" dirty="0" smtClean="0"/>
              <a:t>) u dýmu je rozptylující i rozptýlenou </a:t>
            </a:r>
          </a:p>
          <a:p>
            <a:r>
              <a:rPr lang="cs-CZ" sz="2400" dirty="0" smtClean="0"/>
              <a:t>složkou plyn 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Směsi			400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vyber příklad stejnorodé směsi 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a) </a:t>
            </a:r>
            <a:r>
              <a:rPr lang="cs-CZ" sz="2400" dirty="0" smtClean="0"/>
              <a:t>žula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mosaz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</a:t>
            </a:r>
            <a:r>
              <a:rPr lang="cs-CZ" sz="2400" dirty="0" smtClean="0"/>
              <a:t>) bramborová polévka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45376" y="3409950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46962" y="544036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</a:t>
            </a:r>
            <a:r>
              <a:rPr lang="cs-CZ" sz="2400" dirty="0" smtClean="0"/>
              <a:t>) kouř z komína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Směsi			500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roztok, ve kterém se při určité teplotě již více látky nerozpustí se nazývá: 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</a:t>
            </a:r>
            <a:r>
              <a:rPr lang="cs-CZ" sz="2400" dirty="0" smtClean="0"/>
              <a:t>) různorodý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stejnorodý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4437112"/>
            <a:ext cx="5832475" cy="57606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c) </a:t>
            </a:r>
            <a:r>
              <a:rPr lang="cs-CZ" sz="2400" dirty="0" smtClean="0"/>
              <a:t>nasycený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4365104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46962" y="544036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d) </a:t>
            </a:r>
            <a:r>
              <a:rPr lang="cs-CZ" sz="2400" dirty="0" smtClean="0">
                <a:latin typeface="Arial" charset="0"/>
              </a:rPr>
              <a:t>nenasycený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52320" y="3356992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Částice			100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Uveď nesprávné tvrzení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</a:t>
            </a:r>
            <a:r>
              <a:rPr lang="cs-CZ" sz="2400" dirty="0" smtClean="0"/>
              <a:t>) látky jsou tvořeny z částic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atomy jsou složeny z molekul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661838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c) </a:t>
            </a:r>
            <a:r>
              <a:rPr lang="cs-CZ" sz="2400" dirty="0" smtClean="0"/>
              <a:t>prvek je látka tvořená z atomů, které </a:t>
            </a:r>
          </a:p>
          <a:p>
            <a:pPr algn="l"/>
            <a:r>
              <a:rPr lang="cs-CZ" sz="2400" dirty="0" smtClean="0"/>
              <a:t>mají stejné protonové číslo 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45376" y="3409950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46962" y="544036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6041479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</a:t>
            </a:r>
            <a:r>
              <a:rPr lang="cs-CZ" sz="2400" dirty="0" smtClean="0"/>
              <a:t>) jádro atomu má kladný náboj, obal záporný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Částice			200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Částice s nenulovým elektrickým nábojem se nazývá: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a) </a:t>
            </a:r>
            <a:r>
              <a:rPr lang="cs-CZ" sz="2400" dirty="0" smtClean="0"/>
              <a:t>atom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molekula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c) </a:t>
            </a:r>
            <a:r>
              <a:rPr lang="cs-CZ" sz="2400" dirty="0" smtClean="0">
                <a:latin typeface="Arial" charset="0"/>
              </a:rPr>
              <a:t>neutron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5373216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52320" y="3284984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d) </a:t>
            </a:r>
            <a:r>
              <a:rPr lang="cs-CZ" sz="2400" dirty="0" smtClean="0">
                <a:latin typeface="Arial" charset="0"/>
              </a:rPr>
              <a:t>ion(t)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Částice			300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atom je složen z: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4" y="2132857"/>
            <a:ext cx="5969471" cy="86593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400" dirty="0" smtClean="0"/>
              <a:t>jádra (kladné protony, záporné elektrony) </a:t>
            </a:r>
          </a:p>
          <a:p>
            <a:pPr marL="457200" indent="-457200" algn="l"/>
            <a:r>
              <a:rPr lang="cs-CZ" sz="2400" dirty="0" smtClean="0"/>
              <a:t>   a obalu (elektrony bez náboje)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4" y="3212976"/>
            <a:ext cx="5969471" cy="74942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/>
              <a:t>b) </a:t>
            </a:r>
            <a:r>
              <a:rPr lang="cs-CZ" sz="2400" dirty="0" smtClean="0"/>
              <a:t>jádra (záporné protony, neutrální elektrony) </a:t>
            </a:r>
          </a:p>
          <a:p>
            <a:pPr marL="457200" indent="-457200"/>
            <a:r>
              <a:rPr lang="cs-CZ" sz="2400" dirty="0" smtClean="0"/>
              <a:t>a obalu (kladné elektrony bez náboje)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293096"/>
            <a:ext cx="583247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/>
              <a:t>c) </a:t>
            </a:r>
            <a:r>
              <a:rPr lang="cs-CZ" sz="2400" dirty="0" smtClean="0"/>
              <a:t>kladného jádra a záporného obalu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4149080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46962" y="544036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52320" y="2132856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/>
              <a:t>d) </a:t>
            </a:r>
            <a:r>
              <a:rPr lang="cs-CZ" sz="2400" dirty="0" smtClean="0"/>
              <a:t>záporného jádra a kladného obalu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52320" y="3140968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Částice			</a:t>
            </a:r>
            <a:r>
              <a:rPr lang="cs-CZ" sz="3600" b="1" dirty="0">
                <a:solidFill>
                  <a:srgbClr val="FF0000"/>
                </a:solidFill>
              </a:rPr>
              <a:t>4</a:t>
            </a:r>
            <a:r>
              <a:rPr lang="cs-CZ" sz="3600" b="1" dirty="0" smtClean="0">
                <a:solidFill>
                  <a:srgbClr val="FF0000"/>
                </a:solidFill>
              </a:rPr>
              <a:t>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600" dirty="0" smtClean="0"/>
              <a:t>Periodická tabulka chemických prvků je sestavena podle:</a:t>
            </a:r>
            <a:endParaRPr lang="cs-CZ" sz="26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a) </a:t>
            </a:r>
            <a:r>
              <a:rPr lang="cs-CZ" sz="2400" dirty="0" smtClean="0"/>
              <a:t>hmotnosti jednotlivých prvků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míry elektronegativity atomu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</a:t>
            </a:r>
            <a:r>
              <a:rPr lang="cs-CZ" sz="2400" dirty="0" smtClean="0"/>
              <a:t>) vzrůstajícího protonového čísla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4293096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46962" y="544036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d) </a:t>
            </a:r>
            <a:r>
              <a:rPr lang="cs-CZ" sz="2400" dirty="0" smtClean="0">
                <a:latin typeface="Arial" charset="0"/>
              </a:rPr>
              <a:t>vzrůstajícího nukleonového čísla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52320" y="3284984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Částice			500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Prvky H, Li, Na, K +(</a:t>
            </a:r>
            <a:r>
              <a:rPr lang="cs-CZ" sz="2800" dirty="0" err="1" smtClean="0"/>
              <a:t>Rb</a:t>
            </a:r>
            <a:r>
              <a:rPr lang="cs-CZ" sz="2800" dirty="0" smtClean="0"/>
              <a:t>, </a:t>
            </a:r>
            <a:r>
              <a:rPr lang="cs-CZ" sz="2800" dirty="0" err="1" smtClean="0"/>
              <a:t>Cs</a:t>
            </a:r>
            <a:r>
              <a:rPr lang="cs-CZ" sz="2800" dirty="0" smtClean="0"/>
              <a:t>, Fr) se nazývají: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a) </a:t>
            </a:r>
            <a:r>
              <a:rPr lang="cs-CZ" sz="2400" dirty="0" smtClean="0"/>
              <a:t>alkalické kovy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kovy alkalických zemin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c) </a:t>
            </a:r>
            <a:r>
              <a:rPr lang="cs-CZ" sz="2400" dirty="0" smtClean="0">
                <a:latin typeface="Arial" charset="0"/>
              </a:rPr>
              <a:t>chalkogeny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2348880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46962" y="544036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52320" y="3284984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d) </a:t>
            </a:r>
            <a:r>
              <a:rPr lang="cs-CZ" sz="2400" dirty="0" smtClean="0">
                <a:latin typeface="Arial" charset="0"/>
              </a:rPr>
              <a:t>halogeny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1359</TotalTime>
  <Words>481</Words>
  <Application>Microsoft Office PowerPoint</Application>
  <PresentationFormat>Předvádění na obrazovce (4:3)</PresentationFormat>
  <Paragraphs>163</Paragraphs>
  <Slides>18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Cesta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test</cp:lastModifiedBy>
  <cp:revision>13</cp:revision>
  <dcterms:created xsi:type="dcterms:W3CDTF">2012-09-03T12:17:39Z</dcterms:created>
  <dcterms:modified xsi:type="dcterms:W3CDTF">2012-12-27T18:31:46Z</dcterms:modified>
</cp:coreProperties>
</file>