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09" r:id="rId2"/>
    <p:sldId id="260" r:id="rId3"/>
    <p:sldId id="293" r:id="rId4"/>
    <p:sldId id="296" r:id="rId5"/>
    <p:sldId id="295" r:id="rId6"/>
    <p:sldId id="294" r:id="rId7"/>
    <p:sldId id="297" r:id="rId8"/>
    <p:sldId id="298" r:id="rId9"/>
    <p:sldId id="302" r:id="rId10"/>
    <p:sldId id="301" r:id="rId11"/>
    <p:sldId id="300" r:id="rId12"/>
    <p:sldId id="299" r:id="rId13"/>
    <p:sldId id="303" r:id="rId14"/>
    <p:sldId id="304" r:id="rId15"/>
    <p:sldId id="307" r:id="rId16"/>
    <p:sldId id="306" r:id="rId17"/>
    <p:sldId id="305" r:id="rId18"/>
    <p:sldId id="27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D0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504" autoAdjust="0"/>
    <p:restoredTop sz="94660"/>
  </p:normalViewPr>
  <p:slideViewPr>
    <p:cSldViewPr>
      <p:cViewPr varScale="1">
        <p:scale>
          <a:sx n="94" d="100"/>
          <a:sy n="94" d="100"/>
        </p:scale>
        <p:origin x="-39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4B2173-89D9-4CFD-86C5-D7287D83F020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13" Type="http://schemas.openxmlformats.org/officeDocument/2006/relationships/slide" Target="slide6.xml"/><Relationship Id="rId3" Type="http://schemas.openxmlformats.org/officeDocument/2006/relationships/slide" Target="slide14.xml"/><Relationship Id="rId7" Type="http://schemas.openxmlformats.org/officeDocument/2006/relationships/slide" Target="slide3.xml"/><Relationship Id="rId12" Type="http://schemas.openxmlformats.org/officeDocument/2006/relationships/slide" Target="slide10.xml"/><Relationship Id="rId2" Type="http://schemas.openxmlformats.org/officeDocument/2006/relationships/slide" Target="slide13.xml"/><Relationship Id="rId16" Type="http://schemas.openxmlformats.org/officeDocument/2006/relationships/slide" Target="slide12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7.xml"/><Relationship Id="rId11" Type="http://schemas.openxmlformats.org/officeDocument/2006/relationships/slide" Target="slide5.xml"/><Relationship Id="rId5" Type="http://schemas.openxmlformats.org/officeDocument/2006/relationships/slide" Target="slide16.xml"/><Relationship Id="rId15" Type="http://schemas.openxmlformats.org/officeDocument/2006/relationships/slide" Target="slide7.xml"/><Relationship Id="rId10" Type="http://schemas.openxmlformats.org/officeDocument/2006/relationships/slide" Target="slide4.xml"/><Relationship Id="rId4" Type="http://schemas.openxmlformats.org/officeDocument/2006/relationships/slide" Target="slide15.xml"/><Relationship Id="rId9" Type="http://schemas.openxmlformats.org/officeDocument/2006/relationships/slide" Target="slide9.xml"/><Relationship Id="rId14" Type="http://schemas.openxmlformats.org/officeDocument/2006/relationships/slide" Target="slide1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8229600" cy="19304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/>
              <a:t>Název projektu: „Učíme lépe a moderněji“ </a:t>
            </a:r>
            <a:br>
              <a:rPr lang="cs-CZ" sz="1200" dirty="0" smtClean="0"/>
            </a:br>
            <a:r>
              <a:rPr lang="cs-CZ" sz="1200" dirty="0" smtClean="0"/>
              <a:t>OP VK 1.4 </a:t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dirty="0" smtClean="0"/>
              <a:t>Výukový materiál</a:t>
            </a:r>
          </a:p>
        </p:txBody>
      </p:sp>
      <p:sp>
        <p:nvSpPr>
          <p:cNvPr id="13314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2060575"/>
            <a:ext cx="9144000" cy="4797425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Název </a:t>
            </a:r>
            <a:r>
              <a:rPr lang="cs-CZ" sz="1200" dirty="0" err="1" smtClean="0"/>
              <a:t>DUMu</a:t>
            </a:r>
            <a:r>
              <a:rPr lang="cs-CZ" sz="1200" dirty="0" smtClean="0"/>
              <a:t>:  VY_52_INOVACE_07_4_RISKUJ_CHEMIE_VLASTNOSTI LÁTEK_SMĚSI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Číslo skupiny:  2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Autor: Ing. Stanislava Kolářová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Vzdělávací oblast/Předmět/Téma: ČLOVĚK A PŘÍRODA / CHEMIE / SMĚSI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Druh učebního materiálu: PREZENTACE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200" dirty="0" smtClean="0"/>
              <a:t>Metodický list:	 NE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200" dirty="0" smtClean="0"/>
              <a:t>Anotace: Prezentace slouží k zopakování probíraného tématu zábavnou formou (hra „riskuj“). Opakovanými tématy jsou chemie jako věda, vlastnosti látek a směsi. 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Ověřeno ve třídě: VIII.A.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>
              <a:solidFill>
                <a:schemeClr val="accent2"/>
              </a:solidFill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Datum ověření: 4.10. 2012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800" dirty="0" smtClean="0"/>
          </a:p>
          <a:p>
            <a:pPr>
              <a:lnSpc>
                <a:spcPct val="80000"/>
              </a:lnSpc>
              <a:buFontTx/>
              <a:buNone/>
            </a:pPr>
            <a:endParaRPr lang="cs-CZ" sz="800" dirty="0" smtClean="0"/>
          </a:p>
          <a:p>
            <a:pPr algn="just">
              <a:lnSpc>
                <a:spcPct val="80000"/>
              </a:lnSpc>
              <a:buFontTx/>
              <a:buNone/>
            </a:pPr>
            <a:r>
              <a:rPr lang="cs-CZ" sz="1200" dirty="0" smtClean="0"/>
              <a:t>Prohlášení: Prohlašuji, že při tvorbě výukového materiálu jsem respektoval(a) všeobecně užívané právní a morální zvyklosti, autorská a jiná práva třetích osob, zejména práva duševního vlastnictví (např. práva k obchodní firmě, autorská práva k software, k filmovým, hudebníma fotografickým dílům nebo práva k ochranným známkám)dle zákona 121/2000 Sb. (autorský zákon). Nesu veškerou právní odpovědnost za obsah a původ svého díla. Prohlašuji dále, že výše uvedený materiál jsem ověřil(a) ve výuce a provedl(a) o tom zápis do TK.</a:t>
            </a:r>
          </a:p>
          <a:p>
            <a:pPr algn="just">
              <a:lnSpc>
                <a:spcPct val="80000"/>
              </a:lnSpc>
              <a:buFontTx/>
              <a:buNone/>
            </a:pPr>
            <a:r>
              <a:rPr lang="cs-CZ" sz="1200" dirty="0" smtClean="0"/>
              <a:t>Dávám souhlas, aby moje dílo bylo dáno k dispozici veřejnosti k účelům volného užití (§30 odst. 1 zákona 121/2000 Sb.), tj. že k uvedeným účelům může být kýmkoliv zveřejňováno, používáno, upravováno a uchováváno.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200" dirty="0" smtClean="0"/>
              <a:t>Datum:	 4.10. 2012 		Podpis: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059" name="AutoShape 507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987824" y="1124744"/>
            <a:ext cx="3059832" cy="900000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100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0064" name="AutoShape 51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987824" y="2060848"/>
            <a:ext cx="3059832" cy="900000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200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094" name="AutoShape 53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843808" y="6093296"/>
            <a:ext cx="3160713" cy="488950"/>
          </a:xfrm>
          <a:prstGeom prst="actionButtonBlank">
            <a:avLst/>
          </a:prstGeom>
          <a:solidFill>
            <a:srgbClr val="FFFF99"/>
          </a:solidFill>
          <a:ln w="25400">
            <a:solidFill>
              <a:srgbClr val="FFFF99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>
                <a:latin typeface="Arial" pitchFamily="34" charset="0"/>
                <a:cs typeface="Arial" pitchFamily="34" charset="0"/>
              </a:rPr>
              <a:t>Hrací pole</a:t>
            </a:r>
          </a:p>
        </p:txBody>
      </p:sp>
      <p:sp>
        <p:nvSpPr>
          <p:cNvPr id="280084" name="AutoShape 5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987824" y="260648"/>
            <a:ext cx="3059832" cy="900000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cap="all" dirty="0" smtClean="0">
                <a:latin typeface="Arial" pitchFamily="34" charset="0"/>
                <a:cs typeface="Arial" pitchFamily="34" charset="0"/>
              </a:rPr>
              <a:t>vlastnosti látek</a:t>
            </a:r>
            <a:endParaRPr lang="cs-CZ" sz="2400" cap="all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2" name="AutoShape 517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987824" y="2924944"/>
            <a:ext cx="3059832" cy="900000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300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AutoShape 522">
            <a:hlinkClick r:id="rId5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987824" y="3861048"/>
            <a:ext cx="3059832" cy="900000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400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AutoShape 527">
            <a:hlinkClick r:id="rId6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987824" y="4797152"/>
            <a:ext cx="3059832" cy="900000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500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AutoShape 499">
            <a:hlinkClick r:id="rId7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0" y="1196752"/>
            <a:ext cx="2880000" cy="900000"/>
          </a:xfrm>
          <a:prstGeom prst="actionButtonBlank">
            <a:avLst/>
          </a:prstGeom>
          <a:solidFill>
            <a:srgbClr val="FF00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100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AutoShape 506">
            <a:hlinkClick r:id="rId8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6084168" y="1196752"/>
            <a:ext cx="2880000" cy="900000"/>
          </a:xfrm>
          <a:prstGeom prst="actionButtonBlank">
            <a:avLst/>
          </a:prstGeom>
          <a:solidFill>
            <a:srgbClr val="FF99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100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AutoShape 511">
            <a:hlinkClick r:id="rId9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6084168" y="2060848"/>
            <a:ext cx="2880000" cy="900000"/>
          </a:xfrm>
          <a:prstGeom prst="actionButtonBlank">
            <a:avLst/>
          </a:prstGeom>
          <a:solidFill>
            <a:srgbClr val="FF99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200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AutoShape 53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0" y="260648"/>
            <a:ext cx="2880000" cy="900000"/>
          </a:xfrm>
          <a:prstGeom prst="actionButtonBlank">
            <a:avLst/>
          </a:prstGeom>
          <a:solidFill>
            <a:srgbClr val="FF00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square" anchor="ctr"/>
          <a:lstStyle/>
          <a:p>
            <a:pPr algn="ctr"/>
            <a:r>
              <a:rPr lang="cs-CZ" sz="2400" cap="all" dirty="0" smtClean="0">
                <a:latin typeface="Arial" pitchFamily="34" charset="0"/>
                <a:cs typeface="Arial" pitchFamily="34" charset="0"/>
              </a:rPr>
              <a:t>Chemie - věda</a:t>
            </a:r>
            <a:endParaRPr lang="cs-CZ" sz="2400" cap="all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AutoShape 53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084168" y="260648"/>
            <a:ext cx="2880000" cy="900000"/>
          </a:xfrm>
          <a:prstGeom prst="actionButtonBlank">
            <a:avLst/>
          </a:prstGeom>
          <a:solidFill>
            <a:srgbClr val="FF99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cap="all" dirty="0" smtClean="0">
                <a:latin typeface="Arial" pitchFamily="34" charset="0"/>
                <a:cs typeface="Arial" pitchFamily="34" charset="0"/>
              </a:rPr>
              <a:t>směsi</a:t>
            </a:r>
            <a:endParaRPr lang="cs-CZ" sz="2400" cap="all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AutoShape 510">
            <a:hlinkClick r:id="rId10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0" y="2060848"/>
            <a:ext cx="2880000" cy="900000"/>
          </a:xfrm>
          <a:prstGeom prst="actionButtonBlank">
            <a:avLst/>
          </a:prstGeom>
          <a:solidFill>
            <a:srgbClr val="FF00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200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AutoShape 515">
            <a:hlinkClick r:id="rId11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0" y="2924944"/>
            <a:ext cx="2880000" cy="900000"/>
          </a:xfrm>
          <a:prstGeom prst="actionButtonBlank">
            <a:avLst/>
          </a:prstGeom>
          <a:solidFill>
            <a:srgbClr val="FF00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300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6" name="AutoShape 516">
            <a:hlinkClick r:id="rId1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6084168" y="2924944"/>
            <a:ext cx="2880000" cy="900000"/>
          </a:xfrm>
          <a:prstGeom prst="actionButtonBlank">
            <a:avLst/>
          </a:prstGeom>
          <a:solidFill>
            <a:srgbClr val="FF99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300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7" name="AutoShape 520">
            <a:hlinkClick r:id="rId1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0" y="3861048"/>
            <a:ext cx="2880000" cy="900000"/>
          </a:xfrm>
          <a:prstGeom prst="actionButtonBlank">
            <a:avLst/>
          </a:prstGeom>
          <a:solidFill>
            <a:srgbClr val="FF00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400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8" name="AutoShape 521">
            <a:hlinkClick r:id="rId1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6084168" y="3861048"/>
            <a:ext cx="2880000" cy="900000"/>
          </a:xfrm>
          <a:prstGeom prst="actionButtonBlank">
            <a:avLst/>
          </a:prstGeom>
          <a:solidFill>
            <a:srgbClr val="FF99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400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AutoShape 525">
            <a:hlinkClick r:id="rId15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0" y="4797152"/>
            <a:ext cx="2880000" cy="900000"/>
          </a:xfrm>
          <a:prstGeom prst="actionButtonBlank">
            <a:avLst/>
          </a:prstGeom>
          <a:solidFill>
            <a:srgbClr val="FF00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500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AutoShape 526">
            <a:hlinkClick r:id="rId16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6084168" y="4797152"/>
            <a:ext cx="2880000" cy="900000"/>
          </a:xfrm>
          <a:prstGeom prst="actionButtonBlank">
            <a:avLst/>
          </a:prstGeom>
          <a:solidFill>
            <a:srgbClr val="FF99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500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00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800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800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800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5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800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2800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2800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28006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6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800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28008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28008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28008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8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</p:childTnLst>
        </p:cTn>
      </p:par>
    </p:tnLst>
    <p:bldLst>
      <p:bldP spid="280059" grpId="0" animBg="1"/>
      <p:bldP spid="280064" grpId="0" animBg="1"/>
      <p:bldP spid="280084" grpId="0" animBg="1"/>
      <p:bldP spid="42" grpId="0" animBg="1"/>
      <p:bldP spid="45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AutoShape 4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/>
              <a:t>Hrací pole</a:t>
            </a:r>
          </a:p>
        </p:txBody>
      </p:sp>
      <p:sp>
        <p:nvSpPr>
          <p:cNvPr id="4099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Chemie – věda	100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endParaRPr lang="cs-CZ" sz="2800" dirty="0" smtClean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Mezi které vědy se chemie řadí?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2422525"/>
            <a:ext cx="5824538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a) </a:t>
            </a:r>
            <a:r>
              <a:rPr lang="cs-CZ" sz="2400" dirty="0" smtClean="0"/>
              <a:t>přírodní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3386138"/>
            <a:ext cx="5824538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b) </a:t>
            </a:r>
            <a:r>
              <a:rPr lang="cs-CZ" sz="2400" dirty="0" smtClean="0"/>
              <a:t>společenské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4351338"/>
            <a:ext cx="5832475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c</a:t>
            </a:r>
            <a:r>
              <a:rPr lang="cs-CZ" sz="2400" dirty="0" smtClean="0"/>
              <a:t>) matematické</a:t>
            </a:r>
            <a:endParaRPr lang="cs-CZ" sz="2400" dirty="0"/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5416550"/>
            <a:ext cx="5832475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d</a:t>
            </a:r>
            <a:r>
              <a:rPr lang="cs-CZ" sz="2400" dirty="0" smtClean="0"/>
              <a:t>) humanitní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380312" y="2348880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380312" y="5445224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380312" y="4365104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AutoShape 39"/>
          <p:cNvSpPr>
            <a:spLocks noChangeArrowheads="1"/>
          </p:cNvSpPr>
          <p:nvPr/>
        </p:nvSpPr>
        <p:spPr bwMode="auto">
          <a:xfrm>
            <a:off x="7380312" y="3284984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4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Chemie – věda	200</a:t>
            </a:r>
          </a:p>
          <a:p>
            <a:pPr marL="342900" indent="-342900">
              <a:spcBef>
                <a:spcPct val="20000"/>
              </a:spcBef>
            </a:pPr>
            <a:endParaRPr lang="cs-CZ" sz="2800" dirty="0" smtClean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předchůdcem chemie byla:</a:t>
            </a:r>
          </a:p>
          <a:p>
            <a:pPr marL="342900" indent="-342900">
              <a:spcBef>
                <a:spcPct val="20000"/>
              </a:spcBef>
            </a:pPr>
            <a:endParaRPr lang="cs-CZ" sz="3600" b="1" dirty="0"/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45375" y="2319337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446962" y="4375150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  <p:sp>
        <p:nvSpPr>
          <p:cNvPr id="14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59632" y="2348880"/>
            <a:ext cx="5824538" cy="646435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>
              <a:buAutoNum type="alphaLcParenR"/>
            </a:pPr>
            <a:r>
              <a:rPr lang="cs-CZ" sz="2400" dirty="0" smtClean="0"/>
              <a:t>matematika</a:t>
            </a:r>
            <a:endParaRPr lang="cs-CZ" sz="2400" dirty="0"/>
          </a:p>
        </p:txBody>
      </p:sp>
      <p:sp>
        <p:nvSpPr>
          <p:cNvPr id="15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59632" y="3356992"/>
            <a:ext cx="5824538" cy="690934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/>
            <a:r>
              <a:rPr lang="cs-CZ" sz="2400" dirty="0"/>
              <a:t>b) </a:t>
            </a:r>
            <a:r>
              <a:rPr lang="cs-CZ" sz="2400" dirty="0" smtClean="0"/>
              <a:t>  alchymie</a:t>
            </a:r>
            <a:endParaRPr lang="cs-CZ" sz="2400" dirty="0"/>
          </a:p>
        </p:txBody>
      </p:sp>
      <p:sp>
        <p:nvSpPr>
          <p:cNvPr id="16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59632" y="4293096"/>
            <a:ext cx="5832475" cy="733846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/>
            <a:r>
              <a:rPr lang="cs-CZ" sz="2400" dirty="0" smtClean="0"/>
              <a:t>c)    fyzika</a:t>
            </a:r>
            <a:endParaRPr lang="cs-CZ" sz="2400" dirty="0"/>
          </a:p>
        </p:txBody>
      </p:sp>
      <p:sp>
        <p:nvSpPr>
          <p:cNvPr id="17" name="AutoShape 192"/>
          <p:cNvSpPr>
            <a:spLocks noChangeArrowheads="1"/>
          </p:cNvSpPr>
          <p:nvPr/>
        </p:nvSpPr>
        <p:spPr bwMode="auto">
          <a:xfrm>
            <a:off x="7452320" y="3356992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19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331640" y="5373216"/>
            <a:ext cx="5832475" cy="692597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/>
            <a:r>
              <a:rPr lang="cs-CZ" sz="2400" dirty="0" smtClean="0"/>
              <a:t>d)   biologie</a:t>
            </a:r>
            <a:endParaRPr lang="cs-CZ" sz="2400" dirty="0"/>
          </a:p>
        </p:txBody>
      </p:sp>
      <p:sp>
        <p:nvSpPr>
          <p:cNvPr id="21" name="AutoShape 39"/>
          <p:cNvSpPr>
            <a:spLocks noChangeArrowheads="1"/>
          </p:cNvSpPr>
          <p:nvPr/>
        </p:nvSpPr>
        <p:spPr bwMode="auto">
          <a:xfrm>
            <a:off x="7452320" y="5373216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17" grpId="0" animBg="1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Chemie – věda	300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endParaRPr lang="cs-CZ" sz="2800" dirty="0" smtClean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správně pojmenuj a zařaď chemickou nádobu: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2276872"/>
            <a:ext cx="5824538" cy="792087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>
              <a:buAutoNum type="alphaLcParenR"/>
            </a:pPr>
            <a:r>
              <a:rPr lang="cs-CZ" sz="2800" dirty="0" smtClean="0"/>
              <a:t>kádinka – varné sklo</a:t>
            </a:r>
            <a:endParaRPr lang="cs-CZ" sz="28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3284984"/>
            <a:ext cx="5824538" cy="864096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800" dirty="0"/>
              <a:t>b) </a:t>
            </a:r>
            <a:r>
              <a:rPr lang="cs-CZ" sz="2800" dirty="0" smtClean="0"/>
              <a:t>titrační baňka, odměrné sklo</a:t>
            </a:r>
            <a:endParaRPr lang="cs-CZ" sz="28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4351338"/>
            <a:ext cx="5832475" cy="8778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800" dirty="0"/>
              <a:t>c</a:t>
            </a:r>
            <a:r>
              <a:rPr lang="cs-CZ" sz="2800" dirty="0" smtClean="0"/>
              <a:t>) kónická baňka (</a:t>
            </a:r>
            <a:r>
              <a:rPr lang="cs-CZ" sz="2800" dirty="0" err="1" smtClean="0"/>
              <a:t>Erlenmayerova</a:t>
            </a:r>
            <a:r>
              <a:rPr lang="cs-CZ" sz="2800" dirty="0" smtClean="0"/>
              <a:t>), </a:t>
            </a:r>
          </a:p>
          <a:p>
            <a:r>
              <a:rPr lang="cs-CZ" sz="2800" dirty="0" smtClean="0"/>
              <a:t>varné sklo</a:t>
            </a:r>
            <a:endParaRPr lang="cs-CZ" sz="28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524328" y="2348880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446962" y="5440362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52320" y="4365104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5416550"/>
            <a:ext cx="5832475" cy="892770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800" dirty="0" smtClean="0"/>
              <a:t>d) odměrná baňka, odměrné sklo </a:t>
            </a:r>
            <a:endParaRPr lang="cs-CZ" sz="2800" dirty="0"/>
          </a:p>
        </p:txBody>
      </p:sp>
      <p:sp>
        <p:nvSpPr>
          <p:cNvPr id="13" name="AutoShape 39"/>
          <p:cNvSpPr>
            <a:spLocks noChangeArrowheads="1"/>
          </p:cNvSpPr>
          <p:nvPr/>
        </p:nvSpPr>
        <p:spPr bwMode="auto">
          <a:xfrm>
            <a:off x="7452320" y="3356992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4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716338" y="6418263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80245" y="0"/>
            <a:ext cx="2363755" cy="1772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Chemie – věda	400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endParaRPr lang="cs-CZ" sz="2800" dirty="0" smtClean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vyber nesprávné tvrzení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2422525"/>
            <a:ext cx="5824538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a</a:t>
            </a:r>
            <a:r>
              <a:rPr lang="cs-CZ" sz="2400" dirty="0" smtClean="0"/>
              <a:t>) poznávací postup v chemii je experiment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59632" y="3356992"/>
            <a:ext cx="5824538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b</a:t>
            </a:r>
            <a:r>
              <a:rPr lang="cs-CZ" sz="2400" dirty="0" smtClean="0"/>
              <a:t>) chemie může být fyzikální či biochemie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4351338"/>
            <a:ext cx="5832475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c</a:t>
            </a:r>
            <a:r>
              <a:rPr lang="cs-CZ" sz="2400" dirty="0" smtClean="0"/>
              <a:t>) chemie ovlivňuje fungování organismů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452320" y="5301208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452320" y="3284984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45375" y="2319337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5416550"/>
            <a:ext cx="5832475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d) chemie je pro člověka nepotřebná</a:t>
            </a:r>
            <a:endParaRPr lang="cs-CZ" sz="2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446962" y="4375150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Chemie – věda	500</a:t>
            </a:r>
            <a:endParaRPr lang="cs-CZ" sz="2800" dirty="0"/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45375" y="2319337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AutoShape 39"/>
          <p:cNvSpPr>
            <a:spLocks noChangeArrowheads="1"/>
          </p:cNvSpPr>
          <p:nvPr/>
        </p:nvSpPr>
        <p:spPr bwMode="auto">
          <a:xfrm>
            <a:off x="7452320" y="3356992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4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  <p:sp>
        <p:nvSpPr>
          <p:cNvPr id="12" name="Rectangle 3"/>
          <p:cNvSpPr>
            <a:spLocks noChangeArrowheads="1"/>
          </p:cNvSpPr>
          <p:nvPr/>
        </p:nvSpPr>
        <p:spPr bwMode="auto">
          <a:xfrm>
            <a:off x="251520" y="548680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Chemie – věda	500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endParaRPr lang="cs-CZ" sz="2800" dirty="0" smtClean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vyber správné tvrzení</a:t>
            </a:r>
            <a:endParaRPr lang="cs-CZ" sz="2800" dirty="0"/>
          </a:p>
        </p:txBody>
      </p:sp>
      <p:sp>
        <p:nvSpPr>
          <p:cNvPr id="2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331640" y="4293096"/>
            <a:ext cx="5832475" cy="8778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800" dirty="0"/>
              <a:t>c</a:t>
            </a:r>
            <a:r>
              <a:rPr lang="cs-CZ" sz="2800" dirty="0" smtClean="0"/>
              <a:t>) hlavním cílem chemie je zkoumání </a:t>
            </a:r>
          </a:p>
          <a:p>
            <a:pPr algn="l"/>
            <a:r>
              <a:rPr lang="cs-CZ" sz="2800" dirty="0" smtClean="0"/>
              <a:t>látek a jejich přeměn</a:t>
            </a:r>
            <a:endParaRPr lang="cs-CZ" sz="2800" dirty="0"/>
          </a:p>
        </p:txBody>
      </p:sp>
      <p:sp>
        <p:nvSpPr>
          <p:cNvPr id="24" name="AutoShape 192"/>
          <p:cNvSpPr>
            <a:spLocks noChangeArrowheads="1"/>
          </p:cNvSpPr>
          <p:nvPr/>
        </p:nvSpPr>
        <p:spPr bwMode="auto">
          <a:xfrm>
            <a:off x="7452320" y="4365104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25" name="AutoShape 39"/>
          <p:cNvSpPr>
            <a:spLocks noChangeArrowheads="1"/>
          </p:cNvSpPr>
          <p:nvPr/>
        </p:nvSpPr>
        <p:spPr bwMode="auto">
          <a:xfrm>
            <a:off x="7452320" y="5445224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6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331640" y="5373216"/>
            <a:ext cx="5832475" cy="892770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800" dirty="0" smtClean="0"/>
              <a:t>d) postup, při kterém zjišťujeme </a:t>
            </a:r>
          </a:p>
          <a:p>
            <a:pPr algn="l"/>
            <a:r>
              <a:rPr lang="cs-CZ" sz="2800" dirty="0" smtClean="0"/>
              <a:t>hodnotu </a:t>
            </a:r>
            <a:r>
              <a:rPr lang="cs-CZ" sz="2800" dirty="0" smtClean="0"/>
              <a:t>veličiny, nazýváme </a:t>
            </a:r>
            <a:r>
              <a:rPr lang="cs-CZ" sz="2800" dirty="0" smtClean="0"/>
              <a:t>zkoumání</a:t>
            </a:r>
            <a:endParaRPr lang="cs-CZ" sz="2800" dirty="0"/>
          </a:p>
        </p:txBody>
      </p:sp>
      <p:sp>
        <p:nvSpPr>
          <p:cNvPr id="27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331640" y="2276872"/>
            <a:ext cx="5824538" cy="792087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>
              <a:buAutoNum type="alphaLcParenR"/>
            </a:pPr>
            <a:r>
              <a:rPr lang="cs-CZ" sz="2800" dirty="0" smtClean="0"/>
              <a:t>ke zkoumání toxických látek </a:t>
            </a:r>
          </a:p>
          <a:p>
            <a:pPr marL="457200" indent="-457200" algn="l"/>
            <a:r>
              <a:rPr lang="cs-CZ" sz="2800" dirty="0" smtClean="0"/>
              <a:t>využíváme zraku, čichu, chuti, hmatu</a:t>
            </a:r>
            <a:endParaRPr lang="cs-CZ" sz="2800" dirty="0"/>
          </a:p>
        </p:txBody>
      </p:sp>
      <p:sp>
        <p:nvSpPr>
          <p:cNvPr id="28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331640" y="3284984"/>
            <a:ext cx="5824538" cy="864096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800" dirty="0"/>
              <a:t>b) </a:t>
            </a:r>
            <a:r>
              <a:rPr lang="cs-CZ" sz="2800" dirty="0" smtClean="0"/>
              <a:t>tělesa jsou tvořena z látek různých </a:t>
            </a:r>
          </a:p>
          <a:p>
            <a:pPr algn="l"/>
            <a:r>
              <a:rPr lang="cs-CZ" sz="2800" dirty="0" smtClean="0"/>
              <a:t>	tvarů a velikostí</a:t>
            </a:r>
            <a:endParaRPr lang="cs-CZ" sz="280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3" grpId="0" animBg="1"/>
      <p:bldP spid="24" grpId="0" animBg="1"/>
      <p:bldP spid="2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Směsi			100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endParaRPr lang="cs-CZ" sz="2800" dirty="0" smtClean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vyber nepravdivé tvrzení: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2422525"/>
            <a:ext cx="5824538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a) </a:t>
            </a:r>
            <a:r>
              <a:rPr lang="cs-CZ" sz="2400" dirty="0" smtClean="0"/>
              <a:t>směsi jsou látky s dvěma či více složkami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3386138"/>
            <a:ext cx="5824538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b) </a:t>
            </a:r>
            <a:r>
              <a:rPr lang="cs-CZ" sz="2400" dirty="0" smtClean="0"/>
              <a:t>různorodé směsi nazýváme též roztoky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4351338"/>
            <a:ext cx="5832475" cy="733846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c</a:t>
            </a:r>
            <a:r>
              <a:rPr lang="cs-CZ" sz="2400" dirty="0" smtClean="0"/>
              <a:t>) směs se skládá ze složky rozptylující </a:t>
            </a:r>
          </a:p>
          <a:p>
            <a:pPr algn="l"/>
            <a:r>
              <a:rPr lang="cs-CZ" sz="2400" dirty="0" smtClean="0"/>
              <a:t>(rozpouštědla) a složky rozptýlené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445376" y="3409950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446962" y="5440362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45375" y="2319337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5416550"/>
            <a:ext cx="5832475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d</a:t>
            </a:r>
            <a:r>
              <a:rPr lang="cs-CZ" sz="2400" dirty="0" smtClean="0"/>
              <a:t>) příkladem směsi je vzduch</a:t>
            </a:r>
            <a:endParaRPr lang="cs-CZ" sz="2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446962" y="4375150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Směsi			200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endParaRPr lang="cs-CZ" sz="2800" dirty="0" smtClean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jak se nazývá směs vody a práškové křídy?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2422525"/>
            <a:ext cx="5824538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a) </a:t>
            </a:r>
            <a:r>
              <a:rPr lang="cs-CZ" sz="2400" dirty="0" smtClean="0"/>
              <a:t>suspenze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3386138"/>
            <a:ext cx="5824538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b) </a:t>
            </a:r>
            <a:r>
              <a:rPr lang="cs-CZ" sz="2400" dirty="0" smtClean="0"/>
              <a:t>emulze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4351338"/>
            <a:ext cx="5832475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c) </a:t>
            </a:r>
            <a:r>
              <a:rPr lang="cs-CZ" sz="2400" dirty="0" smtClean="0">
                <a:latin typeface="Arial" charset="0"/>
              </a:rPr>
              <a:t>pěna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380312" y="2348880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446962" y="5440362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380312" y="3284984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5416550"/>
            <a:ext cx="5832475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d) </a:t>
            </a:r>
            <a:r>
              <a:rPr lang="cs-CZ" sz="2400" dirty="0" smtClean="0">
                <a:latin typeface="Arial" charset="0"/>
              </a:rPr>
              <a:t>dým</a:t>
            </a:r>
            <a:endParaRPr lang="cs-CZ" sz="2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446962" y="4375150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Směsi			300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endParaRPr lang="cs-CZ" sz="2800" dirty="0" smtClean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uveď nesprávné tvrzení: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2422525"/>
            <a:ext cx="5824538" cy="71844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>
              <a:buAutoNum type="alphaLcParenR"/>
            </a:pPr>
            <a:r>
              <a:rPr lang="cs-CZ" sz="2400" dirty="0" smtClean="0"/>
              <a:t>u pěny je rozptylující složka kapalina, </a:t>
            </a:r>
          </a:p>
          <a:p>
            <a:pPr marL="457200" indent="-457200" algn="l"/>
            <a:r>
              <a:rPr lang="cs-CZ" sz="2400" dirty="0" smtClean="0"/>
              <a:t>rozptýlená plyn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3386138"/>
            <a:ext cx="5824538" cy="690934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b</a:t>
            </a:r>
            <a:r>
              <a:rPr lang="cs-CZ" sz="2400" dirty="0" smtClean="0"/>
              <a:t>)   u mlhy je rozptylující složkou plyn, </a:t>
            </a:r>
          </a:p>
          <a:p>
            <a:pPr algn="l"/>
            <a:r>
              <a:rPr lang="cs-CZ" sz="2400" dirty="0" smtClean="0"/>
              <a:t>rozptýlenou kapalina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4351338"/>
            <a:ext cx="5832475" cy="733846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c</a:t>
            </a:r>
            <a:r>
              <a:rPr lang="cs-CZ" sz="2400" dirty="0" smtClean="0"/>
              <a:t>)   u emulze je rozptylující i rozptýlenou </a:t>
            </a:r>
          </a:p>
          <a:p>
            <a:pPr algn="l"/>
            <a:r>
              <a:rPr lang="cs-CZ" sz="2400" dirty="0" smtClean="0"/>
              <a:t>složkou kapalina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452320" y="5301208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452320" y="3284984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45375" y="2319337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5301208"/>
            <a:ext cx="5832475" cy="691605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/>
              <a:t>d</a:t>
            </a:r>
            <a:r>
              <a:rPr lang="cs-CZ" sz="2400" dirty="0" smtClean="0"/>
              <a:t>)   u dýmu je rozptylující i rozptýlenou </a:t>
            </a:r>
          </a:p>
          <a:p>
            <a:r>
              <a:rPr lang="cs-CZ" sz="2400" dirty="0" smtClean="0"/>
              <a:t>složkou plyn </a:t>
            </a:r>
            <a:endParaRPr lang="cs-CZ" sz="2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446962" y="4375150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Směsi			400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endParaRPr lang="cs-CZ" sz="2800" dirty="0" smtClean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vyber příklad stejnorodé směsi: 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2422525"/>
            <a:ext cx="5824538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a) </a:t>
            </a:r>
            <a:r>
              <a:rPr lang="cs-CZ" sz="2400" dirty="0" smtClean="0"/>
              <a:t>žula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3386138"/>
            <a:ext cx="5824538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b) </a:t>
            </a:r>
            <a:r>
              <a:rPr lang="cs-CZ" sz="2400" dirty="0" smtClean="0"/>
              <a:t>mosaz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4351338"/>
            <a:ext cx="5832475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c</a:t>
            </a:r>
            <a:r>
              <a:rPr lang="cs-CZ" sz="2400" dirty="0" smtClean="0"/>
              <a:t>) bramborová polévka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445376" y="3409950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446962" y="5440362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45375" y="2319337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5416550"/>
            <a:ext cx="5832475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d</a:t>
            </a:r>
            <a:r>
              <a:rPr lang="cs-CZ" sz="2400" dirty="0" smtClean="0"/>
              <a:t>) kouř z komína</a:t>
            </a:r>
            <a:endParaRPr lang="cs-CZ" sz="2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446962" y="4375150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Směsi			500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roztok, ve kterém se při určité teplotě již více látky </a:t>
            </a:r>
            <a:r>
              <a:rPr lang="cs-CZ" sz="2800" dirty="0" smtClean="0"/>
              <a:t>nerozpustí, </a:t>
            </a:r>
            <a:r>
              <a:rPr lang="cs-CZ" sz="2800" dirty="0" smtClean="0"/>
              <a:t>se nazývá: 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2422525"/>
            <a:ext cx="5824538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a</a:t>
            </a:r>
            <a:r>
              <a:rPr lang="cs-CZ" sz="2400" dirty="0" smtClean="0"/>
              <a:t>) různorodý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3386138"/>
            <a:ext cx="5824538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b) </a:t>
            </a:r>
            <a:r>
              <a:rPr lang="cs-CZ" sz="2400" dirty="0" smtClean="0"/>
              <a:t>stejnorodý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4351338"/>
            <a:ext cx="5832475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c) </a:t>
            </a:r>
            <a:r>
              <a:rPr lang="cs-CZ" sz="2400" dirty="0" smtClean="0">
                <a:latin typeface="Arial" charset="0"/>
              </a:rPr>
              <a:t>nasycený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452320" y="4221088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446962" y="5440362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45375" y="2319337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5416550"/>
            <a:ext cx="5832475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d) </a:t>
            </a:r>
            <a:r>
              <a:rPr lang="cs-CZ" sz="2400" dirty="0" smtClean="0">
                <a:latin typeface="Arial" charset="0"/>
              </a:rPr>
              <a:t>nenasycený</a:t>
            </a:r>
            <a:endParaRPr lang="cs-CZ" sz="2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452320" y="3284984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Vlastnosti látek	100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Uveď nesprávné tvrzení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9512" y="1844825"/>
            <a:ext cx="7776864" cy="864096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>
              <a:buAutoNum type="alphaLcParenR"/>
            </a:pPr>
            <a:r>
              <a:rPr lang="cs-CZ" sz="2400" dirty="0" smtClean="0"/>
              <a:t>Chemicky čisté látky se vyznačují stálým složením  a </a:t>
            </a:r>
          </a:p>
          <a:p>
            <a:pPr marL="457200" indent="-457200" algn="l"/>
            <a:r>
              <a:rPr lang="cs-CZ" sz="2400" dirty="0" smtClean="0"/>
              <a:t>strukturou. Chemickými látkami jsou prvky a sloučeniny.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9512" y="2996952"/>
            <a:ext cx="7776864" cy="792088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b) </a:t>
            </a:r>
            <a:r>
              <a:rPr lang="cs-CZ" sz="2400" dirty="0" smtClean="0"/>
              <a:t>vlastnostmi látek a jejich změnou se z vědeckých </a:t>
            </a:r>
          </a:p>
          <a:p>
            <a:pPr algn="l"/>
            <a:r>
              <a:rPr lang="cs-CZ" sz="2400" dirty="0" smtClean="0"/>
              <a:t>disciplín zabývá výhradně chemie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9512" y="4077072"/>
            <a:ext cx="7776864" cy="64807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c) </a:t>
            </a:r>
            <a:r>
              <a:rPr lang="cs-CZ" sz="2400" dirty="0" smtClean="0"/>
              <a:t>při chemické změně (reakci) vznikají z výchozích látek jiné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8028384" y="3068960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8028384" y="5157192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8028384" y="1916832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51520" y="5013176"/>
            <a:ext cx="7704856" cy="1080120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d</a:t>
            </a:r>
            <a:r>
              <a:rPr lang="cs-CZ" sz="2400" dirty="0" smtClean="0"/>
              <a:t>) rozpustnost lze vyjádřit jako hmotnost látky rozpuštěné </a:t>
            </a:r>
          </a:p>
          <a:p>
            <a:pPr algn="l"/>
            <a:r>
              <a:rPr lang="cs-CZ" sz="2400" dirty="0" smtClean="0"/>
              <a:t>ve 100g rozpouštědla za vzniku nasyceného roztoku </a:t>
            </a:r>
          </a:p>
          <a:p>
            <a:pPr algn="l"/>
            <a:r>
              <a:rPr lang="cs-CZ" sz="2400" dirty="0" smtClean="0"/>
              <a:t>(při určité teplotě a tlaku)</a:t>
            </a:r>
            <a:endParaRPr lang="cs-CZ" sz="2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8028384" y="4077072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Vlastnosti látek 	200</a:t>
            </a:r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uveď rozdílné (r) a shodné (s) vlastnosti práškového cukru, jedlé sypké soli, mleté kávy a drceného ledu</a:t>
            </a:r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  <p:sp>
        <p:nvSpPr>
          <p:cNvPr id="12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59632" y="2492896"/>
            <a:ext cx="5824538" cy="646435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>
              <a:buAutoNum type="alphaLcParenR"/>
            </a:pPr>
            <a:r>
              <a:rPr lang="cs-CZ" sz="2400" dirty="0" smtClean="0"/>
              <a:t>r: barva, skupenství</a:t>
            </a:r>
          </a:p>
          <a:p>
            <a:pPr marL="457200" indent="-457200" algn="l"/>
            <a:r>
              <a:rPr lang="cs-CZ" sz="2400" dirty="0" smtClean="0"/>
              <a:t>	s: struktura, hustota</a:t>
            </a:r>
            <a:endParaRPr lang="cs-CZ" sz="2400" dirty="0"/>
          </a:p>
        </p:txBody>
      </p:sp>
      <p:sp>
        <p:nvSpPr>
          <p:cNvPr id="14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59632" y="3456509"/>
            <a:ext cx="5824538" cy="690934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/>
            <a:r>
              <a:rPr lang="cs-CZ" sz="2400" dirty="0"/>
              <a:t>b) </a:t>
            </a:r>
            <a:r>
              <a:rPr lang="cs-CZ" sz="2400" dirty="0" smtClean="0"/>
              <a:t>  r: teplota, struktura</a:t>
            </a:r>
          </a:p>
          <a:p>
            <a:pPr marL="457200" indent="-457200"/>
            <a:r>
              <a:rPr lang="cs-CZ" sz="2400" dirty="0" smtClean="0"/>
              <a:t>	s: hustota, skupenství</a:t>
            </a:r>
            <a:endParaRPr lang="cs-CZ" sz="2400" dirty="0"/>
          </a:p>
        </p:txBody>
      </p:sp>
      <p:sp>
        <p:nvSpPr>
          <p:cNvPr id="15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59632" y="4421709"/>
            <a:ext cx="5832475" cy="733846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/>
            <a:r>
              <a:rPr lang="cs-CZ" sz="2400" dirty="0" smtClean="0"/>
              <a:t>c)   r: rozpustnost ve vodě, skupenství</a:t>
            </a:r>
          </a:p>
          <a:p>
            <a:pPr marL="457200" indent="-457200"/>
            <a:r>
              <a:rPr lang="cs-CZ" sz="2400" dirty="0" smtClean="0"/>
              <a:t>	s: chuť, teplota</a:t>
            </a:r>
            <a:endParaRPr lang="cs-CZ" sz="2400" dirty="0"/>
          </a:p>
        </p:txBody>
      </p:sp>
      <p:sp>
        <p:nvSpPr>
          <p:cNvPr id="16" name="AutoShape 192"/>
          <p:cNvSpPr>
            <a:spLocks noChangeArrowheads="1"/>
          </p:cNvSpPr>
          <p:nvPr/>
        </p:nvSpPr>
        <p:spPr bwMode="auto">
          <a:xfrm>
            <a:off x="7445127" y="5443587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17" name="AutoShape 39"/>
          <p:cNvSpPr>
            <a:spLocks noChangeArrowheads="1"/>
          </p:cNvSpPr>
          <p:nvPr/>
        </p:nvSpPr>
        <p:spPr bwMode="auto">
          <a:xfrm>
            <a:off x="7438182" y="2389708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8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59632" y="5373217"/>
            <a:ext cx="5832475" cy="689968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/>
            <a:r>
              <a:rPr lang="cs-CZ" sz="2400" dirty="0" smtClean="0"/>
              <a:t>d)   r: barva, rozpustnost ve vodě</a:t>
            </a:r>
          </a:p>
          <a:p>
            <a:pPr marL="457200" indent="-457200"/>
            <a:r>
              <a:rPr lang="cs-CZ" sz="2400" dirty="0" smtClean="0"/>
              <a:t>	s: struktura, skupenství</a:t>
            </a:r>
            <a:endParaRPr lang="cs-CZ" sz="2400" dirty="0"/>
          </a:p>
        </p:txBody>
      </p:sp>
      <p:sp>
        <p:nvSpPr>
          <p:cNvPr id="19" name="AutoShape 39"/>
          <p:cNvSpPr>
            <a:spLocks noChangeArrowheads="1"/>
          </p:cNvSpPr>
          <p:nvPr/>
        </p:nvSpPr>
        <p:spPr bwMode="auto">
          <a:xfrm>
            <a:off x="7439769" y="4445521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0" name="AutoShape 39"/>
          <p:cNvSpPr>
            <a:spLocks noChangeArrowheads="1"/>
          </p:cNvSpPr>
          <p:nvPr/>
        </p:nvSpPr>
        <p:spPr bwMode="auto">
          <a:xfrm>
            <a:off x="7445127" y="3427363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9" grpId="0" animBg="1"/>
      <p:bldP spid="2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Vlastnosti látek	300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endParaRPr lang="cs-CZ" sz="2800" dirty="0" smtClean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vyber pravdivé tvrzení: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4" y="2132857"/>
            <a:ext cx="5969471" cy="86593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>
              <a:buAutoNum type="alphaLcParenR"/>
            </a:pPr>
            <a:r>
              <a:rPr lang="cs-CZ" sz="2400" dirty="0" smtClean="0"/>
              <a:t>všechny látky rozpustné ve vodě jsou </a:t>
            </a:r>
          </a:p>
          <a:p>
            <a:pPr marL="457200" indent="-457200" algn="l"/>
            <a:r>
              <a:rPr lang="cs-CZ" sz="2400" dirty="0" smtClean="0"/>
              <a:t>zároveň rozpustné v benzínu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4" y="3212976"/>
            <a:ext cx="5969471" cy="749424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>
              <a:buAutoNum type="alphaLcParenR" startAt="2"/>
            </a:pPr>
            <a:r>
              <a:rPr lang="cs-CZ" sz="2400" dirty="0" smtClean="0"/>
              <a:t>hlavním faktorem ovlivňujícím změnu </a:t>
            </a:r>
          </a:p>
          <a:p>
            <a:pPr marL="457200" indent="-457200"/>
            <a:r>
              <a:rPr lang="cs-CZ" sz="2400" dirty="0" smtClean="0"/>
              <a:t>skupenství látek je hustota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4293096"/>
            <a:ext cx="5969471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/>
            <a:r>
              <a:rPr lang="cs-CZ" sz="2400" dirty="0"/>
              <a:t>c) </a:t>
            </a:r>
            <a:r>
              <a:rPr lang="cs-CZ" sz="2400" dirty="0" smtClean="0"/>
              <a:t> teplota tání i tuhnutí téže látky je stejná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452320" y="4149080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452320" y="5157192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52320" y="2132856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59632" y="5229200"/>
            <a:ext cx="5969471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/>
            <a:r>
              <a:rPr lang="cs-CZ" sz="2400" dirty="0"/>
              <a:t>d</a:t>
            </a:r>
            <a:r>
              <a:rPr lang="cs-CZ" sz="2400" dirty="0" smtClean="0"/>
              <a:t>) sůl i cukr se při zahřívání mění v jiné látky</a:t>
            </a:r>
            <a:endParaRPr lang="cs-CZ" sz="2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452320" y="3140968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Vlastnosti látek 	400</a:t>
            </a:r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přeměna </a:t>
            </a:r>
            <a:r>
              <a:rPr lang="cs-CZ" sz="2800" dirty="0" smtClean="0"/>
              <a:t>ze skupenství pevného na plynné se nazývá:</a:t>
            </a:r>
          </a:p>
          <a:p>
            <a:pPr marL="342900" indent="-342900">
              <a:spcBef>
                <a:spcPct val="20000"/>
              </a:spcBef>
            </a:pPr>
            <a:endParaRPr lang="cs-CZ" sz="3600" b="1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452320" y="4293096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446962" y="5440362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45375" y="2319337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452320" y="3284984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  <p:sp>
        <p:nvSpPr>
          <p:cNvPr id="12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59632" y="2348880"/>
            <a:ext cx="5969471" cy="577900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>
              <a:buAutoNum type="alphaLcParenR"/>
            </a:pPr>
            <a:r>
              <a:rPr lang="cs-CZ" sz="2400" dirty="0" smtClean="0"/>
              <a:t>tuhnutí</a:t>
            </a:r>
            <a:endParaRPr lang="cs-CZ" sz="2400" dirty="0"/>
          </a:p>
        </p:txBody>
      </p:sp>
      <p:sp>
        <p:nvSpPr>
          <p:cNvPr id="14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59632" y="3284984"/>
            <a:ext cx="5969471" cy="605408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/>
            <a:r>
              <a:rPr lang="cs-CZ" sz="2400" dirty="0"/>
              <a:t>b) </a:t>
            </a:r>
            <a:r>
              <a:rPr lang="cs-CZ" sz="2400" dirty="0" smtClean="0"/>
              <a:t> tání</a:t>
            </a:r>
            <a:endParaRPr lang="cs-CZ" sz="2400" dirty="0"/>
          </a:p>
        </p:txBody>
      </p:sp>
      <p:sp>
        <p:nvSpPr>
          <p:cNvPr id="15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4293096"/>
            <a:ext cx="5969471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/>
            <a:r>
              <a:rPr lang="cs-CZ" sz="2400" dirty="0"/>
              <a:t>c) </a:t>
            </a:r>
            <a:r>
              <a:rPr lang="cs-CZ" sz="2400" dirty="0" smtClean="0"/>
              <a:t> sublimace</a:t>
            </a:r>
            <a:endParaRPr lang="cs-CZ" sz="2400" dirty="0"/>
          </a:p>
        </p:txBody>
      </p:sp>
      <p:sp>
        <p:nvSpPr>
          <p:cNvPr id="16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59632" y="5229200"/>
            <a:ext cx="5969471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/>
            <a:r>
              <a:rPr lang="cs-CZ" sz="2400" dirty="0"/>
              <a:t>d) </a:t>
            </a:r>
            <a:r>
              <a:rPr lang="cs-CZ" sz="2400" dirty="0" smtClean="0"/>
              <a:t> vypařování</a:t>
            </a:r>
            <a:endParaRPr lang="cs-CZ" sz="240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Vlastnosti látek 	500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endParaRPr lang="cs-CZ" sz="2800" dirty="0" smtClean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vyber pravdivé tvrzení: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2422525"/>
            <a:ext cx="5824538" cy="71844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>
              <a:buAutoNum type="alphaLcParenR"/>
            </a:pPr>
            <a:r>
              <a:rPr lang="cs-CZ" sz="2400" dirty="0" smtClean="0"/>
              <a:t>teplota tání a teplota varu závisí na tlaku </a:t>
            </a:r>
          </a:p>
          <a:p>
            <a:pPr marL="457200" indent="-457200" algn="l"/>
            <a:r>
              <a:rPr lang="cs-CZ" sz="2400" dirty="0" smtClean="0"/>
              <a:t>okolního vzduchu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3386138"/>
            <a:ext cx="5824538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b</a:t>
            </a:r>
            <a:r>
              <a:rPr lang="cs-CZ" sz="2400" dirty="0" smtClean="0"/>
              <a:t>) teplota varu se při znečištění látky snižuje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4351338"/>
            <a:ext cx="5832475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c</a:t>
            </a:r>
            <a:r>
              <a:rPr lang="cs-CZ" sz="2400" dirty="0" smtClean="0"/>
              <a:t>) hustota látky se vypočítá objem/hmotnost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452320" y="2348880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452320" y="5373216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52320" y="3284984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5301208"/>
            <a:ext cx="5832475" cy="691605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d</a:t>
            </a:r>
            <a:r>
              <a:rPr lang="cs-CZ" sz="2400" dirty="0" smtClean="0"/>
              <a:t>) hustota látek se s měnící teplotou a </a:t>
            </a:r>
          </a:p>
          <a:p>
            <a:pPr algn="l"/>
            <a:r>
              <a:rPr lang="cs-CZ" sz="2400" dirty="0" smtClean="0"/>
              <a:t>tlakem nemění</a:t>
            </a:r>
            <a:endParaRPr lang="cs-CZ" sz="2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446962" y="4375150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</p:cSld>
  <p:clrMapOvr>
    <a:masterClrMapping/>
  </p:clrMapOvr>
  <p:transition/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1476</TotalTime>
  <Words>546</Words>
  <Application>Microsoft Office PowerPoint</Application>
  <PresentationFormat>Předvádění na obrazovce (4:3)</PresentationFormat>
  <Paragraphs>185</Paragraphs>
  <Slides>18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Cesta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test</dc:creator>
  <cp:lastModifiedBy>Alena T.</cp:lastModifiedBy>
  <cp:revision>18</cp:revision>
  <dcterms:created xsi:type="dcterms:W3CDTF">2012-09-03T12:17:39Z</dcterms:created>
  <dcterms:modified xsi:type="dcterms:W3CDTF">2012-12-27T20:25:39Z</dcterms:modified>
</cp:coreProperties>
</file>