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76" r:id="rId2"/>
    <p:sldId id="256" r:id="rId3"/>
    <p:sldId id="278" r:id="rId4"/>
    <p:sldId id="279" r:id="rId5"/>
    <p:sldId id="261" r:id="rId6"/>
    <p:sldId id="258" r:id="rId7"/>
    <p:sldId id="259" r:id="rId8"/>
    <p:sldId id="260" r:id="rId9"/>
    <p:sldId id="265" r:id="rId10"/>
    <p:sldId id="266" r:id="rId11"/>
    <p:sldId id="268" r:id="rId12"/>
    <p:sldId id="269" r:id="rId13"/>
    <p:sldId id="270" r:id="rId14"/>
    <p:sldId id="273" r:id="rId15"/>
    <p:sldId id="274" r:id="rId16"/>
    <p:sldId id="267" r:id="rId17"/>
    <p:sldId id="271" r:id="rId18"/>
    <p:sldId id="262" r:id="rId19"/>
    <p:sldId id="263" r:id="rId20"/>
    <p:sldId id="264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25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24C91-090F-4202-B34F-96B2E779E041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B5DEA9-7719-47D7-8BB2-85E5AB30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5DEA9-7719-47D7-8BB2-85E5AB3013ED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D148F-05F8-4D9F-82E3-F49BB2F8A89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1D83C9B-FD3D-4AA0-8E47-F315876C22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D148F-05F8-4D9F-82E3-F49BB2F8A89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1D83C9B-FD3D-4AA0-8E47-F315876C22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D148F-05F8-4D9F-82E3-F49BB2F8A89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83C9B-FD3D-4AA0-8E47-F315876C22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D148F-05F8-4D9F-82E3-F49BB2F8A89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83C9B-FD3D-4AA0-8E47-F315876C22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D148F-05F8-4D9F-82E3-F49BB2F8A89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1D83C9B-FD3D-4AA0-8E47-F315876C22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D148F-05F8-4D9F-82E3-F49BB2F8A89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83C9B-FD3D-4AA0-8E47-F315876C22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D148F-05F8-4D9F-82E3-F49BB2F8A89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83C9B-FD3D-4AA0-8E47-F315876C22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D148F-05F8-4D9F-82E3-F49BB2F8A89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83C9B-FD3D-4AA0-8E47-F315876C22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D148F-05F8-4D9F-82E3-F49BB2F8A89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83C9B-FD3D-4AA0-8E47-F315876C22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D148F-05F8-4D9F-82E3-F49BB2F8A89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83C9B-FD3D-4AA0-8E47-F315876C22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D148F-05F8-4D9F-82E3-F49BB2F8A89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83C9B-FD3D-4AA0-8E47-F315876C22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E9D148F-05F8-4D9F-82E3-F49BB2F8A89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1D83C9B-FD3D-4AA0-8E47-F315876C22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chemie.euweb.cz/smesi/smesi10.html" TargetMode="External"/><Relationship Id="rId2" Type="http://schemas.openxmlformats.org/officeDocument/2006/relationships/hyperlink" Target="http://jemnicechemi.blog.cz/0710/hmotnostni-zlomek-priklady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060575"/>
            <a:ext cx="9144000" cy="47974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 </a:t>
            </a:r>
            <a:r>
              <a:rPr lang="cs-CZ" sz="1200" dirty="0" smtClean="0"/>
              <a:t>12_4_HMOTNOSTNÍ </a:t>
            </a:r>
            <a:r>
              <a:rPr lang="cs-CZ" sz="1200" dirty="0" smtClean="0"/>
              <a:t>ZLOMEK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Číslo skupiny:  1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Autor: Ing. Stanislava Kolářová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Vzdělávací oblast/Předmět/Téma: ČLOVĚK A PŘÍRODA / CHEMIE / SMĚSI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Druh učebního materiálu: PREZENTACE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Metodický list:	 NE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Anotace: Prezentace slouží k prohloubení probíraného tématu, součástí prezentace je ukázka výpočtů hmotnostního zlomku a úlohy k samostatnému řečení (včetně výsledků).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Ověřeno ve třídě: VIII.A.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Datum ověření: </a:t>
            </a:r>
            <a:r>
              <a:rPr lang="cs-CZ" sz="1200" dirty="0" smtClean="0"/>
              <a:t>18.10</a:t>
            </a:r>
            <a:r>
              <a:rPr lang="cs-CZ" sz="1200" dirty="0" smtClean="0"/>
              <a:t>. </a:t>
            </a:r>
            <a:r>
              <a:rPr lang="cs-CZ" sz="1200" dirty="0" smtClean="0"/>
              <a:t>2012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Datum:	 </a:t>
            </a:r>
            <a:r>
              <a:rPr lang="cs-CZ" sz="1200" dirty="0" smtClean="0"/>
              <a:t>18.10. 2012 </a:t>
            </a:r>
            <a:r>
              <a:rPr lang="cs-CZ" sz="1200" dirty="0" smtClean="0"/>
              <a:t>		Podpis: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hmotnostní zlomek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332037"/>
            <a:ext cx="8686800" cy="4525963"/>
          </a:xfrm>
        </p:spPr>
        <p:txBody>
          <a:bodyPr/>
          <a:lstStyle/>
          <a:p>
            <a:pPr algn="ctr"/>
            <a:r>
              <a:rPr lang="cs-CZ" sz="4000" dirty="0" smtClean="0"/>
              <a:t>Výpočet hmotnostního zlomku slouží k vyjádření procentního složení roztoku i zjištění hmotnosti konkrétních složek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600" dirty="0" smtClean="0"/>
              <a:t>vzorec pro výpočet hmotnostního zlomku</a:t>
            </a:r>
            <a:r>
              <a:rPr lang="cs-CZ" sz="3600" dirty="0" smtClean="0"/>
              <a:t>: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w(s)= m(s)/m(R)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0"/>
            <a:ext cx="8712968" cy="6858000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vzorec pro výpočet hmotnostního zlomku:</a:t>
            </a:r>
          </a:p>
          <a:p>
            <a:pPr algn="ctr">
              <a:buNone/>
            </a:pPr>
            <a:r>
              <a:rPr lang="cs-CZ" b="1" dirty="0" smtClean="0"/>
              <a:t>w(s)= m(s)/m(R</a:t>
            </a:r>
            <a:r>
              <a:rPr lang="cs-CZ" b="1" dirty="0" smtClean="0"/>
              <a:t>)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i="1" dirty="0" smtClean="0"/>
              <a:t>w(s)</a:t>
            </a:r>
            <a:r>
              <a:rPr lang="cs-CZ" dirty="0" smtClean="0"/>
              <a:t> ...hmotnostní zlomek látky (složky) rozpuštěné v </a:t>
            </a:r>
            <a:r>
              <a:rPr lang="cs-CZ" dirty="0" smtClean="0"/>
              <a:t>roztoku</a:t>
            </a:r>
          </a:p>
          <a:p>
            <a:endParaRPr lang="cs-CZ" dirty="0" smtClean="0"/>
          </a:p>
          <a:p>
            <a:r>
              <a:rPr lang="cs-CZ" i="1" dirty="0" smtClean="0"/>
              <a:t>m(s)</a:t>
            </a:r>
            <a:r>
              <a:rPr lang="cs-CZ" dirty="0" smtClean="0"/>
              <a:t> ...hmotnost látky (složky) rozpuštěné v </a:t>
            </a:r>
            <a:r>
              <a:rPr lang="cs-CZ" dirty="0" smtClean="0"/>
              <a:t>roztoku</a:t>
            </a:r>
          </a:p>
          <a:p>
            <a:endParaRPr lang="cs-CZ" dirty="0" smtClean="0"/>
          </a:p>
          <a:p>
            <a:r>
              <a:rPr lang="cs-CZ" i="1" dirty="0" smtClean="0"/>
              <a:t>m</a:t>
            </a:r>
            <a:r>
              <a:rPr lang="cs-CZ" dirty="0" smtClean="0"/>
              <a:t> nebo </a:t>
            </a:r>
            <a:r>
              <a:rPr lang="cs-CZ" i="1" dirty="0" smtClean="0"/>
              <a:t>m(R)</a:t>
            </a:r>
            <a:r>
              <a:rPr lang="cs-CZ" dirty="0" smtClean="0"/>
              <a:t> ...hmotnost </a:t>
            </a:r>
            <a:r>
              <a:rPr lang="cs-CZ" dirty="0" smtClean="0"/>
              <a:t>roztoku</a:t>
            </a:r>
          </a:p>
          <a:p>
            <a:endParaRPr lang="cs-CZ" dirty="0" smtClean="0"/>
          </a:p>
          <a:p>
            <a:r>
              <a:rPr lang="cs-CZ" b="1" dirty="0" smtClean="0"/>
              <a:t>hmotnost roztoku </a:t>
            </a:r>
            <a:r>
              <a:rPr lang="cs-CZ" b="1" dirty="0" smtClean="0"/>
              <a:t>je součtem hmotnosti</a:t>
            </a:r>
            <a:r>
              <a:rPr lang="cs-CZ" b="1" dirty="0" smtClean="0"/>
              <a:t> rozpouštědla a rozpuštěné </a:t>
            </a:r>
            <a:r>
              <a:rPr lang="cs-CZ" b="1" dirty="0" smtClean="0"/>
              <a:t>látky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příklad využití výpočtu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None/>
            </a:pPr>
            <a:r>
              <a:rPr lang="cs-CZ" dirty="0" smtClean="0"/>
              <a:t>Zjisti </a:t>
            </a:r>
            <a:r>
              <a:rPr lang="cs-CZ" dirty="0"/>
              <a:t>jaký roztok jsme připravili, jestliže jsme do 150g vody nasypali 25g soli.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w</a:t>
            </a:r>
            <a:r>
              <a:rPr lang="cs-CZ" dirty="0" smtClean="0"/>
              <a:t>=? 					w(s)= m(s)/m(R)</a:t>
            </a:r>
            <a:endParaRPr lang="cs-CZ" dirty="0"/>
          </a:p>
          <a:p>
            <a:pPr>
              <a:buNone/>
            </a:pPr>
            <a:r>
              <a:rPr lang="cs-CZ" dirty="0"/>
              <a:t>m(s)= 25g soli		</a:t>
            </a:r>
            <a:r>
              <a:rPr lang="cs-CZ" dirty="0" smtClean="0"/>
              <a:t>	w=25/175</a:t>
            </a:r>
          </a:p>
          <a:p>
            <a:pPr>
              <a:buNone/>
            </a:pPr>
            <a:r>
              <a:rPr lang="cs-CZ" u="sng" dirty="0" smtClean="0"/>
              <a:t>m(R</a:t>
            </a:r>
            <a:r>
              <a:rPr lang="cs-CZ" u="sng" dirty="0"/>
              <a:t>)= 175g (25+150</a:t>
            </a:r>
            <a:r>
              <a:rPr lang="cs-CZ" u="sng" dirty="0" smtClean="0"/>
              <a:t>)</a:t>
            </a:r>
            <a:r>
              <a:rPr lang="cs-CZ" dirty="0" smtClean="0"/>
              <a:t> 	</a:t>
            </a:r>
            <a:r>
              <a:rPr lang="cs-CZ" u="dbl" dirty="0" smtClean="0">
                <a:solidFill>
                  <a:schemeClr val="tx1"/>
                </a:solidFill>
              </a:rPr>
              <a:t>w(s)= 0,142 = 14,2%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Připravili </a:t>
            </a:r>
            <a:r>
              <a:rPr lang="cs-CZ" dirty="0"/>
              <a:t>jsme 14,2% roztok.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Jaký </a:t>
            </a:r>
            <a:r>
              <a:rPr lang="cs-CZ" dirty="0"/>
              <a:t>roztok žák připravil jestliže 750g roztoku obsahuje 100g cukru?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w</a:t>
            </a:r>
            <a:r>
              <a:rPr lang="cs-CZ" dirty="0" smtClean="0"/>
              <a:t>=?</a:t>
            </a:r>
            <a:r>
              <a:rPr lang="cs-CZ" b="1" dirty="0" smtClean="0"/>
              <a:t> 				</a:t>
            </a:r>
            <a:r>
              <a:rPr lang="cs-CZ" dirty="0" smtClean="0"/>
              <a:t>w(s)= m(s)/m(R)</a:t>
            </a:r>
            <a:endParaRPr lang="cs-CZ" dirty="0"/>
          </a:p>
          <a:p>
            <a:pPr>
              <a:buNone/>
            </a:pPr>
            <a:r>
              <a:rPr lang="cs-CZ" dirty="0"/>
              <a:t>m(s)= 100g		</a:t>
            </a:r>
            <a:r>
              <a:rPr lang="cs-CZ" dirty="0" smtClean="0"/>
              <a:t>w(s)= 100/750</a:t>
            </a:r>
            <a:endParaRPr lang="cs-CZ" dirty="0"/>
          </a:p>
          <a:p>
            <a:pPr>
              <a:buNone/>
            </a:pPr>
            <a:r>
              <a:rPr lang="cs-CZ" u="sng" dirty="0"/>
              <a:t>m(R)= </a:t>
            </a:r>
            <a:r>
              <a:rPr lang="cs-CZ" u="sng" dirty="0" smtClean="0"/>
              <a:t>750g</a:t>
            </a:r>
            <a:r>
              <a:rPr lang="cs-CZ" dirty="0" smtClean="0"/>
              <a:t>		</a:t>
            </a:r>
            <a:r>
              <a:rPr lang="cs-CZ" u="dbl" dirty="0" smtClean="0">
                <a:solidFill>
                  <a:schemeClr val="tx1"/>
                </a:solidFill>
              </a:rPr>
              <a:t>w(s)=0,133=13,3%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Žák </a:t>
            </a:r>
            <a:r>
              <a:rPr lang="cs-CZ" dirty="0"/>
              <a:t>připravil 13,3% roztok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0" y="0"/>
            <a:ext cx="8686800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příklad využití výpočtu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Kolik gramů modré skalice rozpustíš při přípravě 275g  15% roztoku.</a:t>
            </a:r>
          </a:p>
          <a:p>
            <a:pPr>
              <a:buNone/>
            </a:pPr>
            <a:r>
              <a:rPr lang="cs-CZ" b="1" dirty="0" smtClean="0"/>
              <a:t>					w(s)= m(s)/m(R)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w(s)= 15% (0,15) 	m(s)= m(R)x w(s) </a:t>
            </a:r>
          </a:p>
          <a:p>
            <a:pPr>
              <a:buNone/>
            </a:pPr>
            <a:r>
              <a:rPr lang="cs-CZ" dirty="0" smtClean="0"/>
              <a:t>m(s)=? 			m(s)= 275 x 0,15</a:t>
            </a:r>
          </a:p>
          <a:p>
            <a:pPr>
              <a:buNone/>
            </a:pPr>
            <a:r>
              <a:rPr lang="cs-CZ" u="sng" dirty="0" smtClean="0"/>
              <a:t>m(R)= 275g</a:t>
            </a:r>
            <a:r>
              <a:rPr lang="cs-CZ" dirty="0" smtClean="0"/>
              <a:t> 		</a:t>
            </a:r>
            <a:r>
              <a:rPr lang="cs-CZ" u="dbl" dirty="0" smtClean="0">
                <a:solidFill>
                  <a:schemeClr val="tx1"/>
                </a:solidFill>
              </a:rPr>
              <a:t>m(s)= 41,25g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dirty="0" smtClean="0"/>
              <a:t>	Při přípravě 15% roztoku bylo rozpuštěno 41,25g modré skalice.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8686800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příklad využití výpočtu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při řešení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dosazení známých hodnot - </a:t>
            </a:r>
            <a:r>
              <a:rPr lang="cs-CZ" b="1" dirty="0" smtClean="0"/>
              <a:t>w(s), m(s), m(R)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Font typeface="Wingdings 2"/>
              <a:buAutoNum type="arabicPeriod"/>
            </a:pPr>
            <a:r>
              <a:rPr lang="cs-CZ" dirty="0" smtClean="0"/>
              <a:t>dosazení do  vzorce  </a:t>
            </a:r>
            <a:r>
              <a:rPr lang="cs-CZ" b="1" dirty="0" smtClean="0"/>
              <a:t>w(s)= m(s)/m(R)</a:t>
            </a: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výpočet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892480" cy="55172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Příklad č. 1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Jaký roztok žák připravil když do200g nasypal 105g cukru?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4800" y="583912"/>
            <a:ext cx="51786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cap="all" dirty="0">
                <a:solidFill>
                  <a:srgbClr val="FF000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procvičování </a:t>
            </a:r>
            <a:r>
              <a:rPr lang="cs-CZ" sz="3200" cap="all" dirty="0" smtClean="0">
                <a:solidFill>
                  <a:srgbClr val="FF000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(do </a:t>
            </a:r>
            <a:r>
              <a:rPr lang="cs-CZ" sz="3200" cap="all" dirty="0">
                <a:solidFill>
                  <a:srgbClr val="FF000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sešitu):</a:t>
            </a: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804248" y="5733256"/>
            <a:ext cx="2037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SPOLEČNÉ 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Směs o celkové hmotnosti 39</a:t>
            </a:r>
            <a:r>
              <a:rPr lang="cs-CZ" b="1" cap="none" dirty="0" smtClean="0"/>
              <a:t>g</a:t>
            </a:r>
            <a:r>
              <a:rPr lang="cs-CZ" b="1" dirty="0" smtClean="0"/>
              <a:t> obsahuje 16</a:t>
            </a:r>
            <a:r>
              <a:rPr lang="cs-CZ" b="1" cap="none" dirty="0" smtClean="0"/>
              <a:t>g</a:t>
            </a:r>
            <a:r>
              <a:rPr lang="cs-CZ" b="1" dirty="0" smtClean="0"/>
              <a:t> určité látky. Vypočítejte hmotnostní zlomek, výsledek vyjádřete v procentech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m(s) = 16g</a:t>
            </a:r>
          </a:p>
          <a:p>
            <a:pPr>
              <a:buNone/>
            </a:pPr>
            <a:r>
              <a:rPr lang="cs-CZ" dirty="0" smtClean="0"/>
              <a:t>m = 39g</a:t>
            </a:r>
          </a:p>
          <a:p>
            <a:pPr>
              <a:buNone/>
            </a:pPr>
            <a:r>
              <a:rPr lang="cs-CZ" u="sng" dirty="0" smtClean="0"/>
              <a:t> w =      ?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Hmotnostní zlomek směsi je 41,03 %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2204864"/>
            <a:ext cx="2446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w(s) = m(s)/m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2708920"/>
            <a:ext cx="2446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w(s) = 16/39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321297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w(s) = 0,4103 = </a:t>
            </a:r>
            <a:r>
              <a:rPr lang="cs-CZ" sz="2800" u="dbl" dirty="0" smtClean="0"/>
              <a:t>41,03 % </a:t>
            </a:r>
            <a:endParaRPr lang="cs-CZ" sz="2800" u="db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Směs o hmotnosti 44 </a:t>
            </a:r>
            <a:r>
              <a:rPr lang="cs-CZ" b="1" cap="none" dirty="0" smtClean="0"/>
              <a:t>g</a:t>
            </a:r>
            <a:r>
              <a:rPr lang="cs-CZ" b="1" dirty="0" smtClean="0"/>
              <a:t> obsahuje 9 % určité látky. Vypočítejte hmotnost 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 = 44 g</a:t>
            </a:r>
          </a:p>
          <a:p>
            <a:pPr>
              <a:buNone/>
            </a:pPr>
            <a:r>
              <a:rPr lang="cs-CZ" dirty="0" smtClean="0"/>
              <a:t>w = 9 %</a:t>
            </a:r>
          </a:p>
          <a:p>
            <a:pPr>
              <a:buNone/>
            </a:pPr>
            <a:r>
              <a:rPr lang="cs-CZ" u="sng" dirty="0" smtClean="0"/>
              <a:t>m</a:t>
            </a:r>
            <a:r>
              <a:rPr lang="cs-CZ" u="sng" baseline="-25000" dirty="0" smtClean="0"/>
              <a:t>(s)</a:t>
            </a:r>
            <a:r>
              <a:rPr lang="cs-CZ" u="sng" dirty="0" smtClean="0"/>
              <a:t> =  ?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Pro přípravu 44g 9% směsi bylo potřeba 3,96 g látky.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1916832"/>
            <a:ext cx="2446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w(s) = m(s)/m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2492896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0,09= m(s)/44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3140968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m(s) = 44 x 0,09 = </a:t>
            </a:r>
            <a:r>
              <a:rPr lang="cs-CZ" sz="2800" u="dbl" dirty="0" smtClean="0"/>
              <a:t>3,96g </a:t>
            </a:r>
            <a:endParaRPr lang="cs-CZ" sz="2800" u="db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Máme 177</a:t>
            </a:r>
            <a:r>
              <a:rPr lang="cs-CZ" b="1" cap="none" dirty="0" smtClean="0"/>
              <a:t>g</a:t>
            </a:r>
            <a:r>
              <a:rPr lang="cs-CZ" b="1" dirty="0" smtClean="0"/>
              <a:t> 5 % roztoku. Jaká je hmotnost rozpouštědla?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820472" cy="558924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m = 177g</a:t>
            </a:r>
          </a:p>
          <a:p>
            <a:pPr>
              <a:buNone/>
            </a:pPr>
            <a:r>
              <a:rPr lang="cs-CZ" dirty="0" smtClean="0"/>
              <a:t>w = 5 %</a:t>
            </a:r>
          </a:p>
          <a:p>
            <a:pPr>
              <a:buNone/>
            </a:pPr>
            <a:r>
              <a:rPr lang="cs-CZ" u="sng" dirty="0" err="1" smtClean="0"/>
              <a:t>m</a:t>
            </a:r>
            <a:r>
              <a:rPr lang="cs-CZ" u="sng" baseline="-25000" dirty="0" err="1" smtClean="0"/>
              <a:t>rozpouštědla</a:t>
            </a:r>
            <a:r>
              <a:rPr lang="cs-CZ" u="sng" dirty="0" smtClean="0"/>
              <a:t> = 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hmotnost roztoku = hm. rozpouštědla + hm. rozpuštěné látky </a:t>
            </a:r>
          </a:p>
          <a:p>
            <a:pPr>
              <a:buNone/>
            </a:pPr>
            <a:r>
              <a:rPr lang="cs-CZ" dirty="0" err="1" smtClean="0"/>
              <a:t>m</a:t>
            </a:r>
            <a:r>
              <a:rPr lang="cs-CZ" baseline="-25000" dirty="0" err="1" smtClean="0"/>
              <a:t>rozpouštědla</a:t>
            </a:r>
            <a:r>
              <a:rPr lang="cs-CZ" dirty="0" smtClean="0"/>
              <a:t> = 177 – 8,85</a:t>
            </a:r>
          </a:p>
          <a:p>
            <a:pPr>
              <a:buNone/>
            </a:pPr>
            <a:r>
              <a:rPr lang="cs-CZ" u="dbl" dirty="0" err="1" smtClean="0"/>
              <a:t>m</a:t>
            </a:r>
            <a:r>
              <a:rPr lang="cs-CZ" u="dbl" baseline="-25000" dirty="0" err="1" smtClean="0"/>
              <a:t>rozpouštědla</a:t>
            </a:r>
            <a:r>
              <a:rPr lang="cs-CZ" u="dbl" dirty="0" smtClean="0"/>
              <a:t> = 168,15 g </a:t>
            </a:r>
          </a:p>
          <a:p>
            <a:pPr>
              <a:buNone/>
            </a:pPr>
            <a:endParaRPr lang="cs-CZ" u="dbl" dirty="0" smtClean="0"/>
          </a:p>
          <a:p>
            <a:r>
              <a:rPr lang="cs-CZ" dirty="0" smtClean="0"/>
              <a:t>Hmotnost rozpouštědla v 177g 5% roztoku je 168,15g.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39952" y="1844824"/>
            <a:ext cx="41013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2800" dirty="0" smtClean="0"/>
              <a:t>m(s) = 5% z 177g = 8,85g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4</a:t>
            </a:r>
            <a:r>
              <a:rPr lang="cs-CZ" b="1" cap="none" dirty="0" smtClean="0"/>
              <a:t>g</a:t>
            </a:r>
            <a:r>
              <a:rPr lang="cs-CZ" b="1" dirty="0" smtClean="0"/>
              <a:t> látky smícháme s 52</a:t>
            </a:r>
            <a:r>
              <a:rPr lang="cs-CZ" b="1" cap="none" dirty="0" smtClean="0"/>
              <a:t>g</a:t>
            </a:r>
            <a:r>
              <a:rPr lang="cs-CZ" b="1" dirty="0" smtClean="0"/>
              <a:t> rozpouštědla. Jaký bude hmotnostní zlomek roztoku? Výsledek vyjádřete v procentech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6868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m</a:t>
            </a:r>
            <a:r>
              <a:rPr lang="cs-CZ" baseline="-25000" dirty="0" smtClean="0"/>
              <a:t>(s)</a:t>
            </a:r>
            <a:r>
              <a:rPr lang="cs-CZ" dirty="0" smtClean="0"/>
              <a:t>=4g</a:t>
            </a:r>
          </a:p>
          <a:p>
            <a:pPr>
              <a:buNone/>
            </a:pPr>
            <a:r>
              <a:rPr lang="cs-CZ" dirty="0" err="1" smtClean="0"/>
              <a:t>m</a:t>
            </a:r>
            <a:r>
              <a:rPr lang="cs-CZ" baseline="-25000" dirty="0" err="1" smtClean="0"/>
              <a:t>rozpouštědla</a:t>
            </a:r>
            <a:r>
              <a:rPr lang="cs-CZ" dirty="0" smtClean="0"/>
              <a:t>=52g</a:t>
            </a:r>
          </a:p>
          <a:p>
            <a:pPr>
              <a:buNone/>
            </a:pPr>
            <a:r>
              <a:rPr lang="cs-CZ" u="sng" dirty="0" smtClean="0"/>
              <a:t>w =       ?         .        </a:t>
            </a:r>
          </a:p>
          <a:p>
            <a:pPr>
              <a:buNone/>
            </a:pPr>
            <a:r>
              <a:rPr lang="cs-CZ" dirty="0" smtClean="0"/>
              <a:t>m= m</a:t>
            </a:r>
            <a:r>
              <a:rPr lang="cs-CZ" baseline="-25000" dirty="0" smtClean="0"/>
              <a:t>(s)</a:t>
            </a:r>
            <a:r>
              <a:rPr lang="cs-CZ" dirty="0" smtClean="0"/>
              <a:t> +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rozpouštědla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Hmotnostní zlomek roztoku bude 7,14 %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988840"/>
            <a:ext cx="2446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w(s) = m(s)/m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2636912"/>
            <a:ext cx="2446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w(s) = 16/39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321297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w(s) = 0,4103 = </a:t>
            </a:r>
            <a:r>
              <a:rPr lang="cs-CZ" sz="2800" u="dbl" dirty="0" smtClean="0"/>
              <a:t>41,03 % </a:t>
            </a:r>
            <a:endParaRPr lang="cs-CZ" sz="2800" u="db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686800" cy="13148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Kolik </a:t>
            </a:r>
            <a:r>
              <a:rPr lang="cs-CZ" cap="none" dirty="0" smtClean="0"/>
              <a:t>ml</a:t>
            </a:r>
            <a:r>
              <a:rPr lang="cs-CZ" dirty="0" smtClean="0"/>
              <a:t> vody a kolik </a:t>
            </a:r>
            <a:r>
              <a:rPr lang="cs-CZ" cap="none" dirty="0" smtClean="0"/>
              <a:t>g</a:t>
            </a:r>
            <a:r>
              <a:rPr lang="cs-CZ" dirty="0" smtClean="0"/>
              <a:t> látky je třeba k přípravě 1265 </a:t>
            </a:r>
            <a:r>
              <a:rPr lang="cs-CZ" cap="none" dirty="0" smtClean="0"/>
              <a:t>g</a:t>
            </a:r>
            <a:r>
              <a:rPr lang="cs-CZ" dirty="0" smtClean="0"/>
              <a:t> 12% roztoku?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w=12% = 0,12			</a:t>
            </a:r>
          </a:p>
          <a:p>
            <a:pPr>
              <a:buNone/>
            </a:pPr>
            <a:r>
              <a:rPr lang="cs-CZ" dirty="0" smtClean="0"/>
              <a:t>m=1265 g				</a:t>
            </a:r>
            <a:endParaRPr lang="cs-CZ" sz="4000" dirty="0" smtClean="0"/>
          </a:p>
          <a:p>
            <a:pPr>
              <a:buNone/>
            </a:pPr>
            <a:r>
              <a:rPr lang="cs-CZ" dirty="0" smtClean="0"/>
              <a:t>m(s)= x				</a:t>
            </a:r>
          </a:p>
          <a:p>
            <a:pPr>
              <a:buNone/>
            </a:pPr>
            <a:r>
              <a:rPr lang="cs-CZ" u="sng" dirty="0" smtClean="0"/>
              <a:t>m(rozpouštědla)= x</a:t>
            </a:r>
            <a:r>
              <a:rPr lang="cs-CZ" dirty="0" smtClean="0"/>
              <a:t>			</a:t>
            </a:r>
            <a:endParaRPr lang="cs-CZ" u="dbl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Potřebu vody zjistíme z rozdílu hmotnosti roztoku a hmotnosti látky, tj. </a:t>
            </a:r>
          </a:p>
          <a:p>
            <a:r>
              <a:rPr lang="cs-CZ" dirty="0" smtClean="0"/>
              <a:t>1265 - 151,8 = 1113,2 g H</a:t>
            </a:r>
            <a:r>
              <a:rPr lang="cs-CZ" baseline="-25000" dirty="0" smtClean="0"/>
              <a:t>2</a:t>
            </a:r>
            <a:r>
              <a:rPr lang="cs-CZ" dirty="0" smtClean="0"/>
              <a:t>O = </a:t>
            </a:r>
            <a:r>
              <a:rPr lang="cs-CZ" sz="3000" u="dbl" dirty="0" smtClean="0"/>
              <a:t>1113,2 ml H</a:t>
            </a:r>
            <a:r>
              <a:rPr lang="cs-CZ" sz="3000" u="dbl" baseline="-25000" dirty="0" smtClean="0"/>
              <a:t>2</a:t>
            </a:r>
            <a:r>
              <a:rPr lang="cs-CZ" sz="3000" u="dbl" dirty="0" smtClean="0"/>
              <a:t>O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 přípravě 1265g 12% roztoku je potřeba 151,8g látky a 1113,2 ml vody.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139952" y="1772816"/>
            <a:ext cx="32704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m(s) = 12% z 1265g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4139952" y="2420888"/>
            <a:ext cx="45886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m(s) = 0,12 x 1265 = </a:t>
            </a:r>
            <a:r>
              <a:rPr lang="cs-CZ" sz="2800" u="dbl" dirty="0" smtClean="0"/>
              <a:t>151,8g</a:t>
            </a:r>
            <a:endParaRPr lang="cs-CZ" sz="2800" u="db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 č. 2</a:t>
            </a:r>
          </a:p>
          <a:p>
            <a:pPr>
              <a:buNone/>
            </a:pPr>
            <a:r>
              <a:rPr lang="cs-CZ" dirty="0" smtClean="0"/>
              <a:t>Jaké množství cukru musí žák rozpustit při přípravě 250g 12% roztoku?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Příklad č. 3</a:t>
            </a:r>
          </a:p>
          <a:p>
            <a:pPr>
              <a:buNone/>
            </a:pPr>
            <a:r>
              <a:rPr lang="cs-CZ" dirty="0" smtClean="0"/>
              <a:t>Zjisti složení roztoku, víme-li, že 550g roztoku obsahuje 75g síranu železnatého.</a:t>
            </a:r>
            <a:endParaRPr lang="cs-CZ" dirty="0"/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7956376" y="3068960"/>
            <a:ext cx="92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" action="ppaction://noaction"/>
          </p:cNvPr>
          <p:cNvSpPr txBox="1"/>
          <p:nvPr/>
        </p:nvSpPr>
        <p:spPr>
          <a:xfrm>
            <a:off x="7956376" y="5661248"/>
            <a:ext cx="92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příklady na samostatné procvičování:</a:t>
            </a:r>
            <a:endParaRPr lang="cs-CZ" dirty="0"/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jemnicechemi.blog.cz/0710/hmotnostni-zlomek-priklady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zschemie.euweb.cz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smesi</a:t>
            </a:r>
            <a:r>
              <a:rPr lang="cs-CZ" dirty="0" smtClean="0">
                <a:hlinkClick r:id="rId3"/>
              </a:rPr>
              <a:t>/smesi10.html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12776"/>
            <a:ext cx="91440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Jaký roztok žák připravil když do 200</a:t>
            </a:r>
            <a:r>
              <a:rPr lang="cs-CZ" cap="none" dirty="0" smtClean="0"/>
              <a:t>g</a:t>
            </a:r>
            <a:r>
              <a:rPr lang="cs-CZ" dirty="0" smtClean="0"/>
              <a:t> nasypal 105</a:t>
            </a:r>
            <a:r>
              <a:rPr lang="cs-CZ" cap="none" dirty="0" smtClean="0"/>
              <a:t>g</a:t>
            </a:r>
            <a:r>
              <a:rPr lang="cs-CZ" dirty="0" smtClean="0"/>
              <a:t> cukru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686800" cy="511519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w(s</a:t>
            </a:r>
            <a:r>
              <a:rPr lang="cs-CZ" dirty="0"/>
              <a:t>)= </a:t>
            </a:r>
            <a:r>
              <a:rPr lang="cs-CZ" dirty="0" smtClean="0"/>
              <a:t>?			</a:t>
            </a:r>
            <a:endParaRPr lang="cs-CZ" dirty="0"/>
          </a:p>
          <a:p>
            <a:pPr>
              <a:buNone/>
            </a:pPr>
            <a:r>
              <a:rPr lang="cs-CZ" dirty="0"/>
              <a:t>m(s)= 105g		</a:t>
            </a:r>
          </a:p>
          <a:p>
            <a:pPr>
              <a:buNone/>
            </a:pPr>
            <a:r>
              <a:rPr lang="cs-CZ" u="sng" dirty="0"/>
              <a:t>m(R)= 105 + 200 = </a:t>
            </a:r>
            <a:r>
              <a:rPr lang="cs-CZ" u="sng" dirty="0" smtClean="0"/>
              <a:t>305g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Rozpuštěním </a:t>
            </a:r>
            <a:r>
              <a:rPr lang="cs-CZ" dirty="0"/>
              <a:t>105g cukru v 2OOg </a:t>
            </a:r>
            <a:r>
              <a:rPr lang="cs-CZ" dirty="0" smtClean="0"/>
              <a:t>vody žák </a:t>
            </a:r>
            <a:r>
              <a:rPr lang="cs-CZ" dirty="0"/>
              <a:t>připravil 34,4% roztok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43506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cap="all" dirty="0">
                <a:solidFill>
                  <a:srgbClr val="FF0000"/>
                </a:solidFill>
              </a:rPr>
              <a:t>řešení příkladu číslo 1:</a:t>
            </a: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7812360" y="6309320"/>
            <a:ext cx="1152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PŘÍKLADY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08104" y="2636912"/>
            <a:ext cx="302433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w(s)=m(s)/m(R)</a:t>
            </a:r>
          </a:p>
          <a:p>
            <a:r>
              <a:rPr lang="cs-CZ" sz="3200" dirty="0" smtClean="0"/>
              <a:t>w(s)=105/305 </a:t>
            </a:r>
          </a:p>
          <a:p>
            <a:r>
              <a:rPr lang="cs-CZ" sz="3200" u="dbl" dirty="0" smtClean="0"/>
              <a:t>w(s)= 34,4%</a:t>
            </a:r>
            <a:endParaRPr lang="cs-CZ" sz="3200" u="db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412776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Jaké množství cukru musí žák rozpustit při přípravě 250</a:t>
            </a:r>
            <a:r>
              <a:rPr lang="cs-CZ" cap="none" dirty="0" smtClean="0"/>
              <a:t>g</a:t>
            </a:r>
            <a:r>
              <a:rPr lang="cs-CZ" dirty="0" smtClean="0"/>
              <a:t> 12% roztoku.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36912"/>
            <a:ext cx="86868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w(s</a:t>
            </a:r>
            <a:r>
              <a:rPr lang="cs-CZ" dirty="0"/>
              <a:t>) = 12% </a:t>
            </a:r>
            <a:r>
              <a:rPr lang="cs-CZ" dirty="0" smtClean="0"/>
              <a:t>(0,12)	 m(s)=w(s) x m(R) </a:t>
            </a:r>
            <a:endParaRPr lang="cs-CZ" dirty="0"/>
          </a:p>
          <a:p>
            <a:pPr>
              <a:buNone/>
            </a:pPr>
            <a:r>
              <a:rPr lang="cs-CZ" dirty="0"/>
              <a:t>m(R)= 250g		</a:t>
            </a:r>
            <a:r>
              <a:rPr lang="cs-CZ" dirty="0" smtClean="0"/>
              <a:t> m(s)= 0,12 x 250 </a:t>
            </a:r>
            <a:endParaRPr lang="cs-CZ" dirty="0"/>
          </a:p>
          <a:p>
            <a:pPr>
              <a:buNone/>
            </a:pPr>
            <a:r>
              <a:rPr lang="cs-CZ" u="sng" dirty="0"/>
              <a:t>m(s)= </a:t>
            </a:r>
            <a:r>
              <a:rPr lang="cs-CZ" u="sng" dirty="0" smtClean="0"/>
              <a:t>?</a:t>
            </a:r>
            <a:r>
              <a:rPr lang="cs-CZ" dirty="0" smtClean="0"/>
              <a:t>			 </a:t>
            </a:r>
            <a:r>
              <a:rPr lang="cs-CZ" u="dbl" dirty="0" smtClean="0">
                <a:solidFill>
                  <a:schemeClr val="tx1"/>
                </a:solidFill>
              </a:rPr>
              <a:t>m(s)= 30g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	K přípravě 12% roztoku bylo potřeba rozpustit 30g cukru v 250g vody.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43506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cap="all" dirty="0" smtClean="0">
                <a:solidFill>
                  <a:srgbClr val="FF0000"/>
                </a:solidFill>
              </a:rPr>
              <a:t>řešení příkladu číslo 2:</a:t>
            </a:r>
            <a:endParaRPr lang="cs-CZ" sz="2800" b="1" cap="all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7812360" y="6309320"/>
            <a:ext cx="1152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3" action="ppaction://hlinksldjump"/>
              </a:rPr>
              <a:t>PŘÍKLADY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40768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Zjisti složení roztoku, víme-li, že 550</a:t>
            </a:r>
            <a:r>
              <a:rPr lang="cs-CZ" cap="none" dirty="0" smtClean="0"/>
              <a:t>g</a:t>
            </a:r>
            <a:r>
              <a:rPr lang="cs-CZ" dirty="0" smtClean="0"/>
              <a:t> roztoku obsahuje 75</a:t>
            </a:r>
            <a:r>
              <a:rPr lang="cs-CZ" cap="none" dirty="0" smtClean="0"/>
              <a:t>g</a:t>
            </a:r>
            <a:r>
              <a:rPr lang="cs-CZ" dirty="0" smtClean="0"/>
              <a:t> síranu železnatého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6868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w(s)= </a:t>
            </a:r>
            <a:r>
              <a:rPr lang="cs-CZ" dirty="0" smtClean="0"/>
              <a:t>? 			w(s)=m(s)/m(R)</a:t>
            </a:r>
            <a:endParaRPr lang="cs-CZ" dirty="0"/>
          </a:p>
          <a:p>
            <a:pPr>
              <a:buNone/>
            </a:pPr>
            <a:r>
              <a:rPr lang="cs-CZ" dirty="0"/>
              <a:t>m(s)= 75g		</a:t>
            </a:r>
            <a:r>
              <a:rPr lang="cs-CZ" dirty="0" smtClean="0"/>
              <a:t>	w(s</a:t>
            </a:r>
            <a:r>
              <a:rPr lang="cs-CZ" dirty="0"/>
              <a:t>)=</a:t>
            </a:r>
            <a:r>
              <a:rPr lang="cs-CZ" dirty="0" smtClean="0"/>
              <a:t>75/55O</a:t>
            </a:r>
            <a:endParaRPr lang="cs-CZ" dirty="0"/>
          </a:p>
          <a:p>
            <a:pPr>
              <a:buNone/>
            </a:pPr>
            <a:r>
              <a:rPr lang="cs-CZ" u="sng" dirty="0"/>
              <a:t>m(R)=</a:t>
            </a:r>
            <a:r>
              <a:rPr lang="cs-CZ" u="sng" dirty="0" smtClean="0"/>
              <a:t>550g</a:t>
            </a:r>
            <a:r>
              <a:rPr lang="cs-CZ" dirty="0" smtClean="0"/>
              <a:t>		</a:t>
            </a:r>
            <a:r>
              <a:rPr lang="cs-CZ" u="dbl" dirty="0" smtClean="0">
                <a:solidFill>
                  <a:schemeClr val="tx1"/>
                </a:solidFill>
              </a:rPr>
              <a:t>w(s) = 0,136 = 13,6%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	Hmotnostní zlomek roztoku </a:t>
            </a:r>
            <a:r>
              <a:rPr lang="cs-CZ" dirty="0" smtClean="0"/>
              <a:t>síranu železnatého </a:t>
            </a:r>
            <a:r>
              <a:rPr lang="cs-CZ" dirty="0"/>
              <a:t>je 13,6%.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54360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cap="all" dirty="0" smtClean="0">
                <a:solidFill>
                  <a:srgbClr val="FF0000"/>
                </a:solidFill>
              </a:rPr>
              <a:t>řešení příkladu číslo 3:</a:t>
            </a:r>
            <a:endParaRPr lang="cs-CZ" sz="2800" b="1" cap="all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7812360" y="6309320"/>
            <a:ext cx="1152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3" action="ppaction://hlinksldjump"/>
              </a:rPr>
              <a:t>PŘÍKLADY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není-li uvedeno jinak vlastní archiv autora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278</TotalTime>
  <Words>459</Words>
  <Application>Microsoft Office PowerPoint</Application>
  <PresentationFormat>Předvádění na obrazovce (4:3)</PresentationFormat>
  <Paragraphs>182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hmotnostní zlomek</vt:lpstr>
      <vt:lpstr>Snímek 3</vt:lpstr>
      <vt:lpstr>Snímek 4</vt:lpstr>
      <vt:lpstr>Snímek 5</vt:lpstr>
      <vt:lpstr> příklad využití výpočtu</vt:lpstr>
      <vt:lpstr> </vt:lpstr>
      <vt:lpstr> </vt:lpstr>
      <vt:lpstr>postup při řešení úlohy:</vt:lpstr>
      <vt:lpstr>procvičování (do sešitu):</vt:lpstr>
      <vt:lpstr>Směs o celkové hmotnosti 39g obsahuje 16g určité látky. Vypočítejte hmotnostní zlomek, výsledek vyjádřete v procentech</vt:lpstr>
      <vt:lpstr>Směs o hmotnosti 44 g obsahuje 9 % určité látky. Vypočítejte hmotnost látky</vt:lpstr>
      <vt:lpstr>Máme 177g 5 % roztoku. Jaká je hmotnost rozpouštědla?</vt:lpstr>
      <vt:lpstr>4g látky smícháme s 52g rozpouštědla. Jaký bude hmotnostní zlomek roztoku? Výsledek vyjádřete v procentech</vt:lpstr>
      <vt:lpstr>Kolik ml vody a kolik g látky je třeba k přípravě 1265 g 12% roztoku? </vt:lpstr>
      <vt:lpstr>Snímek 16</vt:lpstr>
      <vt:lpstr>Snímek 17</vt:lpstr>
      <vt:lpstr>Jaký roztok žák připravil když do 200g nasypal 105g cukru  </vt:lpstr>
      <vt:lpstr>Jaké množství cukru musí žák rozpustit při přípravě 250g 12% roztoku. </vt:lpstr>
      <vt:lpstr>Zjisti složení roztoku, víme-li, že 550g roztoku obsahuje 75g síranu železnatého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hmotnostní zlomek</dc:title>
  <dc:creator>test</dc:creator>
  <cp:lastModifiedBy>test</cp:lastModifiedBy>
  <cp:revision>5</cp:revision>
  <dcterms:created xsi:type="dcterms:W3CDTF">2012-10-21T17:56:49Z</dcterms:created>
  <dcterms:modified xsi:type="dcterms:W3CDTF">2012-12-27T20:02:59Z</dcterms:modified>
</cp:coreProperties>
</file>