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0" r:id="rId2"/>
    <p:sldId id="260" r:id="rId3"/>
    <p:sldId id="293" r:id="rId4"/>
    <p:sldId id="296" r:id="rId5"/>
    <p:sldId id="308" r:id="rId6"/>
    <p:sldId id="295" r:id="rId7"/>
    <p:sldId id="297" r:id="rId8"/>
    <p:sldId id="298" r:id="rId9"/>
    <p:sldId id="302" r:id="rId10"/>
    <p:sldId id="301" r:id="rId11"/>
    <p:sldId id="300" r:id="rId12"/>
    <p:sldId id="299" r:id="rId13"/>
    <p:sldId id="303" r:id="rId14"/>
    <p:sldId id="304" r:id="rId15"/>
    <p:sldId id="307" r:id="rId16"/>
    <p:sldId id="306" r:id="rId17"/>
    <p:sldId id="305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D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7582" autoAdjust="0"/>
    <p:restoredTop sz="94660"/>
  </p:normalViewPr>
  <p:slideViewPr>
    <p:cSldViewPr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2173-89D9-4CFD-86C5-D7287D83F020}" type="datetimeFigureOut">
              <a:rPr lang="cs-CZ" smtClean="0"/>
              <a:pPr/>
              <a:t>27.12.2012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7B7CD56-1505-452B-9140-95E59B4EF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2173-89D9-4CFD-86C5-D7287D83F020}" type="datetimeFigureOut">
              <a:rPr lang="cs-CZ" smtClean="0"/>
              <a:pPr/>
              <a:t>27.12.2012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7B7CD56-1505-452B-9140-95E59B4EF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2173-89D9-4CFD-86C5-D7287D83F020}" type="datetimeFigureOut">
              <a:rPr lang="cs-CZ" smtClean="0"/>
              <a:pPr/>
              <a:t>27.12.2012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7CD56-1505-452B-9140-95E59B4EF7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2173-89D9-4CFD-86C5-D7287D83F020}" type="datetimeFigureOut">
              <a:rPr lang="cs-CZ" smtClean="0"/>
              <a:pPr/>
              <a:t>27.12.2012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7CD56-1505-452B-9140-95E59B4EF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2173-89D9-4CFD-86C5-D7287D83F020}" type="datetimeFigureOut">
              <a:rPr lang="cs-CZ" smtClean="0"/>
              <a:pPr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7B7CD56-1505-452B-9140-95E59B4EF7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2173-89D9-4CFD-86C5-D7287D83F020}" type="datetimeFigureOut">
              <a:rPr lang="cs-CZ" smtClean="0"/>
              <a:pPr/>
              <a:t>27.12.2012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7CD56-1505-452B-9140-95E59B4EF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2173-89D9-4CFD-86C5-D7287D83F020}" type="datetimeFigureOut">
              <a:rPr lang="cs-CZ" smtClean="0"/>
              <a:pPr/>
              <a:t>27.12.2012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7CD56-1505-452B-9140-95E59B4EF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2173-89D9-4CFD-86C5-D7287D83F020}" type="datetimeFigureOut">
              <a:rPr lang="cs-CZ" smtClean="0"/>
              <a:pPr/>
              <a:t>27.12.2012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7CD56-1505-452B-9140-95E59B4EF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2173-89D9-4CFD-86C5-D7287D83F020}" type="datetimeFigureOut">
              <a:rPr lang="cs-CZ" smtClean="0"/>
              <a:pPr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7CD56-1505-452B-9140-95E59B4EF7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2173-89D9-4CFD-86C5-D7287D83F020}" type="datetimeFigureOut">
              <a:rPr lang="cs-CZ" smtClean="0"/>
              <a:pPr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7CD56-1505-452B-9140-95E59B4EF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2173-89D9-4CFD-86C5-D7287D83F020}" type="datetimeFigureOut">
              <a:rPr lang="cs-CZ" smtClean="0"/>
              <a:pPr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7CD56-1505-452B-9140-95E59B4EF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4B2173-89D9-4CFD-86C5-D7287D83F020}" type="datetimeFigureOut">
              <a:rPr lang="cs-CZ" smtClean="0"/>
              <a:pPr/>
              <a:t>27.12.2012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7B7CD56-1505-452B-9140-95E59B4EF7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slide" Target="slide6.xml"/><Relationship Id="rId3" Type="http://schemas.openxmlformats.org/officeDocument/2006/relationships/slide" Target="slide9.xml"/><Relationship Id="rId7" Type="http://schemas.openxmlformats.org/officeDocument/2006/relationships/slide" Target="slide3.xml"/><Relationship Id="rId12" Type="http://schemas.openxmlformats.org/officeDocument/2006/relationships/slide" Target="slide15.xml"/><Relationship Id="rId2" Type="http://schemas.openxmlformats.org/officeDocument/2006/relationships/slide" Target="slide8.xml"/><Relationship Id="rId16" Type="http://schemas.openxmlformats.org/officeDocument/2006/relationships/slide" Target="slide1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11" Type="http://schemas.openxmlformats.org/officeDocument/2006/relationships/slide" Target="slide5.xml"/><Relationship Id="rId5" Type="http://schemas.openxmlformats.org/officeDocument/2006/relationships/slide" Target="slide11.xml"/><Relationship Id="rId15" Type="http://schemas.openxmlformats.org/officeDocument/2006/relationships/slide" Target="slide7.xml"/><Relationship Id="rId10" Type="http://schemas.openxmlformats.org/officeDocument/2006/relationships/slide" Target="slide4.xml"/><Relationship Id="rId4" Type="http://schemas.openxmlformats.org/officeDocument/2006/relationships/slide" Target="slide10.xml"/><Relationship Id="rId9" Type="http://schemas.openxmlformats.org/officeDocument/2006/relationships/slide" Target="slide14.xml"/><Relationship Id="rId14" Type="http://schemas.openxmlformats.org/officeDocument/2006/relationships/slide" Target="slide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19304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/>
              <a:t>Název projektu: „Učíme lépe a moderněji“ </a:t>
            </a:r>
            <a:br>
              <a:rPr lang="cs-CZ" sz="1200" dirty="0" smtClean="0"/>
            </a:br>
            <a:r>
              <a:rPr lang="cs-CZ" sz="1200" dirty="0" smtClean="0"/>
              <a:t>OP VK 1.4 </a:t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dirty="0" smtClean="0"/>
              <a:t>Výukový materiál</a:t>
            </a:r>
          </a:p>
        </p:txBody>
      </p:sp>
      <p:sp>
        <p:nvSpPr>
          <p:cNvPr id="13314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2060575"/>
            <a:ext cx="9144000" cy="479742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Název </a:t>
            </a:r>
            <a:r>
              <a:rPr lang="cs-CZ" sz="1200" dirty="0" err="1" smtClean="0"/>
              <a:t>DUMu</a:t>
            </a:r>
            <a:r>
              <a:rPr lang="cs-CZ" sz="1200" dirty="0" smtClean="0"/>
              <a:t>:  VY_52_INOVACE_19 _4_RISKUJ_SOLI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Číslo skupiny:  2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Autor: Ing. Stanislava Kolářová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Vzdělávací oblast/Předmět/Téma: ČLOVĚK A PŘÍRODA / CHEMIE / SOLI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Druh učebního materiálu: PREZENTACE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cs-CZ" sz="1200" dirty="0" smtClean="0"/>
              <a:t>Metodický list:	 NE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cs-CZ" sz="1200" dirty="0" smtClean="0"/>
              <a:t>Anotace: Prezentace slouží k opakování a procvičování probraného učiva zábavnou a soutěživou formou.  Opakovaná témata jsou soli, využití solí, </a:t>
            </a:r>
            <a:r>
              <a:rPr lang="cs-CZ" sz="1200" dirty="0" err="1" smtClean="0"/>
              <a:t>hydrogensoli</a:t>
            </a:r>
            <a:r>
              <a:rPr lang="cs-CZ" sz="1200" dirty="0" smtClean="0"/>
              <a:t> a hydráty.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Ověřeno ve třídě: IX.A.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Datum ověření: 12.12. 2012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Tx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Prohlášení: Prohlašuji, že při tvorbě výukového materiálu jsem respektoval(a) všeobecně užívané právní a morální zvyklosti, autorská a jiná práva třetích osob, zejména práva duševního vlastnictví (např. práva k obchodní firmě, autorská práva k software, k filmovým, hudebníma fotografickým dílům nebo práva k ochranným známkám)dle zákona 121/2000 Sb. (autorský zákon). Nesu veškerou právní odpovědnost za obsah a původ svého díla. Prohlašuji dále, že výše uvedený materiál jsem ověřil(a) ve výuce a provedl(a) o tom zápis do TK.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Dávám souhlas, aby moje dílo bylo dáno k dispozici veřejnosti k účelům volného užití (§30 odst. 1 zákona 121/2000 Sb.), tj. že k uvedeným účelům může být kýmkoliv zveřejňováno, používáno, upravováno a uchováváno.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cs-CZ" sz="1200" dirty="0" smtClean="0"/>
              <a:t>Datum:	 12.12. 2012 		Podpis: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59" name="AutoShape 50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843808" y="1196752"/>
            <a:ext cx="3059832" cy="900000"/>
          </a:xfrm>
          <a:prstGeom prst="actionButtonBlank">
            <a:avLst/>
          </a:prstGeom>
          <a:solidFill>
            <a:srgbClr val="FFFF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100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0064" name="AutoShape 51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843808" y="2060848"/>
            <a:ext cx="3059832" cy="900000"/>
          </a:xfrm>
          <a:prstGeom prst="actionButtonBlank">
            <a:avLst/>
          </a:prstGeom>
          <a:solidFill>
            <a:srgbClr val="FFFF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200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94" name="AutoShape 53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843808" y="6093296"/>
            <a:ext cx="3160713" cy="488950"/>
          </a:xfrm>
          <a:prstGeom prst="actionButtonBlank">
            <a:avLst/>
          </a:prstGeom>
          <a:solidFill>
            <a:srgbClr val="FFFF99"/>
          </a:solidFill>
          <a:ln w="25400">
            <a:solidFill>
              <a:srgbClr val="FFFF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>
                <a:latin typeface="Arial" pitchFamily="34" charset="0"/>
                <a:cs typeface="Arial" pitchFamily="34" charset="0"/>
              </a:rPr>
              <a:t>Hrací pole</a:t>
            </a:r>
          </a:p>
        </p:txBody>
      </p:sp>
      <p:sp>
        <p:nvSpPr>
          <p:cNvPr id="280084" name="AutoShape 53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843808" y="260648"/>
            <a:ext cx="3059832" cy="900000"/>
          </a:xfrm>
          <a:prstGeom prst="actionButtonBlank">
            <a:avLst/>
          </a:prstGeom>
          <a:solidFill>
            <a:srgbClr val="FFFF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cap="all" dirty="0" err="1" smtClean="0">
                <a:latin typeface="Arial" pitchFamily="34" charset="0"/>
                <a:cs typeface="Arial" pitchFamily="34" charset="0"/>
              </a:rPr>
              <a:t>hydrogensoli</a:t>
            </a:r>
            <a:r>
              <a:rPr lang="cs-CZ" sz="2400" cap="all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cs-CZ" sz="2400" cap="all" dirty="0" smtClean="0">
                <a:latin typeface="Arial" pitchFamily="34" charset="0"/>
                <a:cs typeface="Arial" pitchFamily="34" charset="0"/>
              </a:rPr>
              <a:t>hydráty</a:t>
            </a:r>
            <a:endParaRPr lang="cs-CZ" sz="2400" cap="al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AutoShape 51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843808" y="2924944"/>
            <a:ext cx="3059832" cy="900000"/>
          </a:xfrm>
          <a:prstGeom prst="actionButtonBlank">
            <a:avLst/>
          </a:prstGeom>
          <a:solidFill>
            <a:srgbClr val="FFFF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300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AutoShape 522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843808" y="3861048"/>
            <a:ext cx="3059832" cy="900000"/>
          </a:xfrm>
          <a:prstGeom prst="actionButtonBlank">
            <a:avLst/>
          </a:prstGeom>
          <a:solidFill>
            <a:srgbClr val="FFFF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400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AutoShape 527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843808" y="4797152"/>
            <a:ext cx="3059832" cy="900000"/>
          </a:xfrm>
          <a:prstGeom prst="actionButtonBlank">
            <a:avLst/>
          </a:prstGeom>
          <a:solidFill>
            <a:srgbClr val="FFFF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500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AutoShape 499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1196752"/>
            <a:ext cx="2771800" cy="900000"/>
          </a:xfrm>
          <a:prstGeom prst="actionButtonBlank">
            <a:avLst/>
          </a:prstGeom>
          <a:solidFill>
            <a:srgbClr val="FF00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100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AutoShape 506">
            <a:hlinkClick r:id="rId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940152" y="1196752"/>
            <a:ext cx="3203848" cy="900000"/>
          </a:xfrm>
          <a:prstGeom prst="actionButtonBlank">
            <a:avLst/>
          </a:prstGeom>
          <a:solidFill>
            <a:srgbClr val="FF99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100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AutoShape 511">
            <a:hlinkClick r:id="rId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940152" y="2060848"/>
            <a:ext cx="3203848" cy="900000"/>
          </a:xfrm>
          <a:prstGeom prst="actionButtonBlank">
            <a:avLst/>
          </a:prstGeom>
          <a:solidFill>
            <a:srgbClr val="FF99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200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AutoShape 53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260648"/>
            <a:ext cx="2771800" cy="900000"/>
          </a:xfrm>
          <a:prstGeom prst="actionButtonBlank">
            <a:avLst/>
          </a:prstGeom>
          <a:solidFill>
            <a:srgbClr val="FF00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square" anchor="ctr"/>
          <a:lstStyle/>
          <a:p>
            <a:pPr algn="ctr"/>
            <a:r>
              <a:rPr lang="cs-CZ" sz="2400" cap="all" dirty="0" smtClean="0">
                <a:latin typeface="Arial" pitchFamily="34" charset="0"/>
                <a:cs typeface="Arial" pitchFamily="34" charset="0"/>
              </a:rPr>
              <a:t>soli </a:t>
            </a:r>
            <a:endParaRPr lang="cs-CZ" sz="2400" cap="al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AutoShape 53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940152" y="260648"/>
            <a:ext cx="3203848" cy="900000"/>
          </a:xfrm>
          <a:prstGeom prst="actionButtonBlank">
            <a:avLst/>
          </a:prstGeom>
          <a:solidFill>
            <a:srgbClr val="FF99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cap="all" dirty="0" smtClean="0">
                <a:latin typeface="Arial" pitchFamily="34" charset="0"/>
                <a:cs typeface="Arial" pitchFamily="34" charset="0"/>
              </a:rPr>
              <a:t>využití solí</a:t>
            </a:r>
            <a:endParaRPr lang="cs-CZ" sz="2400" cap="al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AutoShape 510">
            <a:hlinkClick r:id="rId1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2060848"/>
            <a:ext cx="2771800" cy="900000"/>
          </a:xfrm>
          <a:prstGeom prst="actionButtonBlank">
            <a:avLst/>
          </a:prstGeom>
          <a:solidFill>
            <a:srgbClr val="FF00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200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AutoShape 515">
            <a:hlinkClick r:id="rId11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2924944"/>
            <a:ext cx="2771800" cy="900000"/>
          </a:xfrm>
          <a:prstGeom prst="actionButtonBlank">
            <a:avLst/>
          </a:prstGeom>
          <a:solidFill>
            <a:srgbClr val="FF00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300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AutoShape 516">
            <a:hlinkClick r:id="rId1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940152" y="2924944"/>
            <a:ext cx="3203848" cy="900000"/>
          </a:xfrm>
          <a:prstGeom prst="actionButtonBlank">
            <a:avLst/>
          </a:prstGeom>
          <a:solidFill>
            <a:srgbClr val="FF99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300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AutoShape 520">
            <a:hlinkClick r:id="rId1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3861048"/>
            <a:ext cx="2771800" cy="900000"/>
          </a:xfrm>
          <a:prstGeom prst="actionButtonBlank">
            <a:avLst/>
          </a:prstGeom>
          <a:solidFill>
            <a:srgbClr val="FF00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400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AutoShape 521">
            <a:hlinkClick r:id="rId1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940152" y="3861048"/>
            <a:ext cx="3203848" cy="900000"/>
          </a:xfrm>
          <a:prstGeom prst="actionButtonBlank">
            <a:avLst/>
          </a:prstGeom>
          <a:solidFill>
            <a:srgbClr val="FF99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400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AutoShape 525">
            <a:hlinkClick r:id="rId1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4797152"/>
            <a:ext cx="2771800" cy="900000"/>
          </a:xfrm>
          <a:prstGeom prst="actionButtonBlank">
            <a:avLst/>
          </a:prstGeom>
          <a:solidFill>
            <a:srgbClr val="FF00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500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AutoShape 526">
            <a:hlinkClick r:id="rId1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940152" y="4797152"/>
            <a:ext cx="3203848" cy="900000"/>
          </a:xfrm>
          <a:prstGeom prst="actionButtonBlank">
            <a:avLst/>
          </a:prstGeom>
          <a:solidFill>
            <a:srgbClr val="FF99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500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0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800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800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800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5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80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800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00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800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6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800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800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800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800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8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  <p:bldLst>
      <p:bldP spid="280059" grpId="0" animBg="1"/>
      <p:bldP spid="280064" grpId="0" animBg="1"/>
      <p:bldP spid="280084" grpId="0" animBg="1"/>
      <p:bldP spid="42" grpId="0" animBg="1"/>
      <p:bldP spid="45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4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563938" y="6265863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/>
              <a:t>Hrací pole</a:t>
            </a:r>
          </a:p>
        </p:txBody>
      </p:sp>
      <p:sp>
        <p:nvSpPr>
          <p:cNvPr id="4099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563938" y="6265863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50825" y="547688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3600" b="1" dirty="0" smtClean="0">
                <a:solidFill>
                  <a:srgbClr val="FF0000"/>
                </a:solidFill>
              </a:rPr>
              <a:t>Soli					100</a:t>
            </a:r>
            <a:endParaRPr lang="cs-CZ" sz="3600" b="1" dirty="0"/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Která ze solí je nazývána „kuchyňská sůl“?</a:t>
            </a:r>
            <a:endParaRPr lang="cs-CZ" sz="2800" dirty="0"/>
          </a:p>
        </p:txBody>
      </p:sp>
      <p:sp>
        <p:nvSpPr>
          <p:cNvPr id="20669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66825" y="2422525"/>
            <a:ext cx="5824538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a) </a:t>
            </a:r>
            <a:r>
              <a:rPr lang="cs-CZ" sz="2400" dirty="0" smtClean="0"/>
              <a:t>uhličitan vápenatý</a:t>
            </a:r>
            <a:endParaRPr lang="cs-CZ" sz="2400" dirty="0"/>
          </a:p>
        </p:txBody>
      </p:sp>
      <p:sp>
        <p:nvSpPr>
          <p:cNvPr id="20670" name="AutoShape 1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66825" y="3386138"/>
            <a:ext cx="5824538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b) </a:t>
            </a:r>
            <a:r>
              <a:rPr lang="cs-CZ" sz="2400" dirty="0" smtClean="0"/>
              <a:t>chlorid sodný</a:t>
            </a:r>
            <a:endParaRPr lang="cs-CZ" sz="2400" dirty="0"/>
          </a:p>
        </p:txBody>
      </p:sp>
      <p:sp>
        <p:nvSpPr>
          <p:cNvPr id="20671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66825" y="4351338"/>
            <a:ext cx="5832475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c</a:t>
            </a:r>
            <a:r>
              <a:rPr lang="cs-CZ" sz="2400" dirty="0" smtClean="0"/>
              <a:t>) dusičnan sodný</a:t>
            </a:r>
            <a:endParaRPr lang="cs-CZ" sz="2400" dirty="0"/>
          </a:p>
        </p:txBody>
      </p:sp>
      <p:sp>
        <p:nvSpPr>
          <p:cNvPr id="3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66825" y="5416550"/>
            <a:ext cx="5832475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d</a:t>
            </a:r>
            <a:r>
              <a:rPr lang="cs-CZ" sz="2400" dirty="0" smtClean="0"/>
              <a:t>) uhličitan sodný</a:t>
            </a:r>
            <a:endParaRPr lang="cs-CZ" sz="2400" dirty="0"/>
          </a:p>
        </p:txBody>
      </p:sp>
      <p:sp>
        <p:nvSpPr>
          <p:cNvPr id="20672" name="AutoShape 192"/>
          <p:cNvSpPr>
            <a:spLocks noChangeArrowheads="1"/>
          </p:cNvSpPr>
          <p:nvPr/>
        </p:nvSpPr>
        <p:spPr bwMode="auto">
          <a:xfrm>
            <a:off x="7380312" y="3284984"/>
            <a:ext cx="755649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/>
          </a:p>
        </p:txBody>
      </p:sp>
      <p:sp>
        <p:nvSpPr>
          <p:cNvPr id="7207" name="AutoShape 39"/>
          <p:cNvSpPr>
            <a:spLocks noChangeArrowheads="1"/>
          </p:cNvSpPr>
          <p:nvPr/>
        </p:nvSpPr>
        <p:spPr bwMode="auto">
          <a:xfrm>
            <a:off x="7380312" y="5445224"/>
            <a:ext cx="755651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4" name="AutoShape 39"/>
          <p:cNvSpPr>
            <a:spLocks noChangeArrowheads="1"/>
          </p:cNvSpPr>
          <p:nvPr/>
        </p:nvSpPr>
        <p:spPr bwMode="auto">
          <a:xfrm>
            <a:off x="7380312" y="2276872"/>
            <a:ext cx="755651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13" name="AutoShape 39"/>
          <p:cNvSpPr>
            <a:spLocks noChangeArrowheads="1"/>
          </p:cNvSpPr>
          <p:nvPr/>
        </p:nvSpPr>
        <p:spPr bwMode="auto">
          <a:xfrm>
            <a:off x="7380312" y="4293096"/>
            <a:ext cx="755651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72" grpId="0" animBg="1"/>
      <p:bldP spid="7207" grpId="0" animBg="1"/>
      <p:bldP spid="4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50825" y="547688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3600" b="1" dirty="0" smtClean="0">
                <a:solidFill>
                  <a:srgbClr val="FF0000"/>
                </a:solidFill>
              </a:rPr>
              <a:t>Soli 					200</a:t>
            </a:r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sůl je tvořena:</a:t>
            </a:r>
          </a:p>
          <a:p>
            <a:pPr marL="342900" indent="-342900">
              <a:spcBef>
                <a:spcPct val="20000"/>
              </a:spcBef>
            </a:pPr>
            <a:endParaRPr lang="cs-CZ" sz="3600" b="1" dirty="0"/>
          </a:p>
        </p:txBody>
      </p:sp>
      <p:sp>
        <p:nvSpPr>
          <p:cNvPr id="2" name="AutoShape 39"/>
          <p:cNvSpPr>
            <a:spLocks noChangeArrowheads="1"/>
          </p:cNvSpPr>
          <p:nvPr/>
        </p:nvSpPr>
        <p:spPr bwMode="auto">
          <a:xfrm>
            <a:off x="7445375" y="2319337"/>
            <a:ext cx="755650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4" name="AutoShape 39"/>
          <p:cNvSpPr>
            <a:spLocks noChangeArrowheads="1"/>
          </p:cNvSpPr>
          <p:nvPr/>
        </p:nvSpPr>
        <p:spPr bwMode="auto">
          <a:xfrm>
            <a:off x="7446962" y="4375150"/>
            <a:ext cx="755651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13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832" y="6237312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  <p:sp>
        <p:nvSpPr>
          <p:cNvPr id="14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59632" y="2348880"/>
            <a:ext cx="5824538" cy="646435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/>
            <a:r>
              <a:rPr lang="cs-CZ" sz="2400" dirty="0" smtClean="0"/>
              <a:t>a)  kationtem kovu a aniontem hydroxidu</a:t>
            </a:r>
            <a:endParaRPr lang="cs-CZ" sz="2400" dirty="0"/>
          </a:p>
        </p:txBody>
      </p:sp>
      <p:sp>
        <p:nvSpPr>
          <p:cNvPr id="15" name="AutoShape 1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59632" y="3356992"/>
            <a:ext cx="5824538" cy="690934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/>
            <a:r>
              <a:rPr lang="cs-CZ" sz="2400" dirty="0"/>
              <a:t>b) </a:t>
            </a:r>
            <a:r>
              <a:rPr lang="cs-CZ" sz="2400" dirty="0" smtClean="0"/>
              <a:t>  aniontem kovu a kationtem kyseliny</a:t>
            </a:r>
            <a:endParaRPr lang="cs-CZ" sz="2400" dirty="0"/>
          </a:p>
        </p:txBody>
      </p:sp>
      <p:sp>
        <p:nvSpPr>
          <p:cNvPr id="16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59632" y="4293096"/>
            <a:ext cx="5832475" cy="733846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/>
            <a:r>
              <a:rPr lang="cs-CZ" sz="2400" dirty="0" smtClean="0"/>
              <a:t>c)   aniontem kovu a kationtem hydroxidu</a:t>
            </a:r>
            <a:endParaRPr lang="cs-CZ" sz="2400" dirty="0"/>
          </a:p>
        </p:txBody>
      </p:sp>
      <p:sp>
        <p:nvSpPr>
          <p:cNvPr id="17" name="AutoShape 192"/>
          <p:cNvSpPr>
            <a:spLocks noChangeArrowheads="1"/>
          </p:cNvSpPr>
          <p:nvPr/>
        </p:nvSpPr>
        <p:spPr bwMode="auto">
          <a:xfrm>
            <a:off x="7452320" y="5445224"/>
            <a:ext cx="755649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/>
          </a:p>
        </p:txBody>
      </p:sp>
      <p:sp>
        <p:nvSpPr>
          <p:cNvPr id="19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331640" y="5373216"/>
            <a:ext cx="5832475" cy="692597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/>
            <a:r>
              <a:rPr lang="cs-CZ" sz="2400" dirty="0" smtClean="0"/>
              <a:t>d) kationtem kovu a aniontem kyseliny</a:t>
            </a:r>
          </a:p>
        </p:txBody>
      </p:sp>
      <p:sp>
        <p:nvSpPr>
          <p:cNvPr id="21" name="AutoShape 39"/>
          <p:cNvSpPr>
            <a:spLocks noChangeArrowheads="1"/>
          </p:cNvSpPr>
          <p:nvPr/>
        </p:nvSpPr>
        <p:spPr bwMode="auto">
          <a:xfrm>
            <a:off x="7452320" y="3356992"/>
            <a:ext cx="755651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7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50825" y="547688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3600" b="1" dirty="0" smtClean="0">
                <a:solidFill>
                  <a:srgbClr val="FF0000"/>
                </a:solidFill>
              </a:rPr>
              <a:t>soli 					300</a:t>
            </a:r>
            <a:endParaRPr lang="cs-CZ" sz="3600" b="1" dirty="0"/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celkový náboj soli je: </a:t>
            </a:r>
            <a:endParaRPr lang="cs-CZ" sz="2800" dirty="0"/>
          </a:p>
        </p:txBody>
      </p:sp>
      <p:sp>
        <p:nvSpPr>
          <p:cNvPr id="20669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11560" y="2422525"/>
            <a:ext cx="6479803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a</a:t>
            </a:r>
            <a:r>
              <a:rPr lang="cs-CZ" sz="2400" dirty="0" smtClean="0"/>
              <a:t>) nulový</a:t>
            </a:r>
            <a:endParaRPr lang="cs-CZ" sz="2400" dirty="0"/>
          </a:p>
        </p:txBody>
      </p:sp>
      <p:sp>
        <p:nvSpPr>
          <p:cNvPr id="20670" name="AutoShape 1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11560" y="3386138"/>
            <a:ext cx="6479803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b) </a:t>
            </a:r>
            <a:r>
              <a:rPr lang="cs-CZ" sz="2400" dirty="0" smtClean="0"/>
              <a:t>kladný </a:t>
            </a:r>
            <a:endParaRPr lang="cs-CZ" sz="2400" dirty="0"/>
          </a:p>
        </p:txBody>
      </p:sp>
      <p:sp>
        <p:nvSpPr>
          <p:cNvPr id="20671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11560" y="4365104"/>
            <a:ext cx="6487740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c) </a:t>
            </a:r>
            <a:r>
              <a:rPr lang="cs-CZ" sz="2400" dirty="0" smtClean="0"/>
              <a:t>záporný</a:t>
            </a:r>
            <a:endParaRPr lang="cs-CZ" sz="2400" dirty="0"/>
          </a:p>
        </p:txBody>
      </p:sp>
      <p:sp>
        <p:nvSpPr>
          <p:cNvPr id="20672" name="AutoShape 192"/>
          <p:cNvSpPr>
            <a:spLocks noChangeArrowheads="1"/>
          </p:cNvSpPr>
          <p:nvPr/>
        </p:nvSpPr>
        <p:spPr bwMode="auto">
          <a:xfrm>
            <a:off x="7452320" y="2276872"/>
            <a:ext cx="755649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/>
          </a:p>
        </p:txBody>
      </p:sp>
      <p:sp>
        <p:nvSpPr>
          <p:cNvPr id="7207" name="AutoShape 39"/>
          <p:cNvSpPr>
            <a:spLocks noChangeArrowheads="1"/>
          </p:cNvSpPr>
          <p:nvPr/>
        </p:nvSpPr>
        <p:spPr bwMode="auto">
          <a:xfrm>
            <a:off x="7452320" y="5229200"/>
            <a:ext cx="755651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2" name="AutoShape 39"/>
          <p:cNvSpPr>
            <a:spLocks noChangeArrowheads="1"/>
          </p:cNvSpPr>
          <p:nvPr/>
        </p:nvSpPr>
        <p:spPr bwMode="auto">
          <a:xfrm>
            <a:off x="7452320" y="4293096"/>
            <a:ext cx="755650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3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11560" y="5229200"/>
            <a:ext cx="6480547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d</a:t>
            </a:r>
            <a:r>
              <a:rPr lang="cs-CZ" sz="2400" dirty="0" smtClean="0"/>
              <a:t>) u některých kladný, u některých záporný náboj</a:t>
            </a:r>
            <a:endParaRPr lang="cs-CZ" sz="2400" dirty="0"/>
          </a:p>
        </p:txBody>
      </p:sp>
      <p:sp>
        <p:nvSpPr>
          <p:cNvPr id="4" name="AutoShape 39"/>
          <p:cNvSpPr>
            <a:spLocks noChangeArrowheads="1"/>
          </p:cNvSpPr>
          <p:nvPr/>
        </p:nvSpPr>
        <p:spPr bwMode="auto">
          <a:xfrm>
            <a:off x="7452320" y="3284984"/>
            <a:ext cx="755651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13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832" y="6237312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72" grpId="0" animBg="1"/>
      <p:bldP spid="7207" grpId="0" animBg="1"/>
      <p:bldP spid="2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50825" y="547688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3600" b="1" dirty="0" smtClean="0">
                <a:solidFill>
                  <a:srgbClr val="FF0000"/>
                </a:solidFill>
              </a:rPr>
              <a:t>Soli 					400</a:t>
            </a:r>
            <a:endParaRPr lang="cs-CZ" sz="3600" b="1" dirty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doplň k reaktantům správné produkty:</a:t>
            </a:r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>
                <a:latin typeface="American Garamond AT" pitchFamily="2" charset="0"/>
              </a:rPr>
              <a:t>KOH + </a:t>
            </a:r>
            <a:r>
              <a:rPr lang="cs-CZ" sz="2800" dirty="0" err="1" smtClean="0">
                <a:latin typeface="American Garamond AT" pitchFamily="2" charset="0"/>
              </a:rPr>
              <a:t>HCl</a:t>
            </a:r>
            <a:endParaRPr lang="cs-CZ" sz="2800" dirty="0" smtClean="0">
              <a:latin typeface="American Garamond AT" pitchFamily="2" charset="0"/>
            </a:endParaRPr>
          </a:p>
          <a:p>
            <a:pPr marL="342900" indent="-342900">
              <a:spcBef>
                <a:spcPct val="20000"/>
              </a:spcBef>
            </a:pPr>
            <a:endParaRPr lang="cs-CZ" sz="2800" dirty="0"/>
          </a:p>
        </p:txBody>
      </p:sp>
      <p:sp>
        <p:nvSpPr>
          <p:cNvPr id="20669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66825" y="2276872"/>
            <a:ext cx="5824538" cy="792087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>
              <a:spcBef>
                <a:spcPct val="20000"/>
              </a:spcBef>
              <a:buAutoNum type="alphaLcParenR"/>
            </a:pPr>
            <a:r>
              <a:rPr lang="cs-CZ" sz="2800" dirty="0" smtClean="0">
                <a:latin typeface="American Garamond AT" pitchFamily="2" charset="0"/>
              </a:rPr>
              <a:t>K</a:t>
            </a:r>
            <a:r>
              <a:rPr lang="cs-CZ" sz="2800" baseline="-25000" dirty="0" smtClean="0">
                <a:latin typeface="American Garamond AT" pitchFamily="2" charset="0"/>
              </a:rPr>
              <a:t>2</a:t>
            </a:r>
            <a:r>
              <a:rPr lang="cs-CZ" sz="2800" dirty="0" smtClean="0">
                <a:latin typeface="American Garamond AT" pitchFamily="2" charset="0"/>
              </a:rPr>
              <a:t>O + H</a:t>
            </a:r>
            <a:r>
              <a:rPr lang="cs-CZ" sz="2800" baseline="-25000" dirty="0" smtClean="0">
                <a:latin typeface="American Garamond AT" pitchFamily="2" charset="0"/>
              </a:rPr>
              <a:t>2</a:t>
            </a:r>
            <a:r>
              <a:rPr lang="cs-CZ" sz="2800" dirty="0" smtClean="0">
                <a:latin typeface="American Garamond AT" pitchFamily="2" charset="0"/>
              </a:rPr>
              <a:t> + Cl</a:t>
            </a:r>
            <a:r>
              <a:rPr lang="cs-CZ" sz="2800" baseline="-25000" dirty="0" smtClean="0">
                <a:latin typeface="American Garamond AT" pitchFamily="2" charset="0"/>
              </a:rPr>
              <a:t>2</a:t>
            </a:r>
            <a:r>
              <a:rPr lang="cs-CZ" sz="2800" dirty="0" smtClean="0">
                <a:latin typeface="American Garamond AT" pitchFamily="2" charset="0"/>
              </a:rPr>
              <a:t> </a:t>
            </a:r>
            <a:endParaRPr lang="cs-CZ" sz="2800" dirty="0">
              <a:latin typeface="American Garamond AT" pitchFamily="2" charset="0"/>
            </a:endParaRPr>
          </a:p>
        </p:txBody>
      </p:sp>
      <p:sp>
        <p:nvSpPr>
          <p:cNvPr id="20670" name="AutoShape 1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66825" y="3284984"/>
            <a:ext cx="5824538" cy="864096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>
              <a:spcBef>
                <a:spcPct val="20000"/>
              </a:spcBef>
            </a:pPr>
            <a:r>
              <a:rPr lang="cs-CZ" sz="2800" dirty="0"/>
              <a:t>b) </a:t>
            </a:r>
            <a:r>
              <a:rPr lang="cs-CZ" sz="2800" dirty="0" smtClean="0">
                <a:latin typeface="American Garamond AT" pitchFamily="2" charset="0"/>
              </a:rPr>
              <a:t>K</a:t>
            </a:r>
            <a:r>
              <a:rPr lang="cs-CZ" sz="2800" baseline="-25000" dirty="0" smtClean="0">
                <a:latin typeface="American Garamond AT" pitchFamily="2" charset="0"/>
              </a:rPr>
              <a:t>2</a:t>
            </a:r>
            <a:r>
              <a:rPr lang="cs-CZ" sz="2800" dirty="0" smtClean="0">
                <a:latin typeface="American Garamond AT" pitchFamily="2" charset="0"/>
              </a:rPr>
              <a:t>ClO + O</a:t>
            </a:r>
            <a:r>
              <a:rPr lang="cs-CZ" sz="2800" baseline="-25000" dirty="0" smtClean="0">
                <a:latin typeface="American Garamond AT" pitchFamily="2" charset="0"/>
              </a:rPr>
              <a:t>2</a:t>
            </a:r>
          </a:p>
        </p:txBody>
      </p:sp>
      <p:sp>
        <p:nvSpPr>
          <p:cNvPr id="20671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66825" y="4351338"/>
            <a:ext cx="5832475" cy="8778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800" dirty="0"/>
              <a:t>c</a:t>
            </a:r>
            <a:r>
              <a:rPr lang="cs-CZ" sz="2800" dirty="0" smtClean="0"/>
              <a:t>) </a:t>
            </a:r>
            <a:r>
              <a:rPr lang="cs-CZ" sz="2800" dirty="0" err="1" smtClean="0">
                <a:latin typeface="American Garamond AT" pitchFamily="2" charset="0"/>
              </a:rPr>
              <a:t>KCl</a:t>
            </a:r>
            <a:r>
              <a:rPr lang="cs-CZ" sz="2800" dirty="0" smtClean="0">
                <a:latin typeface="American Garamond AT" pitchFamily="2" charset="0"/>
              </a:rPr>
              <a:t> + H</a:t>
            </a:r>
            <a:r>
              <a:rPr lang="cs-CZ" sz="2800" baseline="-25000" dirty="0" smtClean="0">
                <a:latin typeface="American Garamond AT" pitchFamily="2" charset="0"/>
              </a:rPr>
              <a:t>2</a:t>
            </a:r>
            <a:r>
              <a:rPr lang="cs-CZ" sz="2800" dirty="0" smtClean="0">
                <a:latin typeface="American Garamond AT" pitchFamily="2" charset="0"/>
              </a:rPr>
              <a:t>O</a:t>
            </a:r>
            <a:endParaRPr lang="cs-CZ" sz="2800" dirty="0">
              <a:latin typeface="American Garamond AT" pitchFamily="2" charset="0"/>
            </a:endParaRPr>
          </a:p>
        </p:txBody>
      </p:sp>
      <p:sp>
        <p:nvSpPr>
          <p:cNvPr id="20672" name="AutoShape 192"/>
          <p:cNvSpPr>
            <a:spLocks noChangeArrowheads="1"/>
          </p:cNvSpPr>
          <p:nvPr/>
        </p:nvSpPr>
        <p:spPr bwMode="auto">
          <a:xfrm>
            <a:off x="7452320" y="4293096"/>
            <a:ext cx="755649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/>
          </a:p>
        </p:txBody>
      </p:sp>
      <p:sp>
        <p:nvSpPr>
          <p:cNvPr id="7207" name="AutoShape 39"/>
          <p:cNvSpPr>
            <a:spLocks noChangeArrowheads="1"/>
          </p:cNvSpPr>
          <p:nvPr/>
        </p:nvSpPr>
        <p:spPr bwMode="auto">
          <a:xfrm>
            <a:off x="7446962" y="5440362"/>
            <a:ext cx="755651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2" name="AutoShape 39"/>
          <p:cNvSpPr>
            <a:spLocks noChangeArrowheads="1"/>
          </p:cNvSpPr>
          <p:nvPr/>
        </p:nvSpPr>
        <p:spPr bwMode="auto">
          <a:xfrm>
            <a:off x="7452320" y="2420888"/>
            <a:ext cx="755650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3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66825" y="5416550"/>
            <a:ext cx="5832475" cy="892770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800" dirty="0" smtClean="0"/>
              <a:t>d) </a:t>
            </a:r>
            <a:r>
              <a:rPr lang="cs-CZ" sz="2800" dirty="0" smtClean="0">
                <a:latin typeface="American Garamond AT" pitchFamily="2" charset="0"/>
              </a:rPr>
              <a:t>H</a:t>
            </a:r>
            <a:r>
              <a:rPr lang="cs-CZ" sz="2800" baseline="-25000" dirty="0" smtClean="0">
                <a:latin typeface="American Garamond AT" pitchFamily="2" charset="0"/>
              </a:rPr>
              <a:t>2</a:t>
            </a:r>
            <a:r>
              <a:rPr lang="cs-CZ" sz="2800" dirty="0" smtClean="0">
                <a:latin typeface="American Garamond AT" pitchFamily="2" charset="0"/>
              </a:rPr>
              <a:t>ClO + K</a:t>
            </a:r>
            <a:endParaRPr lang="cs-CZ" sz="2800" dirty="0">
              <a:latin typeface="American Garamond AT" pitchFamily="2" charset="0"/>
            </a:endParaRPr>
          </a:p>
        </p:txBody>
      </p:sp>
      <p:sp>
        <p:nvSpPr>
          <p:cNvPr id="13" name="AutoShape 39"/>
          <p:cNvSpPr>
            <a:spLocks noChangeArrowheads="1"/>
          </p:cNvSpPr>
          <p:nvPr/>
        </p:nvSpPr>
        <p:spPr bwMode="auto">
          <a:xfrm>
            <a:off x="7452320" y="3356992"/>
            <a:ext cx="755650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14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716338" y="6418263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72" grpId="0" animBg="1"/>
      <p:bldP spid="7207" grpId="0" animBg="1"/>
      <p:bldP spid="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9"/>
          <p:cNvSpPr>
            <a:spLocks noChangeArrowheads="1"/>
          </p:cNvSpPr>
          <p:nvPr/>
        </p:nvSpPr>
        <p:spPr bwMode="auto">
          <a:xfrm>
            <a:off x="7445375" y="2319337"/>
            <a:ext cx="755650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13" name="AutoShape 39"/>
          <p:cNvSpPr>
            <a:spLocks noChangeArrowheads="1"/>
          </p:cNvSpPr>
          <p:nvPr/>
        </p:nvSpPr>
        <p:spPr bwMode="auto">
          <a:xfrm>
            <a:off x="7452320" y="3356992"/>
            <a:ext cx="755651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14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832" y="6237312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51520" y="548680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3600" b="1" dirty="0" smtClean="0">
                <a:solidFill>
                  <a:srgbClr val="FF0000"/>
                </a:solidFill>
              </a:rPr>
              <a:t>Soli 					500</a:t>
            </a:r>
            <a:endParaRPr lang="cs-CZ" sz="3600" b="1" dirty="0"/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při které reakci vzniku solí nevzniká voda?</a:t>
            </a:r>
            <a:endParaRPr lang="cs-CZ" sz="2800" dirty="0"/>
          </a:p>
        </p:txBody>
      </p:sp>
      <p:sp>
        <p:nvSpPr>
          <p:cNvPr id="23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331640" y="4293096"/>
            <a:ext cx="5832475" cy="8778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800" dirty="0"/>
              <a:t>c</a:t>
            </a:r>
            <a:r>
              <a:rPr lang="cs-CZ" sz="2800" dirty="0" smtClean="0"/>
              <a:t>) srážecí reakce (konverze)</a:t>
            </a:r>
            <a:endParaRPr lang="cs-CZ" sz="2800" dirty="0"/>
          </a:p>
        </p:txBody>
      </p:sp>
      <p:sp>
        <p:nvSpPr>
          <p:cNvPr id="24" name="AutoShape 192"/>
          <p:cNvSpPr>
            <a:spLocks noChangeArrowheads="1"/>
          </p:cNvSpPr>
          <p:nvPr/>
        </p:nvSpPr>
        <p:spPr bwMode="auto">
          <a:xfrm>
            <a:off x="7452320" y="4365104"/>
            <a:ext cx="755649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/>
          </a:p>
        </p:txBody>
      </p:sp>
      <p:sp>
        <p:nvSpPr>
          <p:cNvPr id="25" name="AutoShape 39"/>
          <p:cNvSpPr>
            <a:spLocks noChangeArrowheads="1"/>
          </p:cNvSpPr>
          <p:nvPr/>
        </p:nvSpPr>
        <p:spPr bwMode="auto">
          <a:xfrm>
            <a:off x="7452320" y="5445224"/>
            <a:ext cx="755651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26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331640" y="5373216"/>
            <a:ext cx="5832475" cy="892770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800" dirty="0" smtClean="0"/>
              <a:t>d) reakce zásadotvorného oxidu </a:t>
            </a:r>
          </a:p>
          <a:p>
            <a:pPr algn="l"/>
            <a:r>
              <a:rPr lang="cs-CZ" sz="2800" dirty="0" smtClean="0"/>
              <a:t>    s kyselinou</a:t>
            </a:r>
            <a:endParaRPr lang="cs-CZ" sz="2800" dirty="0"/>
          </a:p>
        </p:txBody>
      </p:sp>
      <p:sp>
        <p:nvSpPr>
          <p:cNvPr id="27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331640" y="2348880"/>
            <a:ext cx="5824538" cy="792087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 algn="l">
              <a:buAutoNum type="alphaLcParenR"/>
            </a:pPr>
            <a:r>
              <a:rPr lang="cs-CZ" sz="2800" dirty="0" smtClean="0"/>
              <a:t>neutralizace</a:t>
            </a:r>
            <a:endParaRPr lang="cs-CZ" sz="2800" dirty="0"/>
          </a:p>
        </p:txBody>
      </p:sp>
      <p:sp>
        <p:nvSpPr>
          <p:cNvPr id="28" name="AutoShape 1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331640" y="3284984"/>
            <a:ext cx="5824538" cy="864096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800" dirty="0"/>
              <a:t>b) </a:t>
            </a:r>
            <a:r>
              <a:rPr lang="cs-CZ" sz="2800" dirty="0" smtClean="0"/>
              <a:t>reakce kovu s kyselinou</a:t>
            </a:r>
            <a:endParaRPr lang="cs-CZ" sz="28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  <p:bldP spid="24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50825" y="547688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3600" b="1" dirty="0" err="1" smtClean="0">
                <a:solidFill>
                  <a:srgbClr val="FF0000"/>
                </a:solidFill>
              </a:rPr>
              <a:t>Hydrogensoli</a:t>
            </a:r>
            <a:r>
              <a:rPr lang="cs-CZ" sz="3600" b="1" dirty="0" smtClean="0">
                <a:solidFill>
                  <a:srgbClr val="FF0000"/>
                </a:solidFill>
              </a:rPr>
              <a:t>, hydráty 		100</a:t>
            </a:r>
            <a:endParaRPr lang="cs-CZ" sz="3600" b="1" dirty="0"/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vyber nepravdivé tvrzení:</a:t>
            </a:r>
            <a:endParaRPr lang="cs-CZ" sz="2800" dirty="0"/>
          </a:p>
        </p:txBody>
      </p:sp>
      <p:sp>
        <p:nvSpPr>
          <p:cNvPr id="20669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576" y="2422525"/>
            <a:ext cx="6335787" cy="646435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a) </a:t>
            </a:r>
            <a:r>
              <a:rPr lang="cs-CZ" sz="2400" dirty="0" err="1" smtClean="0"/>
              <a:t>hydrogenuhličitan</a:t>
            </a:r>
            <a:r>
              <a:rPr lang="cs-CZ" sz="2400" dirty="0" smtClean="0"/>
              <a:t> vápenatý tvoří krasové jevy</a:t>
            </a:r>
            <a:endParaRPr lang="cs-CZ" sz="2400" dirty="0"/>
          </a:p>
        </p:txBody>
      </p:sp>
      <p:sp>
        <p:nvSpPr>
          <p:cNvPr id="20670" name="AutoShape 1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27584" y="3212976"/>
            <a:ext cx="6263779" cy="677416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b</a:t>
            </a:r>
            <a:r>
              <a:rPr lang="cs-CZ" sz="2400" dirty="0" smtClean="0"/>
              <a:t>) </a:t>
            </a:r>
            <a:r>
              <a:rPr lang="cs-CZ" sz="2400" dirty="0" err="1" smtClean="0"/>
              <a:t>hydrogensoli</a:t>
            </a:r>
            <a:r>
              <a:rPr lang="cs-CZ" sz="2400" dirty="0" smtClean="0"/>
              <a:t> mají nulový náboj</a:t>
            </a:r>
            <a:endParaRPr lang="cs-CZ" sz="2400" dirty="0"/>
          </a:p>
        </p:txBody>
      </p:sp>
      <p:sp>
        <p:nvSpPr>
          <p:cNvPr id="20671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27584" y="4077072"/>
            <a:ext cx="6264696" cy="1152128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c</a:t>
            </a:r>
            <a:r>
              <a:rPr lang="cs-CZ" sz="2400" dirty="0" smtClean="0"/>
              <a:t>) </a:t>
            </a:r>
            <a:r>
              <a:rPr lang="cs-CZ" sz="2400" dirty="0" err="1" smtClean="0"/>
              <a:t>hydrogensoli</a:t>
            </a:r>
            <a:r>
              <a:rPr lang="cs-CZ" sz="2400" dirty="0" smtClean="0"/>
              <a:t> obsahují anionty kyseliny, ve </a:t>
            </a:r>
          </a:p>
          <a:p>
            <a:pPr algn="l"/>
            <a:r>
              <a:rPr lang="cs-CZ" sz="2400" dirty="0" smtClean="0"/>
              <a:t>kterých zůstává jeden nebo více </a:t>
            </a:r>
            <a:r>
              <a:rPr lang="cs-CZ" sz="2400" dirty="0" err="1" smtClean="0"/>
              <a:t>odštěpitelných</a:t>
            </a:r>
            <a:r>
              <a:rPr lang="cs-CZ" sz="2400" dirty="0" smtClean="0"/>
              <a:t> </a:t>
            </a:r>
          </a:p>
          <a:p>
            <a:pPr algn="l"/>
            <a:r>
              <a:rPr lang="cs-CZ" sz="2400" dirty="0" smtClean="0"/>
              <a:t>kationtů vodíku</a:t>
            </a:r>
            <a:endParaRPr lang="cs-CZ" sz="2400" dirty="0"/>
          </a:p>
        </p:txBody>
      </p:sp>
      <p:sp>
        <p:nvSpPr>
          <p:cNvPr id="20672" name="AutoShape 192"/>
          <p:cNvSpPr>
            <a:spLocks noChangeArrowheads="1"/>
          </p:cNvSpPr>
          <p:nvPr/>
        </p:nvSpPr>
        <p:spPr bwMode="auto">
          <a:xfrm>
            <a:off x="7452320" y="3212976"/>
            <a:ext cx="755649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/>
          </a:p>
        </p:txBody>
      </p:sp>
      <p:sp>
        <p:nvSpPr>
          <p:cNvPr id="7207" name="AutoShape 39"/>
          <p:cNvSpPr>
            <a:spLocks noChangeArrowheads="1"/>
          </p:cNvSpPr>
          <p:nvPr/>
        </p:nvSpPr>
        <p:spPr bwMode="auto">
          <a:xfrm>
            <a:off x="7452320" y="5301208"/>
            <a:ext cx="755651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2" name="AutoShape 39"/>
          <p:cNvSpPr>
            <a:spLocks noChangeArrowheads="1"/>
          </p:cNvSpPr>
          <p:nvPr/>
        </p:nvSpPr>
        <p:spPr bwMode="auto">
          <a:xfrm>
            <a:off x="7445375" y="2319337"/>
            <a:ext cx="755650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3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27584" y="5373216"/>
            <a:ext cx="6264696" cy="792088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d</a:t>
            </a:r>
            <a:r>
              <a:rPr lang="cs-CZ" sz="2400" dirty="0" smtClean="0"/>
              <a:t>) </a:t>
            </a:r>
            <a:r>
              <a:rPr lang="cs-CZ" sz="2400" dirty="0" err="1" smtClean="0"/>
              <a:t>hydrogensoli</a:t>
            </a:r>
            <a:r>
              <a:rPr lang="cs-CZ" sz="2400" dirty="0" smtClean="0"/>
              <a:t> zapříčiňují přechodnou i trvalou </a:t>
            </a:r>
          </a:p>
          <a:p>
            <a:pPr algn="l"/>
            <a:r>
              <a:rPr lang="cs-CZ" sz="2400" dirty="0" smtClean="0"/>
              <a:t>tvrdost vody</a:t>
            </a:r>
            <a:endParaRPr lang="cs-CZ" sz="2400" dirty="0"/>
          </a:p>
        </p:txBody>
      </p:sp>
      <p:sp>
        <p:nvSpPr>
          <p:cNvPr id="4" name="AutoShape 39"/>
          <p:cNvSpPr>
            <a:spLocks noChangeArrowheads="1"/>
          </p:cNvSpPr>
          <p:nvPr/>
        </p:nvSpPr>
        <p:spPr bwMode="auto">
          <a:xfrm>
            <a:off x="7452320" y="4221088"/>
            <a:ext cx="755651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13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832" y="6237312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72" grpId="0" animBg="1"/>
      <p:bldP spid="7207" grpId="0" animBg="1"/>
      <p:bldP spid="2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50825" y="547688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3600" b="1" dirty="0" err="1" smtClean="0">
                <a:solidFill>
                  <a:srgbClr val="FF0000"/>
                </a:solidFill>
              </a:rPr>
              <a:t>Hydrogensoli</a:t>
            </a:r>
            <a:r>
              <a:rPr lang="cs-CZ" sz="3600" b="1" dirty="0" smtClean="0">
                <a:solidFill>
                  <a:srgbClr val="FF0000"/>
                </a:solidFill>
              </a:rPr>
              <a:t>, hydráty 		200</a:t>
            </a:r>
            <a:endParaRPr lang="cs-CZ" sz="3600" b="1" dirty="0"/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čím lze odstranit trvalou tvrdost vody?</a:t>
            </a:r>
            <a:endParaRPr lang="cs-CZ" sz="2800" dirty="0"/>
          </a:p>
        </p:txBody>
      </p:sp>
      <p:sp>
        <p:nvSpPr>
          <p:cNvPr id="20669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576" y="2422525"/>
            <a:ext cx="6335787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a</a:t>
            </a:r>
            <a:r>
              <a:rPr lang="cs-CZ" sz="2400" dirty="0" smtClean="0"/>
              <a:t>) reakcí tvrdé vody s kyselinou octovou (octem)</a:t>
            </a:r>
            <a:endParaRPr lang="cs-CZ" sz="2400" dirty="0"/>
          </a:p>
        </p:txBody>
      </p:sp>
      <p:sp>
        <p:nvSpPr>
          <p:cNvPr id="20670" name="AutoShape 1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576" y="3386138"/>
            <a:ext cx="6335787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b) </a:t>
            </a:r>
            <a:r>
              <a:rPr lang="cs-CZ" sz="2400" dirty="0" smtClean="0"/>
              <a:t>přechodná ani trvalá tvrdost odstranit nelze</a:t>
            </a:r>
            <a:endParaRPr lang="cs-CZ" sz="2400" dirty="0"/>
          </a:p>
        </p:txBody>
      </p:sp>
      <p:sp>
        <p:nvSpPr>
          <p:cNvPr id="20671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576" y="4351338"/>
            <a:ext cx="6343725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c) </a:t>
            </a:r>
            <a:r>
              <a:rPr lang="cs-CZ" sz="2400" dirty="0" smtClean="0"/>
              <a:t>nelze ji odstranit, ale </a:t>
            </a:r>
            <a:r>
              <a:rPr lang="cs-CZ" sz="2400" dirty="0" smtClean="0"/>
              <a:t>vodu </a:t>
            </a:r>
            <a:r>
              <a:rPr lang="cs-CZ" sz="2400" dirty="0" smtClean="0"/>
              <a:t>lze změkčit </a:t>
            </a:r>
            <a:endParaRPr lang="cs-CZ" sz="2400" dirty="0"/>
          </a:p>
        </p:txBody>
      </p:sp>
      <p:sp>
        <p:nvSpPr>
          <p:cNvPr id="20672" name="AutoShape 192"/>
          <p:cNvSpPr>
            <a:spLocks noChangeArrowheads="1"/>
          </p:cNvSpPr>
          <p:nvPr/>
        </p:nvSpPr>
        <p:spPr bwMode="auto">
          <a:xfrm>
            <a:off x="7452320" y="4293096"/>
            <a:ext cx="755649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/>
          </a:p>
        </p:txBody>
      </p:sp>
      <p:sp>
        <p:nvSpPr>
          <p:cNvPr id="7207" name="AutoShape 39"/>
          <p:cNvSpPr>
            <a:spLocks noChangeArrowheads="1"/>
          </p:cNvSpPr>
          <p:nvPr/>
        </p:nvSpPr>
        <p:spPr bwMode="auto">
          <a:xfrm>
            <a:off x="7446962" y="5440362"/>
            <a:ext cx="755651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2" name="AutoShape 39"/>
          <p:cNvSpPr>
            <a:spLocks noChangeArrowheads="1"/>
          </p:cNvSpPr>
          <p:nvPr/>
        </p:nvSpPr>
        <p:spPr bwMode="auto">
          <a:xfrm>
            <a:off x="7380312" y="3284984"/>
            <a:ext cx="755650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3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576" y="5416550"/>
            <a:ext cx="6343725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400" dirty="0"/>
              <a:t>d) </a:t>
            </a:r>
            <a:r>
              <a:rPr lang="cs-CZ" sz="2400" dirty="0" smtClean="0"/>
              <a:t>převařením</a:t>
            </a:r>
            <a:endParaRPr lang="cs-CZ" sz="2400" dirty="0"/>
          </a:p>
        </p:txBody>
      </p:sp>
      <p:sp>
        <p:nvSpPr>
          <p:cNvPr id="4" name="AutoShape 39"/>
          <p:cNvSpPr>
            <a:spLocks noChangeArrowheads="1"/>
          </p:cNvSpPr>
          <p:nvPr/>
        </p:nvSpPr>
        <p:spPr bwMode="auto">
          <a:xfrm>
            <a:off x="7380312" y="2348880"/>
            <a:ext cx="755651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13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832" y="6237312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72" grpId="0" animBg="1"/>
      <p:bldP spid="7207" grpId="0" animBg="1"/>
      <p:bldP spid="2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50825" y="547688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3600" b="1" dirty="0" err="1" smtClean="0">
                <a:solidFill>
                  <a:srgbClr val="FF0000"/>
                </a:solidFill>
              </a:rPr>
              <a:t>Hydrogensoli</a:t>
            </a:r>
            <a:r>
              <a:rPr lang="cs-CZ" sz="3600" b="1" dirty="0" smtClean="0">
                <a:solidFill>
                  <a:srgbClr val="FF0000"/>
                </a:solidFill>
              </a:rPr>
              <a:t>, hydráty 		300</a:t>
            </a:r>
            <a:endParaRPr lang="cs-CZ" sz="3600" b="1" dirty="0"/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uveď nesprávné tvrzení:</a:t>
            </a:r>
            <a:endParaRPr lang="cs-CZ" sz="2800" dirty="0"/>
          </a:p>
        </p:txBody>
      </p:sp>
      <p:sp>
        <p:nvSpPr>
          <p:cNvPr id="20669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95536" y="2422525"/>
            <a:ext cx="6695827" cy="71844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 algn="l">
              <a:buAutoNum type="alphaLcParenR"/>
            </a:pPr>
            <a:r>
              <a:rPr lang="cs-CZ" sz="2400" dirty="0" smtClean="0"/>
              <a:t>hydráty jsou soli tvořící krystaly, ve kterých </a:t>
            </a:r>
          </a:p>
          <a:p>
            <a:pPr marL="457200" indent="-457200" algn="l"/>
            <a:r>
              <a:rPr lang="cs-CZ" sz="2400" dirty="0" smtClean="0"/>
              <a:t>jsou vázány molekuly vody</a:t>
            </a:r>
            <a:endParaRPr lang="cs-CZ" sz="2400" dirty="0"/>
          </a:p>
        </p:txBody>
      </p:sp>
      <p:sp>
        <p:nvSpPr>
          <p:cNvPr id="20670" name="AutoShape 1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95536" y="3386138"/>
            <a:ext cx="6695827" cy="690934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 algn="l">
              <a:buAutoNum type="alphaLcParenR" startAt="2"/>
            </a:pPr>
            <a:r>
              <a:rPr lang="cs-CZ" sz="2400" dirty="0" err="1" smtClean="0"/>
              <a:t>monohydrát</a:t>
            </a:r>
            <a:r>
              <a:rPr lang="cs-CZ" sz="2400" dirty="0" smtClean="0"/>
              <a:t> (nebo též hydrát) váže na molekulu</a:t>
            </a:r>
          </a:p>
          <a:p>
            <a:pPr marL="457200" indent="-457200" algn="l"/>
            <a:r>
              <a:rPr lang="cs-CZ" sz="2400" dirty="0" smtClean="0"/>
              <a:t>	soli jednu molekulu vody</a:t>
            </a:r>
            <a:endParaRPr lang="cs-CZ" sz="2400" dirty="0"/>
          </a:p>
        </p:txBody>
      </p:sp>
      <p:sp>
        <p:nvSpPr>
          <p:cNvPr id="20671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95536" y="4351338"/>
            <a:ext cx="6703765" cy="733846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 algn="l">
              <a:buAutoNum type="alphaLcParenR" startAt="3"/>
            </a:pPr>
            <a:r>
              <a:rPr lang="cs-CZ" sz="2400" dirty="0" err="1" smtClean="0"/>
              <a:t>dihydrát</a:t>
            </a:r>
            <a:r>
              <a:rPr lang="cs-CZ" sz="2400" dirty="0" smtClean="0"/>
              <a:t> síranu vápenatého (vápenec) </a:t>
            </a:r>
          </a:p>
          <a:p>
            <a:pPr marL="457200" indent="-457200" algn="l"/>
            <a:r>
              <a:rPr lang="cs-CZ" sz="2400" dirty="0" smtClean="0"/>
              <a:t>	má chemický vzorec CaSO</a:t>
            </a:r>
            <a:r>
              <a:rPr lang="cs-CZ" sz="2400" baseline="-25000" dirty="0" smtClean="0"/>
              <a:t>4</a:t>
            </a:r>
            <a:r>
              <a:rPr lang="cs-CZ" sz="2400" dirty="0" smtClean="0"/>
              <a:t> . 2H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O</a:t>
            </a:r>
            <a:endParaRPr lang="cs-CZ" sz="2400" dirty="0"/>
          </a:p>
        </p:txBody>
      </p:sp>
      <p:sp>
        <p:nvSpPr>
          <p:cNvPr id="20672" name="AutoShape 192"/>
          <p:cNvSpPr>
            <a:spLocks noChangeArrowheads="1"/>
          </p:cNvSpPr>
          <p:nvPr/>
        </p:nvSpPr>
        <p:spPr bwMode="auto">
          <a:xfrm>
            <a:off x="7452320" y="5301208"/>
            <a:ext cx="755649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/>
          </a:p>
        </p:txBody>
      </p:sp>
      <p:sp>
        <p:nvSpPr>
          <p:cNvPr id="7207" name="AutoShape 39"/>
          <p:cNvSpPr>
            <a:spLocks noChangeArrowheads="1"/>
          </p:cNvSpPr>
          <p:nvPr/>
        </p:nvSpPr>
        <p:spPr bwMode="auto">
          <a:xfrm>
            <a:off x="7452320" y="3284984"/>
            <a:ext cx="755651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2" name="AutoShape 39"/>
          <p:cNvSpPr>
            <a:spLocks noChangeArrowheads="1"/>
          </p:cNvSpPr>
          <p:nvPr/>
        </p:nvSpPr>
        <p:spPr bwMode="auto">
          <a:xfrm>
            <a:off x="7445375" y="2319337"/>
            <a:ext cx="755650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3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95536" y="5301208"/>
            <a:ext cx="6703765" cy="792088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/>
            <a:r>
              <a:rPr lang="cs-CZ" sz="2400" dirty="0"/>
              <a:t>d</a:t>
            </a:r>
            <a:r>
              <a:rPr lang="cs-CZ" sz="2400" dirty="0" smtClean="0"/>
              <a:t>) </a:t>
            </a:r>
            <a:r>
              <a:rPr lang="cs-CZ" sz="2400" dirty="0" err="1" smtClean="0"/>
              <a:t>pentahydrát</a:t>
            </a:r>
            <a:r>
              <a:rPr lang="cs-CZ" sz="2400" dirty="0" smtClean="0"/>
              <a:t> síranu mědnatého (modrá skalice) </a:t>
            </a:r>
          </a:p>
          <a:p>
            <a:pPr marL="457200" indent="-457200"/>
            <a:r>
              <a:rPr lang="cs-CZ" sz="2400" dirty="0" smtClean="0"/>
              <a:t>	má chemický vzorec CuSO</a:t>
            </a:r>
            <a:r>
              <a:rPr lang="cs-CZ" sz="2400" baseline="-25000" dirty="0" smtClean="0"/>
              <a:t>4</a:t>
            </a:r>
            <a:r>
              <a:rPr lang="cs-CZ" sz="2400" dirty="0" smtClean="0"/>
              <a:t> . 4H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O</a:t>
            </a:r>
            <a:endParaRPr lang="cs-CZ" sz="2400" dirty="0"/>
          </a:p>
        </p:txBody>
      </p:sp>
      <p:sp>
        <p:nvSpPr>
          <p:cNvPr id="4" name="AutoShape 39"/>
          <p:cNvSpPr>
            <a:spLocks noChangeArrowheads="1"/>
          </p:cNvSpPr>
          <p:nvPr/>
        </p:nvSpPr>
        <p:spPr bwMode="auto">
          <a:xfrm>
            <a:off x="7446962" y="4375150"/>
            <a:ext cx="755651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13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832" y="6237312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72" grpId="0" animBg="1"/>
      <p:bldP spid="7207" grpId="0" animBg="1"/>
      <p:bldP spid="2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50825" y="547688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3600" b="1" dirty="0" err="1" smtClean="0">
                <a:solidFill>
                  <a:srgbClr val="FF0000"/>
                </a:solidFill>
              </a:rPr>
              <a:t>Hydrogensoli</a:t>
            </a:r>
            <a:r>
              <a:rPr lang="cs-CZ" sz="3600" b="1" dirty="0" smtClean="0">
                <a:solidFill>
                  <a:srgbClr val="FF0000"/>
                </a:solidFill>
              </a:rPr>
              <a:t>, hydráty 		400</a:t>
            </a:r>
            <a:endParaRPr lang="cs-CZ" sz="3600" b="1" dirty="0"/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popiš vznik krápníků v jeskyni: </a:t>
            </a:r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dešťová voda proniká horninou s obsahem vápence, váže na sebe vápenec a oxid uhličitý a na spodní straně dutiny jeskyně tvoří krápníky</a:t>
            </a:r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CaCO</a:t>
            </a:r>
            <a:r>
              <a:rPr lang="cs-CZ" sz="2800" baseline="-25000" dirty="0" smtClean="0"/>
              <a:t>3</a:t>
            </a:r>
            <a:r>
              <a:rPr lang="cs-CZ" sz="2800" dirty="0" smtClean="0"/>
              <a:t> + H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O + CO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--&gt; Ca(HCO</a:t>
            </a:r>
            <a:r>
              <a:rPr lang="cs-CZ" sz="2800" baseline="-25000" dirty="0" smtClean="0"/>
              <a:t>3</a:t>
            </a:r>
            <a:r>
              <a:rPr lang="cs-CZ" sz="2800" dirty="0" smtClean="0"/>
              <a:t>)</a:t>
            </a:r>
            <a:r>
              <a:rPr lang="cs-CZ" sz="2800" baseline="-25000" dirty="0" smtClean="0"/>
              <a:t>2</a:t>
            </a:r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Ca(HCO</a:t>
            </a:r>
            <a:r>
              <a:rPr lang="cs-CZ" sz="2800" baseline="-25000" dirty="0" smtClean="0"/>
              <a:t>3</a:t>
            </a:r>
            <a:r>
              <a:rPr lang="cs-CZ" sz="2800" dirty="0" smtClean="0"/>
              <a:t>)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 --&gt; CaCO</a:t>
            </a:r>
            <a:r>
              <a:rPr lang="cs-CZ" sz="2800" baseline="-25000" dirty="0" smtClean="0"/>
              <a:t>3</a:t>
            </a:r>
            <a:r>
              <a:rPr lang="cs-CZ" sz="2800" dirty="0" smtClean="0"/>
              <a:t> + H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O + CO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</a:t>
            </a:r>
            <a:endParaRPr lang="cs-CZ" sz="2800" baseline="-25000" dirty="0" smtClean="0"/>
          </a:p>
          <a:p>
            <a:pPr marL="342900" indent="-342900">
              <a:spcBef>
                <a:spcPct val="20000"/>
              </a:spcBef>
            </a:pPr>
            <a:endParaRPr lang="cs-CZ" sz="2800" baseline="-25000" dirty="0" smtClean="0"/>
          </a:p>
          <a:p>
            <a:pPr marL="342900" indent="-342900">
              <a:spcBef>
                <a:spcPct val="20000"/>
              </a:spcBef>
            </a:pPr>
            <a:endParaRPr lang="cs-CZ" sz="2800" baseline="-25000" dirty="0" smtClean="0"/>
          </a:p>
          <a:p>
            <a:pPr marL="342900" indent="-342900">
              <a:spcBef>
                <a:spcPct val="20000"/>
              </a:spcBef>
            </a:pPr>
            <a:endParaRPr lang="cs-CZ" sz="2800" baseline="-25000" dirty="0" smtClean="0"/>
          </a:p>
          <a:p>
            <a:pPr marL="342900" indent="-342900">
              <a:spcBef>
                <a:spcPct val="20000"/>
              </a:spcBef>
            </a:pPr>
            <a:endParaRPr lang="cs-CZ" sz="2800" dirty="0"/>
          </a:p>
        </p:txBody>
      </p:sp>
      <p:sp>
        <p:nvSpPr>
          <p:cNvPr id="13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832" y="6237312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50825" y="547688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3600" b="1" dirty="0" err="1" smtClean="0">
                <a:solidFill>
                  <a:srgbClr val="FF0000"/>
                </a:solidFill>
              </a:rPr>
              <a:t>Hydrogensoli</a:t>
            </a:r>
            <a:r>
              <a:rPr lang="cs-CZ" sz="3600" b="1" dirty="0" smtClean="0">
                <a:solidFill>
                  <a:srgbClr val="FF0000"/>
                </a:solidFill>
              </a:rPr>
              <a:t>, hydráty 		500</a:t>
            </a:r>
            <a:endParaRPr lang="cs-CZ" sz="3600" b="1" dirty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správně přiřaď vlastnosti tvrdostí vody:</a:t>
            </a:r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přechodná 							trvalá</a:t>
            </a:r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endParaRPr lang="cs-CZ" sz="2800" dirty="0"/>
          </a:p>
        </p:txBody>
      </p:sp>
      <p:sp>
        <p:nvSpPr>
          <p:cNvPr id="13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832" y="6237312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  <p:sp>
        <p:nvSpPr>
          <p:cNvPr id="4" name="Obdélník 3"/>
          <p:cNvSpPr/>
          <p:nvPr/>
        </p:nvSpPr>
        <p:spPr>
          <a:xfrm>
            <a:off x="3491880" y="4149080"/>
            <a:ext cx="53767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cs-CZ" sz="3200" dirty="0" smtClean="0"/>
              <a:t>způsobena MgHCO</a:t>
            </a:r>
            <a:r>
              <a:rPr lang="cs-CZ" sz="3200" baseline="-25000" dirty="0" smtClean="0"/>
              <a:t>3</a:t>
            </a:r>
            <a:r>
              <a:rPr lang="cs-CZ" sz="3200" dirty="0" smtClean="0"/>
              <a:t>, CaHCO</a:t>
            </a:r>
            <a:r>
              <a:rPr lang="cs-CZ" sz="3200" baseline="-25000" dirty="0" smtClean="0"/>
              <a:t>3</a:t>
            </a:r>
          </a:p>
        </p:txBody>
      </p:sp>
      <p:sp>
        <p:nvSpPr>
          <p:cNvPr id="5" name="Obdélník 4"/>
          <p:cNvSpPr/>
          <p:nvPr/>
        </p:nvSpPr>
        <p:spPr>
          <a:xfrm>
            <a:off x="0" y="4653136"/>
            <a:ext cx="46648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cs-CZ" sz="3200" dirty="0" smtClean="0"/>
              <a:t>lze ji odstranit převařením</a:t>
            </a:r>
          </a:p>
        </p:txBody>
      </p:sp>
      <p:sp>
        <p:nvSpPr>
          <p:cNvPr id="6" name="Obdélník 5"/>
          <p:cNvSpPr/>
          <p:nvPr/>
        </p:nvSpPr>
        <p:spPr>
          <a:xfrm>
            <a:off x="4405202" y="5013176"/>
            <a:ext cx="47387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cs-CZ" sz="3200" dirty="0" smtClean="0"/>
              <a:t>způsobenaMgSO</a:t>
            </a:r>
            <a:r>
              <a:rPr lang="cs-CZ" sz="3200" baseline="-25000" dirty="0" smtClean="0"/>
              <a:t>4</a:t>
            </a:r>
            <a:r>
              <a:rPr lang="cs-CZ" sz="3200" dirty="0" smtClean="0"/>
              <a:t>, CaSO</a:t>
            </a:r>
            <a:r>
              <a:rPr lang="cs-CZ" sz="3200" baseline="-25000" dirty="0" smtClean="0"/>
              <a:t>4</a:t>
            </a:r>
          </a:p>
        </p:txBody>
      </p:sp>
      <p:sp>
        <p:nvSpPr>
          <p:cNvPr id="7" name="Obdélník 6"/>
          <p:cNvSpPr/>
          <p:nvPr/>
        </p:nvSpPr>
        <p:spPr>
          <a:xfrm>
            <a:off x="0" y="5517232"/>
            <a:ext cx="57769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cs-CZ" sz="3200" dirty="0" smtClean="0"/>
              <a:t>způsobuje vodní (kotelní) kámen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49676E-6 L -0.35729 -0.241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" y="-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6 L -0.00694 -0.1369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-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13691E-6 L -0.00781 -0.25185 " pathEditMode="relative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2.13691E-6 L -5.27778E-6 -0.1154 " pathEditMode="relative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0" y="404664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Využití solí</a:t>
            </a:r>
            <a:r>
              <a:rPr lang="cs-CZ" sz="3600" b="1" cap="all" dirty="0" smtClean="0">
                <a:solidFill>
                  <a:srgbClr val="FF0000"/>
                </a:solidFill>
              </a:rPr>
              <a:t>				</a:t>
            </a:r>
            <a:r>
              <a:rPr lang="cs-CZ" sz="3600" b="1" dirty="0" smtClean="0">
                <a:solidFill>
                  <a:srgbClr val="FF0000"/>
                </a:solidFill>
              </a:rPr>
              <a:t>100</a:t>
            </a:r>
            <a:endParaRPr lang="cs-CZ" sz="3600" b="1" dirty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Uveď alespoň 5 různých příkladů uplatnění solí</a:t>
            </a:r>
            <a:endParaRPr lang="cs-CZ" sz="2800" dirty="0"/>
          </a:p>
        </p:txBody>
      </p:sp>
      <p:sp>
        <p:nvSpPr>
          <p:cNvPr id="3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51520" y="1844824"/>
            <a:ext cx="7704856" cy="424847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u="sng" dirty="0" smtClean="0"/>
              <a:t>např. </a:t>
            </a:r>
          </a:p>
          <a:p>
            <a:pPr algn="l"/>
            <a:endParaRPr lang="cs-CZ" sz="2400" u="sng" dirty="0" smtClean="0"/>
          </a:p>
          <a:p>
            <a:pPr algn="l"/>
            <a:r>
              <a:rPr lang="cs-CZ" sz="2400" dirty="0" smtClean="0"/>
              <a:t>výroba hnojiv</a:t>
            </a:r>
          </a:p>
          <a:p>
            <a:pPr algn="l"/>
            <a:r>
              <a:rPr lang="cs-CZ" sz="2400" dirty="0" smtClean="0"/>
              <a:t>výroba fotografických filmů a papírů</a:t>
            </a:r>
          </a:p>
          <a:p>
            <a:pPr algn="l"/>
            <a:r>
              <a:rPr lang="cs-CZ" sz="2400" dirty="0" smtClean="0"/>
              <a:t>impregnace  </a:t>
            </a:r>
          </a:p>
          <a:p>
            <a:pPr algn="l"/>
            <a:r>
              <a:rPr lang="cs-CZ" sz="2400" dirty="0" smtClean="0"/>
              <a:t>výroba sádry (sochařství, </a:t>
            </a:r>
            <a:r>
              <a:rPr lang="cs-CZ" sz="2400" dirty="0" err="1" smtClean="0"/>
              <a:t>štukatéřství</a:t>
            </a:r>
            <a:r>
              <a:rPr lang="cs-CZ" sz="2400" dirty="0" smtClean="0"/>
              <a:t>), cementu, betonu</a:t>
            </a:r>
          </a:p>
          <a:p>
            <a:pPr algn="l"/>
            <a:r>
              <a:rPr lang="cs-CZ" sz="2400" dirty="0" smtClean="0"/>
              <a:t>keramika (cihly, střešní tašky, porcelán, </a:t>
            </a:r>
            <a:r>
              <a:rPr lang="cs-CZ" sz="2400" dirty="0" err="1" smtClean="0"/>
              <a:t>žamot</a:t>
            </a:r>
            <a:r>
              <a:rPr lang="cs-CZ" sz="2400" dirty="0" smtClean="0"/>
              <a:t>)</a:t>
            </a:r>
          </a:p>
          <a:p>
            <a:pPr algn="l"/>
            <a:r>
              <a:rPr lang="cs-CZ" sz="2400" dirty="0" smtClean="0"/>
              <a:t>výroba skla a mýdla</a:t>
            </a:r>
          </a:p>
          <a:p>
            <a:pPr algn="l"/>
            <a:r>
              <a:rPr lang="cs-CZ" sz="2400" dirty="0" smtClean="0"/>
              <a:t>změkčování vody</a:t>
            </a:r>
          </a:p>
          <a:p>
            <a:pPr algn="l"/>
            <a:r>
              <a:rPr lang="cs-CZ" sz="2400" dirty="0" smtClean="0"/>
              <a:t>potravinářství („užívací“ soda, kuchyňská sůl)</a:t>
            </a:r>
            <a:endParaRPr lang="cs-CZ" sz="2400" dirty="0"/>
          </a:p>
        </p:txBody>
      </p:sp>
      <p:sp>
        <p:nvSpPr>
          <p:cNvPr id="13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832" y="6237312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179512" y="548680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Využití solí 				200</a:t>
            </a:r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uveď </a:t>
            </a:r>
            <a:r>
              <a:rPr lang="cs-CZ" sz="2800" dirty="0" smtClean="0"/>
              <a:t>rozdělení a význam průmyslových hnojiv:</a:t>
            </a:r>
          </a:p>
        </p:txBody>
      </p:sp>
      <p:sp>
        <p:nvSpPr>
          <p:cNvPr id="13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832" y="6237312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  <p:sp>
        <p:nvSpPr>
          <p:cNvPr id="12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67544" y="1844825"/>
            <a:ext cx="7632848" cy="864096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 algn="l">
              <a:buAutoNum type="alphaLcParenR"/>
            </a:pPr>
            <a:r>
              <a:rPr lang="cs-CZ" sz="2400" dirty="0" smtClean="0"/>
              <a:t>jednosložková (dusíkatá, fosforečná, draselná)</a:t>
            </a:r>
          </a:p>
          <a:p>
            <a:pPr marL="457200" indent="-457200" algn="l"/>
            <a:r>
              <a:rPr lang="cs-CZ" sz="2400" dirty="0" smtClean="0"/>
              <a:t>b) vícesložková (kombinovaná) např. PNK</a:t>
            </a:r>
            <a:endParaRPr lang="cs-CZ" sz="2400" dirty="0"/>
          </a:p>
        </p:txBody>
      </p:sp>
      <p:sp>
        <p:nvSpPr>
          <p:cNvPr id="14" name="AutoShape 1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2780928"/>
            <a:ext cx="9144000" cy="3384376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Přírodní i uměle vyrobená hnojiva obohacují zemědělskou půdu </a:t>
            </a:r>
          </a:p>
          <a:p>
            <a:pPr marL="457200" indent="-457200">
              <a:lnSpc>
                <a:spcPct val="150000"/>
              </a:lnSpc>
            </a:pPr>
            <a:r>
              <a:rPr lang="cs-CZ" sz="2400" dirty="0" smtClean="0"/>
              <a:t>	živinami nezbytnými pro růst rostlin.</a:t>
            </a:r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Fosforečná hnojiva podporují tvorbu květů a plodů.</a:t>
            </a:r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Draselná hnojiva podporují tvorbu cukrů.</a:t>
            </a:r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Vápenatá hnojiva upravují pH půd na potřebnou hodnotu.</a:t>
            </a:r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Průmyslová hnojiva mohou poskytovat živiny v žádaném poměru.</a:t>
            </a:r>
            <a:endParaRPr lang="cs-CZ" sz="2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51520" y="404664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Využití solí 	</a:t>
            </a:r>
            <a:r>
              <a:rPr lang="cs-CZ" sz="3600" b="1" cap="all" dirty="0" smtClean="0">
                <a:solidFill>
                  <a:srgbClr val="FF0000"/>
                </a:solidFill>
              </a:rPr>
              <a:t>			</a:t>
            </a:r>
            <a:r>
              <a:rPr lang="cs-CZ" sz="3600" b="1" dirty="0" smtClean="0">
                <a:solidFill>
                  <a:srgbClr val="FF0000"/>
                </a:solidFill>
              </a:rPr>
              <a:t>300</a:t>
            </a:r>
            <a:endParaRPr lang="cs-CZ" sz="3600" b="1" dirty="0"/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vyber správný postup při výrobě sádry:</a:t>
            </a:r>
            <a:endParaRPr lang="cs-CZ" sz="2800" dirty="0"/>
          </a:p>
        </p:txBody>
      </p:sp>
      <p:sp>
        <p:nvSpPr>
          <p:cNvPr id="20669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66824" y="2132857"/>
            <a:ext cx="5969471" cy="86593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 algn="l">
              <a:buAutoNum type="alphaLcParenR"/>
            </a:pPr>
            <a:r>
              <a:rPr lang="cs-CZ" sz="2400" dirty="0" smtClean="0"/>
              <a:t>je třeba přidávat vodu a sádru zároveň </a:t>
            </a:r>
            <a:endParaRPr lang="cs-CZ" sz="2400" dirty="0"/>
          </a:p>
        </p:txBody>
      </p:sp>
      <p:sp>
        <p:nvSpPr>
          <p:cNvPr id="20670" name="AutoShape 1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66824" y="3212976"/>
            <a:ext cx="5969471" cy="749424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>
              <a:buAutoNum type="alphaLcParenR" startAt="2"/>
            </a:pPr>
            <a:r>
              <a:rPr lang="cs-CZ" sz="2400" dirty="0" smtClean="0"/>
              <a:t>na pořadí mísení složek nezáleží </a:t>
            </a:r>
            <a:endParaRPr lang="cs-CZ" sz="2400" dirty="0"/>
          </a:p>
        </p:txBody>
      </p:sp>
      <p:sp>
        <p:nvSpPr>
          <p:cNvPr id="20671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66825" y="4293096"/>
            <a:ext cx="5969471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/>
            <a:r>
              <a:rPr lang="cs-CZ" sz="2400" dirty="0"/>
              <a:t>c) </a:t>
            </a:r>
            <a:r>
              <a:rPr lang="cs-CZ" sz="2400" dirty="0" smtClean="0"/>
              <a:t> je třeba sypat sádru do vody</a:t>
            </a:r>
            <a:endParaRPr lang="cs-CZ" sz="2400" dirty="0"/>
          </a:p>
        </p:txBody>
      </p:sp>
      <p:sp>
        <p:nvSpPr>
          <p:cNvPr id="20672" name="AutoShape 192"/>
          <p:cNvSpPr>
            <a:spLocks noChangeArrowheads="1"/>
          </p:cNvSpPr>
          <p:nvPr/>
        </p:nvSpPr>
        <p:spPr bwMode="auto">
          <a:xfrm>
            <a:off x="7452320" y="4149080"/>
            <a:ext cx="755649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/>
          </a:p>
        </p:txBody>
      </p:sp>
      <p:sp>
        <p:nvSpPr>
          <p:cNvPr id="7207" name="AutoShape 39"/>
          <p:cNvSpPr>
            <a:spLocks noChangeArrowheads="1"/>
          </p:cNvSpPr>
          <p:nvPr/>
        </p:nvSpPr>
        <p:spPr bwMode="auto">
          <a:xfrm>
            <a:off x="7452320" y="5157192"/>
            <a:ext cx="755651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2" name="AutoShape 39"/>
          <p:cNvSpPr>
            <a:spLocks noChangeArrowheads="1"/>
          </p:cNvSpPr>
          <p:nvPr/>
        </p:nvSpPr>
        <p:spPr bwMode="auto">
          <a:xfrm>
            <a:off x="7452320" y="2132856"/>
            <a:ext cx="755650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3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59632" y="5229200"/>
            <a:ext cx="5969471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/>
            <a:r>
              <a:rPr lang="cs-CZ" sz="2400" dirty="0"/>
              <a:t>d</a:t>
            </a:r>
            <a:r>
              <a:rPr lang="cs-CZ" sz="2400" dirty="0" smtClean="0"/>
              <a:t>) je třeba nalít vodu do sádry</a:t>
            </a:r>
            <a:endParaRPr lang="cs-CZ" sz="2400" dirty="0"/>
          </a:p>
        </p:txBody>
      </p:sp>
      <p:sp>
        <p:nvSpPr>
          <p:cNvPr id="4" name="AutoShape 39"/>
          <p:cNvSpPr>
            <a:spLocks noChangeArrowheads="1"/>
          </p:cNvSpPr>
          <p:nvPr/>
        </p:nvSpPr>
        <p:spPr bwMode="auto">
          <a:xfrm>
            <a:off x="7452320" y="3140968"/>
            <a:ext cx="755651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13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832" y="6237312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72" grpId="0" animBg="1"/>
      <p:bldP spid="7207" grpId="0" animBg="1"/>
      <p:bldP spid="2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51520" y="332656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Využití solí 				400</a:t>
            </a:r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přiřaď k solím využití:</a:t>
            </a:r>
          </a:p>
          <a:p>
            <a:pPr marL="342900" indent="-342900">
              <a:spcBef>
                <a:spcPct val="20000"/>
              </a:spcBef>
            </a:pPr>
            <a:endParaRPr lang="cs-CZ" sz="3600" b="1" dirty="0"/>
          </a:p>
        </p:txBody>
      </p:sp>
      <p:sp>
        <p:nvSpPr>
          <p:cNvPr id="13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832" y="6237312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  <p:sp>
        <p:nvSpPr>
          <p:cNvPr id="12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" y="1412776"/>
            <a:ext cx="4211959" cy="577900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 algn="l"/>
            <a:r>
              <a:rPr lang="cs-CZ" sz="2400" dirty="0" smtClean="0"/>
              <a:t>dusičnan stříbrný</a:t>
            </a:r>
            <a:endParaRPr lang="cs-CZ" sz="2400" dirty="0"/>
          </a:p>
        </p:txBody>
      </p:sp>
      <p:sp>
        <p:nvSpPr>
          <p:cNvPr id="14" name="AutoShape 1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2276872"/>
            <a:ext cx="4211959" cy="605408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/>
            <a:r>
              <a:rPr lang="cs-CZ" sz="2400" dirty="0" err="1" smtClean="0"/>
              <a:t>pentahydrát</a:t>
            </a:r>
            <a:r>
              <a:rPr lang="cs-CZ" sz="2400" dirty="0" smtClean="0"/>
              <a:t> síranu měďnatého</a:t>
            </a:r>
            <a:endParaRPr lang="cs-CZ" sz="2400" dirty="0"/>
          </a:p>
        </p:txBody>
      </p:sp>
      <p:sp>
        <p:nvSpPr>
          <p:cNvPr id="15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3284984"/>
            <a:ext cx="4211959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/>
            <a:r>
              <a:rPr lang="cs-CZ" sz="2400" dirty="0" err="1" smtClean="0"/>
              <a:t>hydrogenuhličitan</a:t>
            </a:r>
            <a:r>
              <a:rPr lang="cs-CZ" sz="2400" dirty="0" smtClean="0"/>
              <a:t> sodný</a:t>
            </a:r>
            <a:endParaRPr lang="cs-CZ" sz="2400" dirty="0"/>
          </a:p>
        </p:txBody>
      </p:sp>
      <p:sp>
        <p:nvSpPr>
          <p:cNvPr id="16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4293096"/>
            <a:ext cx="4211959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/>
            <a:r>
              <a:rPr lang="cs-CZ" sz="2400" dirty="0" err="1" smtClean="0"/>
              <a:t>dihydrát</a:t>
            </a:r>
            <a:r>
              <a:rPr lang="cs-CZ" sz="2400" dirty="0" smtClean="0"/>
              <a:t> síranu vápenatého</a:t>
            </a:r>
            <a:endParaRPr lang="cs-CZ" sz="2400" dirty="0"/>
          </a:p>
        </p:txBody>
      </p:sp>
      <p:sp>
        <p:nvSpPr>
          <p:cNvPr id="17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572000" y="4941168"/>
            <a:ext cx="4572000" cy="577900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 algn="l"/>
            <a:r>
              <a:rPr lang="cs-CZ" sz="2400" dirty="0" smtClean="0"/>
              <a:t>výroba fotografických filmů, lápis</a:t>
            </a:r>
            <a:endParaRPr lang="cs-CZ" sz="2400" dirty="0"/>
          </a:p>
        </p:txBody>
      </p:sp>
      <p:sp>
        <p:nvSpPr>
          <p:cNvPr id="18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506169" y="5517232"/>
            <a:ext cx="4637831" cy="577900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 algn="l"/>
            <a:r>
              <a:rPr lang="cs-CZ" sz="2400" dirty="0" smtClean="0"/>
              <a:t>impregnace dřeva, postřiky rostlin</a:t>
            </a:r>
            <a:endParaRPr lang="cs-CZ" sz="2400" dirty="0"/>
          </a:p>
        </p:txBody>
      </p:sp>
      <p:sp>
        <p:nvSpPr>
          <p:cNvPr id="19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5517232"/>
            <a:ext cx="4499991" cy="577900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 algn="l"/>
            <a:r>
              <a:rPr lang="cs-CZ" sz="2400" dirty="0" smtClean="0"/>
              <a:t>potravinářství („užívací“ soda)</a:t>
            </a:r>
            <a:endParaRPr lang="cs-CZ" sz="2400" dirty="0"/>
          </a:p>
        </p:txBody>
      </p:sp>
      <p:sp>
        <p:nvSpPr>
          <p:cNvPr id="20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4941168"/>
            <a:ext cx="4637831" cy="577900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 algn="l"/>
            <a:r>
              <a:rPr lang="cs-CZ" sz="2400" dirty="0" smtClean="0"/>
              <a:t>stavebnictví (výroba sádry)</a:t>
            </a:r>
            <a:endParaRPr lang="cs-CZ" sz="2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292 -0.01064 L 0.56163 -0.0527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7.03053E-6 L 0.50399 -0.31475 " pathEditMode="relative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09806E-6 L -0.0059 -0.5143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2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68085E-6 L -0.01007 -0.4720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-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51520" y="476672"/>
            <a:ext cx="86423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Využití solí 				500</a:t>
            </a:r>
            <a:endParaRPr lang="cs-CZ" sz="3600" b="1" dirty="0"/>
          </a:p>
          <a:p>
            <a:pPr marL="342900" indent="-342900">
              <a:spcBef>
                <a:spcPct val="20000"/>
              </a:spcBef>
            </a:pPr>
            <a:endParaRPr lang="cs-CZ" sz="28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2800" dirty="0" smtClean="0"/>
              <a:t>vyber nepravdivé tvrzení:</a:t>
            </a:r>
            <a:endParaRPr lang="cs-CZ" sz="2800" dirty="0"/>
          </a:p>
        </p:txBody>
      </p:sp>
      <p:sp>
        <p:nvSpPr>
          <p:cNvPr id="20669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9512" y="2422525"/>
            <a:ext cx="6984776" cy="71844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 algn="l">
              <a:buAutoNum type="alphaLcParenR"/>
            </a:pPr>
            <a:r>
              <a:rPr lang="cs-CZ" sz="2400" dirty="0" smtClean="0"/>
              <a:t>uvedené vzorce označují soli: </a:t>
            </a:r>
          </a:p>
          <a:p>
            <a:pPr marL="457200" indent="-457200" algn="l"/>
            <a:r>
              <a:rPr lang="cs-CZ" sz="2400" dirty="0" smtClean="0"/>
              <a:t>	KNO</a:t>
            </a:r>
            <a:r>
              <a:rPr lang="cs-CZ" sz="2400" baseline="-25000" dirty="0" smtClean="0"/>
              <a:t>3</a:t>
            </a:r>
            <a:r>
              <a:rPr lang="cs-CZ" sz="2400" dirty="0" smtClean="0"/>
              <a:t>, Ca</a:t>
            </a:r>
            <a:r>
              <a:rPr lang="cs-CZ" sz="2400" baseline="-25000" dirty="0" smtClean="0"/>
              <a:t>3</a:t>
            </a:r>
            <a:r>
              <a:rPr lang="cs-CZ" sz="2400" dirty="0" smtClean="0"/>
              <a:t>(PO</a:t>
            </a:r>
            <a:r>
              <a:rPr lang="cs-CZ" sz="2400" baseline="-25000" dirty="0" smtClean="0"/>
              <a:t>4</a:t>
            </a:r>
            <a:r>
              <a:rPr lang="cs-CZ" sz="2400" dirty="0" smtClean="0"/>
              <a:t>)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, ZnSO</a:t>
            </a:r>
            <a:r>
              <a:rPr lang="cs-CZ" sz="2400" baseline="-25000" dirty="0" smtClean="0"/>
              <a:t>4</a:t>
            </a:r>
            <a:r>
              <a:rPr lang="cs-CZ" sz="2400" dirty="0" smtClean="0"/>
              <a:t> . 7H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O, KF</a:t>
            </a:r>
            <a:endParaRPr lang="cs-CZ" sz="2400" dirty="0"/>
          </a:p>
        </p:txBody>
      </p:sp>
      <p:sp>
        <p:nvSpPr>
          <p:cNvPr id="20670" name="AutoShape 1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9512" y="3386138"/>
            <a:ext cx="6984776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b</a:t>
            </a:r>
            <a:r>
              <a:rPr lang="cs-CZ" sz="2400" dirty="0" smtClean="0"/>
              <a:t>) při reakci kyseliny s hydroxidem vznikne sůl a voda</a:t>
            </a:r>
            <a:endParaRPr lang="cs-CZ" sz="2400" dirty="0"/>
          </a:p>
        </p:txBody>
      </p:sp>
      <p:sp>
        <p:nvSpPr>
          <p:cNvPr id="20671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9512" y="4221088"/>
            <a:ext cx="6984776" cy="850528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c</a:t>
            </a:r>
            <a:r>
              <a:rPr lang="cs-CZ" sz="2400" dirty="0" smtClean="0"/>
              <a:t>) soli se v přírodě vyskytují v krystalové podobě </a:t>
            </a:r>
          </a:p>
          <a:p>
            <a:pPr algn="l"/>
            <a:r>
              <a:rPr lang="cs-CZ" sz="2400" dirty="0" smtClean="0"/>
              <a:t>	nebo rozpuštěné v roztocích</a:t>
            </a:r>
            <a:endParaRPr lang="cs-CZ" sz="2400" dirty="0"/>
          </a:p>
        </p:txBody>
      </p:sp>
      <p:sp>
        <p:nvSpPr>
          <p:cNvPr id="20672" name="AutoShape 192"/>
          <p:cNvSpPr>
            <a:spLocks noChangeArrowheads="1"/>
          </p:cNvSpPr>
          <p:nvPr/>
        </p:nvSpPr>
        <p:spPr bwMode="auto">
          <a:xfrm>
            <a:off x="7452320" y="5229200"/>
            <a:ext cx="755649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/>
          </a:p>
        </p:txBody>
      </p:sp>
      <p:sp>
        <p:nvSpPr>
          <p:cNvPr id="7207" name="AutoShape 39"/>
          <p:cNvSpPr>
            <a:spLocks noChangeArrowheads="1"/>
          </p:cNvSpPr>
          <p:nvPr/>
        </p:nvSpPr>
        <p:spPr bwMode="auto">
          <a:xfrm>
            <a:off x="7452320" y="2348880"/>
            <a:ext cx="755651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2" name="AutoShape 39"/>
          <p:cNvSpPr>
            <a:spLocks noChangeArrowheads="1"/>
          </p:cNvSpPr>
          <p:nvPr/>
        </p:nvSpPr>
        <p:spPr bwMode="auto">
          <a:xfrm>
            <a:off x="7452320" y="3284984"/>
            <a:ext cx="755650" cy="720726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3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9512" y="5301209"/>
            <a:ext cx="6984775" cy="504056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cs-CZ" sz="2400" dirty="0"/>
              <a:t>d</a:t>
            </a:r>
            <a:r>
              <a:rPr lang="cs-CZ" sz="2400" dirty="0" smtClean="0"/>
              <a:t>) tzv. sladká voda soli neobsahuje</a:t>
            </a:r>
            <a:endParaRPr lang="cs-CZ" sz="2400" dirty="0"/>
          </a:p>
        </p:txBody>
      </p:sp>
      <p:sp>
        <p:nvSpPr>
          <p:cNvPr id="4" name="AutoShape 39"/>
          <p:cNvSpPr>
            <a:spLocks noChangeArrowheads="1"/>
          </p:cNvSpPr>
          <p:nvPr/>
        </p:nvSpPr>
        <p:spPr bwMode="auto">
          <a:xfrm>
            <a:off x="7452320" y="4293096"/>
            <a:ext cx="755651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cs-CZ" sz="1800">
              <a:latin typeface="Times New Roman" pitchFamily="18" charset="0"/>
            </a:endParaRPr>
          </a:p>
        </p:txBody>
      </p:sp>
      <p:sp>
        <p:nvSpPr>
          <p:cNvPr id="13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832" y="6237312"/>
            <a:ext cx="1979612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1800" b="0" dirty="0"/>
              <a:t>Hrací</a:t>
            </a:r>
            <a:r>
              <a:rPr lang="cs-CZ" sz="1800" b="0" dirty="0" smtClean="0"/>
              <a:t> pole</a:t>
            </a:r>
            <a:endParaRPr lang="cs-CZ" sz="1800" b="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72" grpId="0" animBg="1"/>
      <p:bldP spid="7207" grpId="0" animBg="1"/>
      <p:bldP spid="2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2189</TotalTime>
  <Words>515</Words>
  <Application>Microsoft Office PowerPoint</Application>
  <PresentationFormat>Předvádění na obrazovce (4:3)</PresentationFormat>
  <Paragraphs>193</Paragraphs>
  <Slides>18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Cesta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test</dc:creator>
  <cp:lastModifiedBy>Dum</cp:lastModifiedBy>
  <cp:revision>24</cp:revision>
  <dcterms:created xsi:type="dcterms:W3CDTF">2012-09-03T12:17:39Z</dcterms:created>
  <dcterms:modified xsi:type="dcterms:W3CDTF">2012-12-27T20:36:23Z</dcterms:modified>
</cp:coreProperties>
</file>