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1"/>
  </p:notesMasterIdLst>
  <p:handoutMasterIdLst>
    <p:handoutMasterId r:id="rId12"/>
  </p:handoutMasterIdLst>
  <p:sldIdLst>
    <p:sldId id="262" r:id="rId2"/>
    <p:sldId id="265" r:id="rId3"/>
    <p:sldId id="266" r:id="rId4"/>
    <p:sldId id="267" r:id="rId5"/>
    <p:sldId id="268" r:id="rId6"/>
    <p:sldId id="269" r:id="rId7"/>
    <p:sldId id="270" r:id="rId8"/>
    <p:sldId id="260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1786146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3688843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5" Type="http://schemas.openxmlformats.org/officeDocument/2006/relationships/hyperlink" Target="http://en.wikipedia.org/wiki/File:Raising_the_Flag_on_Iwo_Jima_(color).ogg" TargetMode="Externa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slide" Target="slide5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tream.cz/videodne/110http:/www.stream.cz/videodne/110" TargetMode="External"/><Relationship Id="rId5" Type="http://schemas.openxmlformats.org/officeDocument/2006/relationships/hyperlink" Target="http://www.youtube.com/watch?v=oPKIYrsw8yU&amp;feature=fvsr" TargetMode="Externa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slide" Target="slide5.xml"/><Relationship Id="rId2" Type="http://schemas.openxmlformats.org/officeDocument/2006/relationships/hyperlink" Target="http://www.militaria.cz/cz/clanky/valky-a-valecnici/valky-19-obr3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gif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kyklop.blokuje.cz/183202-uz-nikdy-hirosimu.php" TargetMode="External"/><Relationship Id="rId3" Type="http://schemas.openxmlformats.org/officeDocument/2006/relationships/hyperlink" Target="http://www.barefootsworld.net/the_boys.html" TargetMode="External"/><Relationship Id="rId7" Type="http://schemas.openxmlformats.org/officeDocument/2006/relationships/hyperlink" Target="http://zh.wikipedia.org/wiki/File:HiroshimaGembakuDome.jpg" TargetMode="External"/><Relationship Id="rId2" Type="http://schemas.openxmlformats.org/officeDocument/2006/relationships/hyperlink" Target="http://www.history.navy.mil/library/online/battleiwojima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tream.cz/videodne/110" TargetMode="External"/><Relationship Id="rId5" Type="http://schemas.openxmlformats.org/officeDocument/2006/relationships/hyperlink" Target="http://fyzmatik.pise.cz/73341-hirosimska-atomova-bomba.html" TargetMode="External"/><Relationship Id="rId4" Type="http://schemas.openxmlformats.org/officeDocument/2006/relationships/hyperlink" Target="http://en.wikipedia.org/wiki/Raising_the_Flag_on_Iwo_Jima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reoquenolosabes.blogspot.cz/2007/12/las-bombas-de-hiroshima-y-nagasaki.html" TargetMode="External"/><Relationship Id="rId2" Type="http://schemas.openxmlformats.org/officeDocument/2006/relationships/hyperlink" Target="http://www.eyewitnesstohistory.com/hiroshima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ify.nou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7704856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9.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</a:t>
            </a:r>
            <a:r>
              <a:rPr lang="pl-PL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Konec II.svět.války ve světě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err="1" smtClean="0"/>
              <a:t>Mgr.Barbora</a:t>
            </a:r>
            <a:r>
              <a:rPr lang="cs-CZ" dirty="0" smtClean="0"/>
              <a:t> </a:t>
            </a:r>
            <a:r>
              <a:rPr lang="cs-CZ" dirty="0" smtClean="0"/>
              <a:t>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6600" smtClean="0"/>
              <a:t>DRUHÁ SVĚTOVÁ VÁLKA</a:t>
            </a:r>
          </a:p>
        </p:txBody>
      </p:sp>
      <p:sp>
        <p:nvSpPr>
          <p:cNvPr id="92163" name="Rectangle 3"/>
          <p:cNvSpPr>
            <a:spLocks noChangeArrowheads="1"/>
          </p:cNvSpPr>
          <p:nvPr/>
        </p:nvSpPr>
        <p:spPr bwMode="auto">
          <a:xfrm>
            <a:off x="5508105" y="4797153"/>
            <a:ext cx="3312046" cy="707886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4000" dirty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Vyvrcholení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92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7450" y="765175"/>
            <a:ext cx="7956550" cy="424815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2/1945 boje o ostrov </a:t>
            </a:r>
            <a:r>
              <a:rPr lang="cs-CZ" sz="2000" b="1" u="sng" dirty="0" err="1" smtClean="0">
                <a:latin typeface="Times New Roman" pitchFamily="18" charset="0"/>
                <a:cs typeface="Times New Roman" pitchFamily="18" charset="0"/>
              </a:rPr>
              <a:t>Iwodžima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 cílem vytvořit zde letiště, které by bylo základnou pro útok na hlavní japonské ostrovy </a:t>
            </a:r>
            <a:r>
              <a:rPr lang="cs-CZ" sz="2000" i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(18 km chodeb podzemního pevnosti v hoře </a:t>
            </a:r>
            <a:r>
              <a:rPr lang="cs-CZ" sz="2000" i="1" dirty="0" err="1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Suribači</a:t>
            </a:r>
            <a:r>
              <a:rPr lang="cs-CZ" sz="2000" i="1" dirty="0" smtClean="0">
                <a:solidFill>
                  <a:srgbClr val="0000CC"/>
                </a:solidFill>
                <a:latin typeface="Times New Roman" pitchFamily="18" charset="0"/>
                <a:cs typeface="Times New Roman" pitchFamily="18" charset="0"/>
              </a:rPr>
              <a:t>, za měsíc bojů po sebevražedném útoku z 23 000 Japonců zbylo 100, poslední se vzdali v r.1951)</a:t>
            </a:r>
          </a:p>
          <a:p>
            <a:pPr eaLnBrk="1" hangingPunct="1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jaro 1945 – část japonských představitelů se snaží uzavřít separátní mír</a:t>
            </a:r>
          </a:p>
          <a:p>
            <a:pPr eaLnBrk="1" hangingPunct="1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konec 7/1945 – japonská vláda odmítá kapitulaci</a:t>
            </a:r>
          </a:p>
          <a:p>
            <a:pPr eaLnBrk="1" hangingPunct="1"/>
            <a:endParaRPr lang="cs-CZ" sz="2000" b="1" u="sng" dirty="0" smtClean="0">
              <a:solidFill>
                <a:srgbClr val="FD2919"/>
              </a:solidFill>
            </a:endParaRPr>
          </a:p>
        </p:txBody>
      </p:sp>
      <p:sp>
        <p:nvSpPr>
          <p:cNvPr id="257028" name="Rectangle 4"/>
          <p:cNvSpPr>
            <a:spLocks noChangeArrowheads="1"/>
          </p:cNvSpPr>
          <p:nvPr/>
        </p:nvSpPr>
        <p:spPr bwMode="auto">
          <a:xfrm>
            <a:off x="1331913" y="115888"/>
            <a:ext cx="2058987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II. v Japonsku</a:t>
            </a:r>
          </a:p>
        </p:txBody>
      </p:sp>
      <p:pic>
        <p:nvPicPr>
          <p:cNvPr id="257031" name="Picture 7" descr="Amphibious tractors approaching Iwo Jima, February 1945. Naval Historical Center, Photographic Section #NH 104317-KN.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852738"/>
            <a:ext cx="3635375" cy="253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7033" name="Picture 9" descr="iwojima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833141"/>
            <a:ext cx="3024187" cy="270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http://upload.wikimedia.org/wikipedia/commons/thumb/3/34/Raising_the_Flag_on_Iwo_Jima_%28color%29.ogg/220px--Raising_the_Flag_on_Iwo_Jima_%28color%29.ogg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619159"/>
            <a:ext cx="3114661" cy="2081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1560" y="5961655"/>
            <a:ext cx="2635324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://en.wikipedia.org/wiki/File:Raising_the_Flag_on_Iwo_Jima_(color).</a:t>
            </a:r>
            <a:r>
              <a:rPr lang="cs-CZ" sz="1400" dirty="0" smtClean="0">
                <a:hlinkClick r:id="rId5"/>
              </a:rPr>
              <a:t>ogg</a:t>
            </a:r>
            <a:endParaRPr lang="cs-CZ" sz="14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3645703" y="399943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rId6" action="ppaction://hlinksldjump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18368" y="288481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6" action="ppaction://hlinksldjump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56176" y="6323321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6" action="ppaction://hlinksldjump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570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7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7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57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7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7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57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57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7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57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57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57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57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57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57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57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7028" grpId="0"/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0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258888" y="115888"/>
            <a:ext cx="7620000" cy="30956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u="sng" smtClean="0">
                <a:solidFill>
                  <a:schemeClr val="folHlink"/>
                </a:solidFill>
              </a:rPr>
              <a:t>6.8.1945 – USA svrhlo atomovou bombu na Hirošimu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u="sng" smtClean="0">
                <a:solidFill>
                  <a:schemeClr val="folHlink"/>
                </a:solidFill>
              </a:rPr>
              <a:t>9.8.1945 – USA svrhlo atomovou bombu na Nagasaki</a:t>
            </a:r>
          </a:p>
          <a:p>
            <a:pPr eaLnBrk="1" hangingPunct="1">
              <a:lnSpc>
                <a:spcPct val="90000"/>
              </a:lnSpc>
            </a:pPr>
            <a:endParaRPr lang="cs-CZ" sz="2400" b="1" u="sng" smtClean="0">
              <a:solidFill>
                <a:srgbClr val="FD2919"/>
              </a:solidFill>
            </a:endParaRPr>
          </a:p>
        </p:txBody>
      </p:sp>
      <p:pic>
        <p:nvPicPr>
          <p:cNvPr id="260102" name="Picture 6" descr="_40661252_hirosh2_bmbdrp_inf4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2177" y="1114534"/>
            <a:ext cx="5040312" cy="363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0104" name="Text Box 8"/>
          <p:cNvSpPr txBox="1">
            <a:spLocks noChangeArrowheads="1"/>
          </p:cNvSpPr>
          <p:nvPr/>
        </p:nvSpPr>
        <p:spPr bwMode="auto">
          <a:xfrm>
            <a:off x="683568" y="5054600"/>
            <a:ext cx="7681912" cy="18034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pPr marL="457200" indent="-457200"/>
            <a:r>
              <a:rPr lang="cs-CZ" sz="1600" b="1" i="1" u="sng" dirty="0">
                <a:solidFill>
                  <a:srgbClr val="0000CC"/>
                </a:solidFill>
              </a:rPr>
              <a:t>6. srpen 1945, 8:12 místního času</a:t>
            </a:r>
          </a:p>
          <a:p>
            <a:pPr marL="457200" indent="-457200"/>
            <a:r>
              <a:rPr lang="cs-CZ" sz="1600" i="1" dirty="0">
                <a:solidFill>
                  <a:srgbClr val="0000CC"/>
                </a:solidFill>
              </a:rPr>
              <a:t>1. Americký bombardér B-29 '</a:t>
            </a:r>
            <a:r>
              <a:rPr lang="cs-CZ" sz="1600" i="1" dirty="0" err="1">
                <a:solidFill>
                  <a:srgbClr val="0000CC"/>
                </a:solidFill>
              </a:rPr>
              <a:t>Enola</a:t>
            </a:r>
            <a:r>
              <a:rPr lang="cs-CZ" sz="1600" i="1" dirty="0">
                <a:solidFill>
                  <a:srgbClr val="0000CC"/>
                </a:solidFill>
              </a:rPr>
              <a:t> Gay' ve výšce 9 357 metrů         </a:t>
            </a:r>
          </a:p>
          <a:p>
            <a:pPr marL="457200" indent="-457200"/>
            <a:r>
              <a:rPr lang="cs-CZ" sz="1600" i="1" dirty="0">
                <a:solidFill>
                  <a:srgbClr val="0000CC"/>
                </a:solidFill>
              </a:rPr>
              <a:t>    dosáhl </a:t>
            </a:r>
            <a:r>
              <a:rPr lang="cs-CZ" sz="1600" i="1" dirty="0" err="1">
                <a:solidFill>
                  <a:srgbClr val="0000CC"/>
                </a:solidFill>
              </a:rPr>
              <a:t>Hirošimi</a:t>
            </a:r>
            <a:r>
              <a:rPr lang="cs-CZ" sz="1600" i="1" dirty="0">
                <a:solidFill>
                  <a:srgbClr val="0000CC"/>
                </a:solidFill>
              </a:rPr>
              <a:t> a začal shazovat bomby</a:t>
            </a:r>
          </a:p>
          <a:p>
            <a:pPr marL="457200" indent="-457200"/>
            <a:r>
              <a:rPr lang="cs-CZ" sz="1600" i="1" dirty="0">
                <a:solidFill>
                  <a:srgbClr val="0000CC"/>
                </a:solidFill>
              </a:rPr>
              <a:t>2. V 8:15 shodili atomovou bombu '</a:t>
            </a:r>
            <a:r>
              <a:rPr lang="cs-CZ" sz="1600" i="1" dirty="0" err="1">
                <a:solidFill>
                  <a:srgbClr val="0000CC"/>
                </a:solidFill>
              </a:rPr>
              <a:t>Little</a:t>
            </a:r>
            <a:r>
              <a:rPr lang="cs-CZ" sz="1600" i="1" dirty="0">
                <a:solidFill>
                  <a:srgbClr val="0000CC"/>
                </a:solidFill>
              </a:rPr>
              <a:t> Boy'</a:t>
            </a:r>
          </a:p>
          <a:p>
            <a:pPr marL="457200" indent="-457200"/>
            <a:r>
              <a:rPr lang="cs-CZ" sz="1600" i="1" dirty="0">
                <a:solidFill>
                  <a:srgbClr val="0000CC"/>
                </a:solidFill>
              </a:rPr>
              <a:t>3. Letadlo provedlo obrat o 155 stupňů doprava a letělo střemhlav zhruba 518 metrů</a:t>
            </a:r>
          </a:p>
          <a:p>
            <a:pPr marL="457200" indent="-457200"/>
            <a:r>
              <a:rPr lang="cs-CZ" sz="1600" i="1" dirty="0">
                <a:solidFill>
                  <a:srgbClr val="0000CC"/>
                </a:solidFill>
              </a:rPr>
              <a:t>4. Atomová bomba vybuchla se silou 13 kilotun ve výšce asi 576 metrů nad městem</a:t>
            </a:r>
          </a:p>
          <a:p>
            <a:pPr marL="457200" indent="-457200"/>
            <a:r>
              <a:rPr lang="cs-CZ" sz="1600" i="1" dirty="0">
                <a:solidFill>
                  <a:srgbClr val="0000CC"/>
                </a:solidFill>
              </a:rPr>
              <a:t>5. O minutu později zasáhla letadlo, letící rychlostí 335 metrů za vteřinu, první tlaková </a:t>
            </a:r>
            <a:r>
              <a:rPr lang="cs-CZ" sz="1600" i="1" dirty="0" smtClean="0">
                <a:solidFill>
                  <a:srgbClr val="0000CC"/>
                </a:solidFill>
              </a:rPr>
              <a:t>vlna</a:t>
            </a:r>
            <a:endParaRPr lang="cs-CZ" sz="1600" i="1" dirty="0">
              <a:solidFill>
                <a:srgbClr val="0000CC"/>
              </a:solidFill>
            </a:endParaRPr>
          </a:p>
        </p:txBody>
      </p:sp>
      <p:pic>
        <p:nvPicPr>
          <p:cNvPr id="260106" name="Picture 10" descr="Hirošim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688" y="981075"/>
            <a:ext cx="1911350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0110" name="Picture 14" descr="Atomic Bomb Dome at the Hiroshima Peace Memorial, a remnant of the city at ground zero of its nuclear bombardmen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59563" y="3573463"/>
            <a:ext cx="2276475" cy="2306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9" name="Rectangle 16"/>
          <p:cNvSpPr>
            <a:spLocks noChangeArrowheads="1"/>
          </p:cNvSpPr>
          <p:nvPr/>
        </p:nvSpPr>
        <p:spPr bwMode="auto">
          <a:xfrm>
            <a:off x="2051050" y="4724400"/>
            <a:ext cx="4127500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1200" dirty="0">
                <a:hlinkClick r:id="rId5"/>
              </a:rPr>
              <a:t>http://www.youtube.com/watch?v=oPKIYrsw8yU&amp;feature=fvsr</a:t>
            </a:r>
            <a:endParaRPr lang="cs-CZ" sz="1200" dirty="0"/>
          </a:p>
          <a:p>
            <a:endParaRPr lang="cs-CZ" sz="1200" dirty="0"/>
          </a:p>
        </p:txBody>
      </p:sp>
      <p:sp>
        <p:nvSpPr>
          <p:cNvPr id="3" name="Obdélník 2"/>
          <p:cNvSpPr/>
          <p:nvPr/>
        </p:nvSpPr>
        <p:spPr>
          <a:xfrm>
            <a:off x="8428038" y="1263767"/>
            <a:ext cx="709121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hlinkClick r:id="rId6"/>
              </a:rPr>
              <a:t>http://www.stream.cz/videodne/110http://</a:t>
            </a:r>
            <a:r>
              <a:rPr lang="cs-CZ" sz="1200" dirty="0" smtClean="0">
                <a:hlinkClick r:id="rId6"/>
              </a:rPr>
              <a:t>www.stream.cz/videodne/110</a:t>
            </a:r>
            <a:endParaRPr lang="cs-CZ" sz="1200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40873" y="467040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299200" y="340768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96277" y="5889625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0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0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600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60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0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0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60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0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60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60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60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60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60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0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60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60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60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600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0104" grpId="0"/>
      <p:bldP spid="33799" grpId="0"/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20" name="Picture 9" descr="valky-19-3s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2910688"/>
            <a:ext cx="1979612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1" name="Picture 11" descr="NagasakiJourney1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442912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2" name="Picture 16" descr="Pohľad na Hirošimu - po výbuchu bomby a dnes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4862321" y="216638"/>
            <a:ext cx="4103687" cy="2735262"/>
          </a:xfrm>
          <a:noFill/>
        </p:spPr>
      </p:pic>
      <p:sp>
        <p:nvSpPr>
          <p:cNvPr id="262161" name="Rectangle 17"/>
          <p:cNvSpPr>
            <a:spLocks noChangeArrowheads="1"/>
          </p:cNvSpPr>
          <p:nvPr/>
        </p:nvSpPr>
        <p:spPr bwMode="auto">
          <a:xfrm>
            <a:off x="1258888" y="4941888"/>
            <a:ext cx="7620000" cy="20891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w"/>
            </a:pPr>
            <a:r>
              <a:rPr lang="cs-CZ"/>
              <a:t>8.8.1945 – SSSR vstupuje do války s Japonskem (Sachalin, Kurilské ostrovy součástí SSSR)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w"/>
            </a:pPr>
            <a:r>
              <a:rPr lang="cs-CZ"/>
              <a:t>14.8.1945 – císař Hirohito vyhlásil kapitulaci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w"/>
            </a:pPr>
            <a:r>
              <a:rPr lang="cs-CZ" b="1" u="sng">
                <a:solidFill>
                  <a:srgbClr val="FD2919"/>
                </a:solidFill>
              </a:rPr>
              <a:t>2.9.1945 – podepsáním bezpodmínečné kapitulace Japonsko končí II.světová válka</a:t>
            </a:r>
          </a:p>
        </p:txBody>
      </p:sp>
      <p:pic>
        <p:nvPicPr>
          <p:cNvPr id="34824" name="Picture 18" descr="explode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2420888"/>
            <a:ext cx="2304256" cy="3243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25" name="TextovéPole 8"/>
          <p:cNvSpPr txBox="1">
            <a:spLocks noChangeArrowheads="1"/>
          </p:cNvSpPr>
          <p:nvPr/>
        </p:nvSpPr>
        <p:spPr bwMode="auto">
          <a:xfrm>
            <a:off x="5899151" y="3068960"/>
            <a:ext cx="29797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i="1" dirty="0">
                <a:solidFill>
                  <a:srgbClr val="0000FF"/>
                </a:solidFill>
              </a:rPr>
              <a:t>Český architekt Jan </a:t>
            </a:r>
            <a:r>
              <a:rPr lang="cs-CZ" sz="1400" i="1" dirty="0" err="1">
                <a:solidFill>
                  <a:srgbClr val="0000FF"/>
                </a:solidFill>
              </a:rPr>
              <a:t>Letzel</a:t>
            </a:r>
            <a:r>
              <a:rPr lang="cs-CZ" sz="1400" i="1" dirty="0">
                <a:solidFill>
                  <a:srgbClr val="0000FF"/>
                </a:solidFill>
              </a:rPr>
              <a:t> </a:t>
            </a:r>
          </a:p>
          <a:p>
            <a:r>
              <a:rPr lang="cs-CZ" sz="1400" i="1" dirty="0">
                <a:solidFill>
                  <a:srgbClr val="0000FF"/>
                </a:solidFill>
              </a:rPr>
              <a:t>(Průmyslové muzeum = Atomový dóm)</a:t>
            </a:r>
          </a:p>
        </p:txBody>
      </p:sp>
      <p:sp>
        <p:nvSpPr>
          <p:cNvPr id="2" name="Obdélník 1"/>
          <p:cNvSpPr/>
          <p:nvPr/>
        </p:nvSpPr>
        <p:spPr>
          <a:xfrm>
            <a:off x="323528" y="2925179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7.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98416" y="4303481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9.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529112" y="3042187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8.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2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2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62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21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21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621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621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621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621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4" descr="hirošim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0"/>
            <a:ext cx="6507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5221" name="Text Box 5"/>
          <p:cNvSpPr txBox="1">
            <a:spLocks noChangeArrowheads="1"/>
          </p:cNvSpPr>
          <p:nvPr/>
        </p:nvSpPr>
        <p:spPr bwMode="auto">
          <a:xfrm>
            <a:off x="113690" y="783570"/>
            <a:ext cx="2390398" cy="52322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33CC"/>
                </a:solidFill>
              </a:rPr>
              <a:t>Co už znáte …</a:t>
            </a:r>
          </a:p>
        </p:txBody>
      </p:sp>
      <p:sp>
        <p:nvSpPr>
          <p:cNvPr id="265222" name="Oval 6"/>
          <p:cNvSpPr>
            <a:spLocks noChangeArrowheads="1"/>
          </p:cNvSpPr>
          <p:nvPr/>
        </p:nvSpPr>
        <p:spPr bwMode="auto">
          <a:xfrm>
            <a:off x="6659563" y="5516563"/>
            <a:ext cx="1008062" cy="217487"/>
          </a:xfrm>
          <a:prstGeom prst="ellipse">
            <a:avLst/>
          </a:prstGeom>
          <a:solidFill>
            <a:schemeClr val="accent1">
              <a:alpha val="0"/>
            </a:schemeClr>
          </a:solidFill>
          <a:ln w="31750" cap="sq">
            <a:solidFill>
              <a:srgbClr val="FF00FF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65223" name="Oval 7"/>
          <p:cNvSpPr>
            <a:spLocks noChangeArrowheads="1"/>
          </p:cNvSpPr>
          <p:nvPr/>
        </p:nvSpPr>
        <p:spPr bwMode="auto">
          <a:xfrm>
            <a:off x="3924300" y="3933825"/>
            <a:ext cx="1008063" cy="217488"/>
          </a:xfrm>
          <a:prstGeom prst="ellipse">
            <a:avLst/>
          </a:prstGeom>
          <a:solidFill>
            <a:schemeClr val="accent1">
              <a:alpha val="0"/>
            </a:schemeClr>
          </a:solidFill>
          <a:ln w="31750" cap="sq">
            <a:solidFill>
              <a:srgbClr val="FF00FF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65224" name="Oval 8"/>
          <p:cNvSpPr>
            <a:spLocks noChangeArrowheads="1"/>
          </p:cNvSpPr>
          <p:nvPr/>
        </p:nvSpPr>
        <p:spPr bwMode="auto">
          <a:xfrm>
            <a:off x="5003800" y="2924175"/>
            <a:ext cx="1008063" cy="217488"/>
          </a:xfrm>
          <a:prstGeom prst="ellipse">
            <a:avLst/>
          </a:prstGeom>
          <a:solidFill>
            <a:schemeClr val="accent1">
              <a:alpha val="0"/>
            </a:schemeClr>
          </a:solidFill>
          <a:ln w="31750" cap="sq">
            <a:solidFill>
              <a:srgbClr val="FF00FF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65225" name="Oval 9"/>
          <p:cNvSpPr>
            <a:spLocks noChangeArrowheads="1"/>
          </p:cNvSpPr>
          <p:nvPr/>
        </p:nvSpPr>
        <p:spPr bwMode="auto">
          <a:xfrm>
            <a:off x="3851275" y="2133600"/>
            <a:ext cx="1441450" cy="503238"/>
          </a:xfrm>
          <a:prstGeom prst="ellipse">
            <a:avLst/>
          </a:prstGeom>
          <a:solidFill>
            <a:schemeClr val="accent1">
              <a:alpha val="0"/>
            </a:schemeClr>
          </a:solidFill>
          <a:ln w="31750" cap="sq">
            <a:solidFill>
              <a:srgbClr val="FF00FF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868144" y="1124744"/>
            <a:ext cx="3275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/>
              <a:t>Jiří </a:t>
            </a:r>
            <a:r>
              <a:rPr lang="cs-CZ" b="1" i="1" dirty="0" err="1"/>
              <a:t>Jožák</a:t>
            </a:r>
            <a:r>
              <a:rPr lang="cs-CZ" b="1" i="1" dirty="0"/>
              <a:t> „Nová doba“, </a:t>
            </a:r>
            <a:r>
              <a:rPr lang="cs-CZ" b="1" i="1" dirty="0" smtClean="0"/>
              <a:t>3.díl</a:t>
            </a:r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652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652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652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5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65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65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5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65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65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5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65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65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52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652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65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5221" grpId="0"/>
      <p:bldP spid="265222" grpId="0" animBg="1"/>
      <p:bldP spid="265223" grpId="0" animBg="1"/>
      <p:bldP spid="265224" grpId="0" animBg="1"/>
      <p:bldP spid="2652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600200" y="260350"/>
            <a:ext cx="7543800" cy="1143000"/>
          </a:xfrm>
        </p:spPr>
        <p:txBody>
          <a:bodyPr/>
          <a:lstStyle/>
          <a:p>
            <a:pPr eaLnBrk="1" hangingPunct="1"/>
            <a:r>
              <a:rPr lang="cs-CZ" smtClean="0"/>
              <a:t>Výsledky II.světové války</a:t>
            </a:r>
          </a:p>
        </p:txBody>
      </p:sp>
      <p:graphicFrame>
        <p:nvGraphicFramePr>
          <p:cNvPr id="259103" name="Group 31"/>
          <p:cNvGraphicFramePr>
            <a:graphicFrameLocks noGrp="1"/>
          </p:cNvGraphicFramePr>
          <p:nvPr/>
        </p:nvGraphicFramePr>
        <p:xfrm>
          <a:off x="1835150" y="1700213"/>
          <a:ext cx="6913563" cy="3002281"/>
        </p:xfrm>
        <a:graphic>
          <a:graphicData uri="http://schemas.openxmlformats.org/drawingml/2006/table">
            <a:tbl>
              <a:tblPr/>
              <a:tblGrid>
                <a:gridCol w="430213"/>
                <a:gridCol w="1911350"/>
                <a:gridCol w="4572000"/>
              </a:tblGrid>
              <a:tr h="471488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lidské oběti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zahynulo  50 000 000</a:t>
                      </a:r>
                    </a:p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z toho      27 000 000 na frontách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5500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náklady</a:t>
                      </a:r>
                    </a:p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materiální škody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4 biliony dolarů</a:t>
                      </a:r>
                    </a:p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317 miliard dolarů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3913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politika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Nové rozdělení světa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1488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odsun Němců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" charset="0"/>
                          <a:cs typeface="Arial" charset="0"/>
                        </a:rPr>
                        <a:t>3 000 000 (z toho 20 000 zabito)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6889" name="Picture 35" descr="36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7763" y="5013325"/>
            <a:ext cx="1285875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259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59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9074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850106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683568" y="836712"/>
            <a:ext cx="7772400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/>
              <a:t>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1800" dirty="0"/>
              <a:t>Není-li uvedeno jinak, je materiál dílem autorky podle učebních osnov odpovídajících ŠVP vyučovaných podle učebnic:</a:t>
            </a:r>
          </a:p>
          <a:p>
            <a:r>
              <a:rPr lang="cs-CZ" sz="1800" dirty="0"/>
              <a:t>Učebnice : Jiří Pokorný „Nová doba“, 1.díl, Práce</a:t>
            </a:r>
          </a:p>
          <a:p>
            <a:pPr>
              <a:buNone/>
            </a:pPr>
            <a:r>
              <a:rPr lang="cs-CZ" sz="1800" dirty="0"/>
              <a:t>                       Pavla Vošahlíková „Nová doba“, 2.díl, Práce</a:t>
            </a:r>
          </a:p>
          <a:p>
            <a:pPr>
              <a:buNone/>
            </a:pPr>
            <a:r>
              <a:rPr lang="cs-CZ" sz="1800" dirty="0"/>
              <a:t>                       Jiří </a:t>
            </a:r>
            <a:r>
              <a:rPr lang="cs-CZ" sz="1800" dirty="0" err="1"/>
              <a:t>Jožák</a:t>
            </a:r>
            <a:r>
              <a:rPr lang="cs-CZ" sz="1800" dirty="0"/>
              <a:t> „Nová doba“, 3.- 4.díl, Práce</a:t>
            </a:r>
          </a:p>
          <a:p>
            <a:pPr lvl="0"/>
            <a:r>
              <a:rPr lang="cs-CZ" sz="1800" dirty="0">
                <a:cs typeface="Times New Roman" pitchFamily="18" charset="0"/>
              </a:rPr>
              <a:t>internet – </a:t>
            </a:r>
            <a:r>
              <a:rPr lang="cs-CZ" sz="1800" dirty="0" err="1">
                <a:cs typeface="Times New Roman" pitchFamily="18" charset="0"/>
              </a:rPr>
              <a:t>Youtube</a:t>
            </a:r>
            <a:r>
              <a:rPr lang="cs-CZ" sz="1800" dirty="0">
                <a:cs typeface="Times New Roman" pitchFamily="18" charset="0"/>
              </a:rPr>
              <a:t> - viz odkazy v prezentaci</a:t>
            </a:r>
          </a:p>
          <a:p>
            <a:pPr lvl="0"/>
            <a:r>
              <a:rPr lang="cs-CZ" sz="1800" dirty="0">
                <a:cs typeface="Times New Roman" pitchFamily="18" charset="0"/>
              </a:rPr>
              <a:t>Obrázek:</a:t>
            </a:r>
          </a:p>
          <a:p>
            <a:pPr marL="457200" lvl="0" indent="-457200">
              <a:buAutoNum type="arabicPeriod"/>
            </a:pPr>
            <a:r>
              <a:rPr lang="cs-CZ" sz="1800" dirty="0" smtClean="0">
                <a:cs typeface="Times New Roman" pitchFamily="18" charset="0"/>
                <a:hlinkClick r:id="rId2"/>
              </a:rPr>
              <a:t>http</a:t>
            </a:r>
            <a:r>
              <a:rPr lang="cs-CZ" sz="1800" dirty="0">
                <a:cs typeface="Times New Roman" pitchFamily="18" charset="0"/>
                <a:hlinkClick r:id="rId2"/>
              </a:rPr>
              <a:t>://</a:t>
            </a:r>
            <a:r>
              <a:rPr lang="cs-CZ" sz="1800" dirty="0" smtClean="0">
                <a:cs typeface="Times New Roman" pitchFamily="18" charset="0"/>
                <a:hlinkClick r:id="rId2"/>
              </a:rPr>
              <a:t>www.history.navy.mil/library/online/battleiwojima.htm</a:t>
            </a:r>
            <a:endParaRPr lang="cs-CZ" sz="1800" dirty="0" smtClean="0"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cs typeface="Times New Roman" pitchFamily="18" charset="0"/>
                <a:hlinkClick r:id="rId3"/>
              </a:rPr>
              <a:t>http://</a:t>
            </a:r>
            <a:r>
              <a:rPr lang="cs-CZ" sz="1800" dirty="0" smtClean="0">
                <a:cs typeface="Times New Roman" pitchFamily="18" charset="0"/>
                <a:hlinkClick r:id="rId3"/>
              </a:rPr>
              <a:t>www.barefootsworld.net/the_boys.html</a:t>
            </a:r>
            <a:endParaRPr lang="cs-CZ" sz="1800" dirty="0" smtClean="0"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cs typeface="Times New Roman" pitchFamily="18" charset="0"/>
                <a:hlinkClick r:id="rId4"/>
              </a:rPr>
              <a:t>http://</a:t>
            </a:r>
            <a:r>
              <a:rPr lang="cs-CZ" sz="1800" dirty="0" smtClean="0">
                <a:cs typeface="Times New Roman" pitchFamily="18" charset="0"/>
                <a:hlinkClick r:id="rId4"/>
              </a:rPr>
              <a:t>en.wikipedia.org/wiki/Raising_the_Flag_on_Iwo_Jima</a:t>
            </a:r>
            <a:endParaRPr lang="cs-CZ" sz="1800" dirty="0" smtClean="0"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cs typeface="Times New Roman" pitchFamily="18" charset="0"/>
                <a:hlinkClick r:id="rId5"/>
              </a:rPr>
              <a:t>http://</a:t>
            </a:r>
            <a:r>
              <a:rPr lang="cs-CZ" sz="1800" dirty="0" smtClean="0">
                <a:cs typeface="Times New Roman" pitchFamily="18" charset="0"/>
                <a:hlinkClick r:id="rId5"/>
              </a:rPr>
              <a:t>fyzmatik.pise.cz/73341-hirosimska-atomova-bomba.html</a:t>
            </a:r>
            <a:endParaRPr lang="cs-CZ" sz="1800" dirty="0" smtClean="0"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cs typeface="Times New Roman" pitchFamily="18" charset="0"/>
                <a:hlinkClick r:id="rId6"/>
              </a:rPr>
              <a:t>http://</a:t>
            </a:r>
            <a:r>
              <a:rPr lang="cs-CZ" sz="1800" dirty="0" smtClean="0">
                <a:cs typeface="Times New Roman" pitchFamily="18" charset="0"/>
                <a:hlinkClick r:id="rId6"/>
              </a:rPr>
              <a:t>www.stream.cz/videodne/110</a:t>
            </a:r>
            <a:endParaRPr lang="cs-CZ" sz="1800" dirty="0" smtClean="0"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cs typeface="Times New Roman" pitchFamily="18" charset="0"/>
                <a:hlinkClick r:id="rId7"/>
              </a:rPr>
              <a:t>http://</a:t>
            </a:r>
            <a:r>
              <a:rPr lang="cs-CZ" sz="1800" dirty="0" smtClean="0">
                <a:cs typeface="Times New Roman" pitchFamily="18" charset="0"/>
                <a:hlinkClick r:id="rId7"/>
              </a:rPr>
              <a:t>zh.wikipedia.org/wiki/File:HiroshimaGembakuDome.jpg</a:t>
            </a:r>
            <a:endParaRPr lang="cs-CZ" sz="1800" dirty="0" smtClean="0"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cs typeface="Times New Roman" pitchFamily="18" charset="0"/>
                <a:hlinkClick r:id="rId8"/>
              </a:rPr>
              <a:t>http://</a:t>
            </a:r>
            <a:r>
              <a:rPr lang="cs-CZ" sz="1800" dirty="0" smtClean="0">
                <a:cs typeface="Times New Roman" pitchFamily="18" charset="0"/>
                <a:hlinkClick r:id="rId8"/>
              </a:rPr>
              <a:t>kyklop.blokuje.cz/183202-uz-nikdy-hirosimu.php</a:t>
            </a:r>
            <a:endParaRPr lang="cs-CZ" sz="1800" dirty="0" smtClean="0"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800" dirty="0" smtClean="0"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600" dirty="0" smtClean="0"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600" dirty="0" smtClean="0"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600" dirty="0" smtClean="0"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476672"/>
            <a:ext cx="7772400" cy="5543128"/>
          </a:xfrm>
        </p:spPr>
        <p:txBody>
          <a:bodyPr/>
          <a:lstStyle/>
          <a:p>
            <a:pPr marL="0" lvl="0" indent="0">
              <a:buNone/>
            </a:pPr>
            <a:r>
              <a:rPr lang="cs-CZ" sz="1800" dirty="0" smtClean="0">
                <a:cs typeface="Times New Roman" pitchFamily="18" charset="0"/>
              </a:rPr>
              <a:t>8.   </a:t>
            </a:r>
            <a:r>
              <a:rPr lang="cs-CZ" sz="1800" dirty="0" smtClean="0">
                <a:cs typeface="Times New Roman" pitchFamily="18" charset="0"/>
                <a:hlinkClick r:id="rId2"/>
              </a:rPr>
              <a:t>http</a:t>
            </a:r>
            <a:r>
              <a:rPr lang="cs-CZ" sz="1800" dirty="0">
                <a:cs typeface="Times New Roman" pitchFamily="18" charset="0"/>
                <a:hlinkClick r:id="rId2"/>
              </a:rPr>
              <a:t>://</a:t>
            </a:r>
            <a:r>
              <a:rPr lang="cs-CZ" sz="1800" dirty="0" smtClean="0">
                <a:cs typeface="Times New Roman" pitchFamily="18" charset="0"/>
                <a:hlinkClick r:id="rId2"/>
              </a:rPr>
              <a:t>www.eyewitnesstohistory.com/hiroshima.htm</a:t>
            </a:r>
            <a:endParaRPr lang="cs-CZ" sz="1800" dirty="0" smtClean="0">
              <a:cs typeface="Times New Roman" pitchFamily="18" charset="0"/>
            </a:endParaRPr>
          </a:p>
          <a:p>
            <a:pPr marL="514350" lvl="0" indent="-514350">
              <a:buAutoNum type="arabicPeriod" startAt="9"/>
            </a:pPr>
            <a:r>
              <a:rPr lang="cs-CZ" sz="1800" dirty="0" smtClean="0">
                <a:cs typeface="Times New Roman" pitchFamily="18" charset="0"/>
                <a:hlinkClick r:id="rId3"/>
              </a:rPr>
              <a:t>http</a:t>
            </a:r>
            <a:r>
              <a:rPr lang="cs-CZ" sz="1800" dirty="0">
                <a:cs typeface="Times New Roman" pitchFamily="18" charset="0"/>
                <a:hlinkClick r:id="rId3"/>
              </a:rPr>
              <a:t>://</a:t>
            </a:r>
            <a:r>
              <a:rPr lang="cs-CZ" sz="1800" dirty="0" smtClean="0">
                <a:cs typeface="Times New Roman" pitchFamily="18" charset="0"/>
                <a:hlinkClick r:id="rId3"/>
              </a:rPr>
              <a:t>creoquenolosabes.blogspot.cz/2007/12/las-bombas-de-hiroshima-y-nagasaki.html</a:t>
            </a:r>
            <a:endParaRPr lang="cs-CZ" sz="1800" dirty="0" smtClean="0">
              <a:cs typeface="Times New Roman" pitchFamily="18" charset="0"/>
            </a:endParaRPr>
          </a:p>
          <a:p>
            <a:pPr marL="514350" lvl="0" indent="-514350">
              <a:buAutoNum type="arabicPeriod" startAt="9"/>
            </a:pPr>
            <a:r>
              <a:rPr lang="cs-CZ" sz="1800" dirty="0">
                <a:cs typeface="Times New Roman" pitchFamily="18" charset="0"/>
                <a:hlinkClick r:id="rId4"/>
              </a:rPr>
              <a:t>http://www.gify.nou.cz</a:t>
            </a:r>
            <a:r>
              <a:rPr lang="cs-CZ" sz="1800" dirty="0" smtClean="0">
                <a:cs typeface="Times New Roman" pitchFamily="18" charset="0"/>
                <a:hlinkClick r:id="rId4"/>
              </a:rPr>
              <a:t>/</a:t>
            </a:r>
            <a:endParaRPr lang="cs-CZ" sz="1800" dirty="0" smtClean="0">
              <a:cs typeface="Times New Roman" pitchFamily="18" charset="0"/>
            </a:endParaRPr>
          </a:p>
          <a:p>
            <a:pPr marL="514350" lvl="0" indent="-514350">
              <a:buAutoNum type="arabicPeriod" startAt="9"/>
            </a:pPr>
            <a:endParaRPr lang="cs-CZ" sz="1800" dirty="0" smtClean="0">
              <a:cs typeface="Times New Roman" pitchFamily="18" charset="0"/>
            </a:endParaRPr>
          </a:p>
          <a:p>
            <a:pPr marL="514350" lvl="0" indent="-514350">
              <a:buAutoNum type="arabicPeriod" startAt="9"/>
            </a:pPr>
            <a:endParaRPr lang="cs-CZ" sz="2800" dirty="0" smtClean="0"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1413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163</TotalTime>
  <Words>467</Words>
  <Application>Microsoft Office PowerPoint</Application>
  <PresentationFormat>Předvádění na obrazovce (4:3)</PresentationFormat>
  <Paragraphs>93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Základní škola a mateřská škola Staré Město   Interaktivní škola pro žáka 21.století</vt:lpstr>
      <vt:lpstr>DRUHÁ SVĚTOVÁ VÁLKA</vt:lpstr>
      <vt:lpstr>Snímek 3</vt:lpstr>
      <vt:lpstr>Snímek 4</vt:lpstr>
      <vt:lpstr>Snímek 5</vt:lpstr>
      <vt:lpstr>Snímek 6</vt:lpstr>
      <vt:lpstr>Výsledky II.světové války</vt:lpstr>
      <vt:lpstr>Přehled zdrojů a odkazů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36</cp:revision>
  <dcterms:created xsi:type="dcterms:W3CDTF">2010-07-04T09:26:34Z</dcterms:created>
  <dcterms:modified xsi:type="dcterms:W3CDTF">2012-12-31T00:21:52Z</dcterms:modified>
</cp:coreProperties>
</file>