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1"/>
  </p:notesMasterIdLst>
  <p:handoutMasterIdLst>
    <p:handoutMasterId r:id="rId12"/>
  </p:handoutMasterIdLst>
  <p:sldIdLst>
    <p:sldId id="262" r:id="rId2"/>
    <p:sldId id="265" r:id="rId3"/>
    <p:sldId id="266" r:id="rId4"/>
    <p:sldId id="267" r:id="rId5"/>
    <p:sldId id="268" r:id="rId6"/>
    <p:sldId id="269" r:id="rId7"/>
    <p:sldId id="270" r:id="rId8"/>
    <p:sldId id="271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 varScale="1">
        <p:scale>
          <a:sx n="70" d="100"/>
          <a:sy n="70" d="100"/>
        </p:scale>
        <p:origin x="-1374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9385845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5717746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533400"/>
            <a:ext cx="75438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371600" y="1981200"/>
            <a:ext cx="37338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57800" y="1981200"/>
            <a:ext cx="37338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3C36B4-BF77-41D1-8660-B5860E6BBB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slide" Target="slide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slide" Target="slide5.xml"/><Relationship Id="rId5" Type="http://schemas.openxmlformats.org/officeDocument/2006/relationships/hyperlink" Target="http://www.stream.cz/uservideo/581127-video-dne-jak-soveti-veseli-vlajku-nad-reichstagem" TargetMode="Externa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upload.wikimedia.org/wikipedia/commons/1/15/Bigthree-photofromjapanesewiki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slide" Target="slid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druhavalkakonec.euweb.cz/berlin.htm" TargetMode="External"/><Relationship Id="rId2" Type="http://schemas.openxmlformats.org/officeDocument/2006/relationships/hyperlink" Target="http://www.komenskeho66.cz/materialy/dejepis/93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Berl%C3%ADnsk%C3%A9_krize" TargetMode="External"/><Relationship Id="rId5" Type="http://schemas.openxmlformats.org/officeDocument/2006/relationships/hyperlink" Target="http://www.militaria.cz/cz/clanky/valky-a-valecnici/jalta.html" TargetMode="External"/><Relationship Id="rId4" Type="http://schemas.openxmlformats.org/officeDocument/2006/relationships/hyperlink" Target="http://druhavalkakonec.euweb.cz/osvobozeni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59632" y="3645024"/>
            <a:ext cx="7704856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Dějepis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 9.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</a:t>
            </a:r>
            <a:r>
              <a:rPr lang="pl-PL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Porážka fašismu</a:t>
            </a:r>
            <a:endParaRPr lang="cs-CZ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</a:t>
            </a:r>
            <a:r>
              <a:rPr lang="cs-CZ" dirty="0" smtClean="0"/>
              <a:t>: </a:t>
            </a:r>
            <a:r>
              <a:rPr lang="cs-CZ" dirty="0" err="1" smtClean="0"/>
              <a:t>Mgr.Barbora</a:t>
            </a:r>
            <a:r>
              <a:rPr lang="cs-CZ" dirty="0" smtClean="0"/>
              <a:t> </a:t>
            </a:r>
            <a:r>
              <a:rPr lang="cs-CZ" dirty="0" smtClean="0"/>
              <a:t>Mazurová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6600" smtClean="0"/>
              <a:t>DRUHÁ SVĚTOVÁ VÁLKA</a:t>
            </a:r>
          </a:p>
        </p:txBody>
      </p:sp>
      <p:sp>
        <p:nvSpPr>
          <p:cNvPr id="92163" name="Rectangle 3"/>
          <p:cNvSpPr>
            <a:spLocks noChangeArrowheads="1"/>
          </p:cNvSpPr>
          <p:nvPr/>
        </p:nvSpPr>
        <p:spPr bwMode="auto">
          <a:xfrm>
            <a:off x="5508105" y="4797153"/>
            <a:ext cx="3312046" cy="707886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4000" dirty="0">
                <a:solidFill>
                  <a:srgbClr val="7030A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Vyvrcholení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92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92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450" name="Rectangle 2"/>
          <p:cNvSpPr>
            <a:spLocks noGrp="1" noChangeArrowheads="1"/>
          </p:cNvSpPr>
          <p:nvPr>
            <p:ph type="title"/>
          </p:nvPr>
        </p:nvSpPr>
        <p:spPr>
          <a:xfrm>
            <a:off x="2700338" y="0"/>
            <a:ext cx="6175375" cy="69215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mtClean="0"/>
              <a:t>Porážka fašismu</a:t>
            </a:r>
          </a:p>
        </p:txBody>
      </p:sp>
      <p:sp>
        <p:nvSpPr>
          <p:cNvPr id="23245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331913" y="1052513"/>
            <a:ext cx="7812087" cy="411480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z="2400" dirty="0" smtClean="0"/>
              <a:t>1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Snaha Německa uzavřít s USA a VB separátní mír ztroskotala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2. 2/1945 - 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Jaltská konference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(Stalin,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Roosewelt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Churchill)</a:t>
            </a:r>
          </a:p>
          <a:p>
            <a:pPr eaLnBrk="1" hangingPunct="1"/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hlavní cíl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= zničení fašismu</a:t>
            </a:r>
          </a:p>
          <a:p>
            <a:pPr eaLnBrk="1" hangingPunct="1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jednání o uspořádání                                                   poválečných poměrů                                                              v Evropě</a:t>
            </a:r>
          </a:p>
          <a:p>
            <a:pPr eaLnBrk="1" hangingPunct="1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SSSR do 3 měsíců                                                                            vstoupí do války                                                                          s Japonskem</a:t>
            </a:r>
          </a:p>
        </p:txBody>
      </p:sp>
      <p:pic>
        <p:nvPicPr>
          <p:cNvPr id="232529" name="Picture 81" descr="9%20velka%20trojka%20na%20jalte,2,1945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787900" y="2924175"/>
            <a:ext cx="3924300" cy="3740150"/>
          </a:xfrm>
          <a:noFill/>
        </p:spPr>
      </p:pic>
      <p:sp>
        <p:nvSpPr>
          <p:cNvPr id="232531" name="Rectangle 83"/>
          <p:cNvSpPr>
            <a:spLocks noChangeArrowheads="1"/>
          </p:cNvSpPr>
          <p:nvPr/>
        </p:nvSpPr>
        <p:spPr bwMode="auto">
          <a:xfrm>
            <a:off x="1476375" y="549275"/>
            <a:ext cx="1903413" cy="45720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I. v Německu</a:t>
            </a:r>
          </a:p>
        </p:txBody>
      </p:sp>
      <p:sp>
        <p:nvSpPr>
          <p:cNvPr id="2" name="Obdélník 1"/>
          <p:cNvSpPr/>
          <p:nvPr/>
        </p:nvSpPr>
        <p:spPr>
          <a:xfrm>
            <a:off x="4372349" y="6237312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rId3" action="ppaction://hlinksldjump"/>
              </a:rPr>
              <a:t>1.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324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324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324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2325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2325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2325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4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324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324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324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4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324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324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324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325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325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325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4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324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324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324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4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324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324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324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4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324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324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324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2450" grpId="0"/>
      <p:bldP spid="232531" grpId="0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97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3568" y="188913"/>
            <a:ext cx="8268345" cy="5545137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3. 3/1945 USA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army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přechází po jediném neporušeném mostě (železniční) přes Rýn u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Remagenu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4/1945 u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Torgau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se setkala vojska SSSR a USA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u Roztoku se setkala vojska SSSR a VB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           </a:t>
            </a:r>
          </a:p>
          <a:p>
            <a:pPr eaLnBrk="1" hangingPunct="1"/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Německo rozděleno na dvě části</a:t>
            </a:r>
          </a:p>
          <a:p>
            <a:pPr eaLnBrk="1" hangingPunct="1"/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30.4.1945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A.Hitler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 spáchal sebevraždu</a:t>
            </a:r>
          </a:p>
        </p:txBody>
      </p:sp>
      <p:pic>
        <p:nvPicPr>
          <p:cNvPr id="254981" name="Picture 5" descr="hi%20yu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3403600"/>
            <a:ext cx="4232742" cy="29057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4982" name="Picture 6" descr="hitlerjugend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76799" y="3420266"/>
            <a:ext cx="4168389" cy="24570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5" name="Tlačítko akce: Dopředu nebo Další 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101013" y="1268413"/>
            <a:ext cx="503237" cy="288925"/>
          </a:xfrm>
          <a:prstGeom prst="actionButtonForwardNext">
            <a:avLst/>
          </a:prstGeom>
          <a:solidFill>
            <a:schemeClr val="accent1"/>
          </a:solidFill>
          <a:ln w="12700" cap="sq" algn="ctr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/>
          <a:lstStyle/>
          <a:p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876799" y="6124654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4" action="ppaction://hlinksldjump"/>
              </a:rPr>
              <a:t>2.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352631" y="2923618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4" action="ppaction://hlinksldjump"/>
              </a:rPr>
              <a:t>3.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9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549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549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549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9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549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549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549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9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549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549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549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9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549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549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549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9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549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549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549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9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2549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549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2549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9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549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549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549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9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549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549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549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31913" y="188913"/>
            <a:ext cx="7620000" cy="6480175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2.5.1945 Berlín padl</a:t>
            </a:r>
          </a:p>
          <a:p>
            <a:pPr eaLnBrk="1" hangingPunct="1"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kapitulace německých vojsk v Itálii (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Mussolini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               popraven partyzány)</a:t>
            </a:r>
          </a:p>
          <a:p>
            <a:pPr eaLnBrk="1" hangingPunct="1">
              <a:defRPr/>
            </a:pPr>
            <a:r>
              <a:rPr lang="cs-CZ" sz="2400" b="1" u="sng" dirty="0" smtClean="0">
                <a:solidFill>
                  <a:srgbClr val="FD291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7.5.1945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 v Remeši podepsána bezpodmínečná kapitulace Německa vůči všem spojencům</a:t>
            </a:r>
          </a:p>
          <a:p>
            <a:pPr eaLnBrk="1" hangingPunct="1"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8.5.1945 znovu podepsána v Berlíně za přítomnosti SSSR</a:t>
            </a:r>
          </a:p>
          <a:p>
            <a:pPr eaLnBrk="1" hangingPunct="1"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9.5.1945 vstoupila v platnost</a:t>
            </a:r>
          </a:p>
        </p:txBody>
      </p:sp>
      <p:pic>
        <p:nvPicPr>
          <p:cNvPr id="235524" name="Picture 4" descr="berlin1945-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774" y="3122640"/>
            <a:ext cx="3312393" cy="36203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27" name="Picture 7" descr="reichsta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62" y="4113050"/>
            <a:ext cx="2479605" cy="26826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28" name="Picture 8" descr="zhukov_berlin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788" y="4795838"/>
            <a:ext cx="2843212" cy="206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9" name="Obdélník 6"/>
          <p:cNvSpPr>
            <a:spLocks noChangeArrowheads="1"/>
          </p:cNvSpPr>
          <p:nvPr/>
        </p:nvSpPr>
        <p:spPr bwMode="auto">
          <a:xfrm>
            <a:off x="7092950" y="2636838"/>
            <a:ext cx="1493838" cy="206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hlinkClick r:id="rId5"/>
              </a:rPr>
              <a:t>http://www.stream.cz/uservideo/581127-video-dne-jak-soveti-veseli-vlajku-nad-reichstagem</a:t>
            </a:r>
            <a:endParaRPr lang="cs-CZ" sz="1600"/>
          </a:p>
          <a:p>
            <a:endParaRPr lang="cs-CZ" sz="1600"/>
          </a:p>
        </p:txBody>
      </p:sp>
      <p:sp>
        <p:nvSpPr>
          <p:cNvPr id="2" name="Obdélník 1"/>
          <p:cNvSpPr/>
          <p:nvPr/>
        </p:nvSpPr>
        <p:spPr>
          <a:xfrm>
            <a:off x="1863569" y="3677734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6" action="ppaction://hlinksldjump"/>
              </a:rPr>
              <a:t>4.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52406" y="3308402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6" action="ppaction://hlinksldjump"/>
              </a:rPr>
              <a:t>5.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586788" y="4313030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6" action="ppaction://hlinksldjump"/>
              </a:rPr>
              <a:t>6.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355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55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355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355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355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86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355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355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355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355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355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355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2355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355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355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355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355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355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355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9" grpId="0"/>
      <p:bldP spid="2" grpId="0"/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4" descr="kapitula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-4763"/>
            <a:ext cx="7239000" cy="686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699" name="Tlačítko akce: Zpět nebo Předchozí 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971550" y="5949950"/>
            <a:ext cx="792163" cy="493713"/>
          </a:xfrm>
          <a:prstGeom prst="actionButtonBackPrevious">
            <a:avLst/>
          </a:prstGeom>
          <a:solidFill>
            <a:schemeClr val="accent1"/>
          </a:solidFill>
          <a:ln w="12700" cap="sq" algn="ctr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/>
          <a:lstStyle/>
          <a:p>
            <a:endParaRPr lang="cs-CZ"/>
          </a:p>
        </p:txBody>
      </p:sp>
      <p:sp>
        <p:nvSpPr>
          <p:cNvPr id="5" name="Elipsa 4"/>
          <p:cNvSpPr>
            <a:spLocks noChangeArrowheads="1"/>
          </p:cNvSpPr>
          <p:nvPr/>
        </p:nvSpPr>
        <p:spPr bwMode="auto">
          <a:xfrm>
            <a:off x="4643438" y="404813"/>
            <a:ext cx="720725" cy="287337"/>
          </a:xfrm>
          <a:prstGeom prst="ellipse">
            <a:avLst/>
          </a:prstGeom>
          <a:noFill/>
          <a:ln w="25400" cap="sq" algn="ctr">
            <a:solidFill>
              <a:srgbClr val="FF0000"/>
            </a:solidFill>
            <a:round/>
            <a:headEnd type="none" w="sm" len="sm"/>
            <a:tailEnd type="none" w="sm" len="sm"/>
          </a:ln>
        </p:spPr>
        <p:txBody>
          <a:bodyPr wrap="none"/>
          <a:lstStyle/>
          <a:p>
            <a:endParaRPr lang="cs-CZ"/>
          </a:p>
        </p:txBody>
      </p:sp>
      <p:sp>
        <p:nvSpPr>
          <p:cNvPr id="6" name="Elipsa 5"/>
          <p:cNvSpPr>
            <a:spLocks noChangeArrowheads="1"/>
          </p:cNvSpPr>
          <p:nvPr/>
        </p:nvSpPr>
        <p:spPr bwMode="auto">
          <a:xfrm>
            <a:off x="5003800" y="1700213"/>
            <a:ext cx="1152525" cy="433387"/>
          </a:xfrm>
          <a:prstGeom prst="ellipse">
            <a:avLst/>
          </a:prstGeom>
          <a:noFill/>
          <a:ln w="25400" cap="sq" algn="ctr">
            <a:solidFill>
              <a:srgbClr val="FF0000"/>
            </a:solidFill>
            <a:round/>
            <a:headEnd type="none" w="sm" len="sm"/>
            <a:tailEnd type="none" w="sm" len="sm"/>
          </a:ln>
        </p:spPr>
        <p:txBody>
          <a:bodyPr wrap="none"/>
          <a:lstStyle/>
          <a:p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-21275" y="688317"/>
            <a:ext cx="27778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/>
              <a:t>Jiří </a:t>
            </a:r>
            <a:r>
              <a:rPr lang="cs-CZ" b="1" i="1" dirty="0" err="1"/>
              <a:t>Jožák</a:t>
            </a:r>
            <a:r>
              <a:rPr lang="cs-CZ" b="1" i="1" dirty="0"/>
              <a:t> „Nová doba“, 3.díl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116632"/>
            <a:ext cx="7956550" cy="5907088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buFont typeface="Wingdings" pitchFamily="2" charset="2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4. 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Organizace OSN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= hlavním cílem má být udržení míru a bezpečnosti a rozvíjení spolupráce mezi národy</a:t>
            </a:r>
          </a:p>
          <a:p>
            <a:pPr eaLnBrk="1" hangingPunct="1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založena na konferenci v San Franciscu (4 - 6/1945) s programovým dokumentem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Chartou OSN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podepsaným 50 státy (včetně ČSR)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5. 7 – 8/1945 – 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Postupimská konference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(Churchill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Attlee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Truman, Stalin)</a:t>
            </a:r>
          </a:p>
          <a:p>
            <a:pPr eaLnBrk="1" hangingPunct="1"/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dohoda o poraženém Německu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:</a:t>
            </a:r>
          </a:p>
          <a:p>
            <a:pPr eaLnBrk="1" hangingPunct="1">
              <a:buClr>
                <a:schemeClr val="hlink"/>
              </a:buClr>
              <a:buFont typeface="Wingdings" pitchFamily="2" charset="2"/>
              <a:buChar char="Ø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DENACIFIKACE</a:t>
            </a:r>
          </a:p>
          <a:p>
            <a:pPr eaLnBrk="1" hangingPunct="1">
              <a:buClr>
                <a:schemeClr val="hlink"/>
              </a:buClr>
              <a:buFont typeface="Wingdings" pitchFamily="2" charset="2"/>
              <a:buChar char="Ø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DEMILITARIZACE</a:t>
            </a:r>
          </a:p>
          <a:p>
            <a:pPr eaLnBrk="1" hangingPunct="1">
              <a:buClr>
                <a:schemeClr val="hlink"/>
              </a:buClr>
              <a:buFont typeface="Wingdings" pitchFamily="2" charset="2"/>
              <a:buChar char="Ø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DEMOKRATIZACE</a:t>
            </a:r>
          </a:p>
          <a:p>
            <a:pPr eaLnBrk="1" hangingPunct="1">
              <a:buClr>
                <a:schemeClr val="hlink"/>
              </a:buClr>
              <a:buFont typeface="Wingdings" pitchFamily="2" charset="2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+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eaLnBrk="1" hangingPunct="1">
              <a:buClr>
                <a:schemeClr val="hlink"/>
              </a:buClr>
              <a:buFont typeface="Wingdings" pitchFamily="2" charset="2"/>
              <a:buChar char="Ø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reparace</a:t>
            </a:r>
          </a:p>
          <a:p>
            <a:pPr eaLnBrk="1" hangingPunct="1">
              <a:buClr>
                <a:schemeClr val="hlink"/>
              </a:buClr>
              <a:buFont typeface="Wingdings" pitchFamily="2" charset="2"/>
              <a:buChar char="Ø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východní hranice Německa na Odře a Nise</a:t>
            </a:r>
          </a:p>
          <a:p>
            <a:pPr eaLnBrk="1" hangingPunct="1">
              <a:buClr>
                <a:schemeClr val="hlink"/>
              </a:buClr>
              <a:buFont typeface="Wingdings" pitchFamily="2" charset="2"/>
              <a:buChar char="Ø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4 okupační zóny</a:t>
            </a:r>
          </a:p>
          <a:p>
            <a:pPr eaLnBrk="1" hangingPunct="1">
              <a:buClr>
                <a:schemeClr val="hlink"/>
              </a:buClr>
              <a:buFont typeface="Wingdings" pitchFamily="2" charset="2"/>
              <a:buChar char="Ø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odsun německého obyvatelstva z ČSR a Polska</a:t>
            </a:r>
          </a:p>
        </p:txBody>
      </p:sp>
      <p:pic>
        <p:nvPicPr>
          <p:cNvPr id="256005" name="Picture 5" descr="Soubor:Bigthree-photofromjapanesewiki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47783" y="2765473"/>
            <a:ext cx="3178175" cy="2508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8471037" y="5373216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4" action="ppaction://hlinksldjump"/>
              </a:rPr>
              <a:t>7.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560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60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560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560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560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560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560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560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560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560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560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560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560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560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560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560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560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560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560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560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560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560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560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560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560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560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0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5600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5600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5600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0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5600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5600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5600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0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5600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5600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5600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0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5600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5600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5600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5" descr="German occupation zones in 1946 after territorial annexations in the East. The Saarland (in the French zone) shown with stripes as it was not removed from Germany until 194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188913"/>
            <a:ext cx="4848225" cy="626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47" name="Rectangle 6"/>
          <p:cNvSpPr>
            <a:spLocks noChangeArrowheads="1"/>
          </p:cNvSpPr>
          <p:nvPr/>
        </p:nvSpPr>
        <p:spPr bwMode="auto">
          <a:xfrm>
            <a:off x="3635375" y="6400800"/>
            <a:ext cx="4999038" cy="45720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 anchor="ctr">
            <a:spAutoFit/>
          </a:bodyPr>
          <a:lstStyle/>
          <a:p>
            <a:r>
              <a:rPr lang="cs-CZ" b="1" i="1">
                <a:solidFill>
                  <a:srgbClr val="0000CC"/>
                </a:solidFill>
              </a:rPr>
              <a:t>Německá okupační pásma v roce 1946</a:t>
            </a:r>
          </a:p>
        </p:txBody>
      </p:sp>
      <p:sp>
        <p:nvSpPr>
          <p:cNvPr id="2" name="Obdélník 1"/>
          <p:cNvSpPr/>
          <p:nvPr/>
        </p:nvSpPr>
        <p:spPr>
          <a:xfrm>
            <a:off x="1058360" y="6216134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3" action="ppaction://hlinksldjump"/>
              </a:rPr>
              <a:t>8.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899592" y="28636"/>
            <a:ext cx="7772400" cy="922114"/>
          </a:xfrm>
        </p:spPr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>
          <a:xfrm>
            <a:off x="827584" y="980728"/>
            <a:ext cx="7772400" cy="525658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000" dirty="0"/>
              <a:t>Tato prezentace slouží jako osnova k výkladu vyučujícího a  podklad pro zápis žáků. </a:t>
            </a:r>
          </a:p>
          <a:p>
            <a:pPr marL="0" indent="0">
              <a:buNone/>
            </a:pPr>
            <a:r>
              <a:rPr lang="cs-CZ" sz="2000" dirty="0"/>
              <a:t>Není-li uvedeno jinak, je materiál dílem autorky podle učebních osnov odpovídajících ŠVP vyučovaných podle učebnic:</a:t>
            </a:r>
          </a:p>
          <a:p>
            <a:r>
              <a:rPr lang="cs-CZ" sz="2000" dirty="0"/>
              <a:t>Učebnice : Jiří Pokorný „Nová doba“, 1.díl, Práce</a:t>
            </a:r>
          </a:p>
          <a:p>
            <a:pPr>
              <a:buNone/>
            </a:pPr>
            <a:r>
              <a:rPr lang="cs-CZ" sz="2000" dirty="0"/>
              <a:t>                       Pavla Vošahlíková „Nová doba“, 2.díl, Práce</a:t>
            </a:r>
          </a:p>
          <a:p>
            <a:pPr>
              <a:buNone/>
            </a:pPr>
            <a:r>
              <a:rPr lang="cs-CZ" sz="2000" dirty="0"/>
              <a:t>                       Jiří </a:t>
            </a:r>
            <a:r>
              <a:rPr lang="cs-CZ" sz="2000" dirty="0" err="1"/>
              <a:t>Jožák</a:t>
            </a:r>
            <a:r>
              <a:rPr lang="cs-CZ" sz="2000" dirty="0"/>
              <a:t> „Nová doba“, 3.- 4.díl, Práce</a:t>
            </a:r>
          </a:p>
          <a:p>
            <a:pPr lvl="0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internet –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Youtube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- viz odkazy v prezentaci</a:t>
            </a:r>
          </a:p>
          <a:p>
            <a:pPr lvl="0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Obrázek:</a:t>
            </a:r>
          </a:p>
          <a:p>
            <a:pPr marL="457200" lvl="0" indent="-457200"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/>
              </a:rPr>
              <a:t>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www.komenskeho66.cz/materialy/dejepis/93.html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druhavalkakonec.euweb.cz/berlin.htm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druhavalkakonec.euweb.cz/berlin.htm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Wingdings 2"/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druhavalkakonec.euweb.cz/berlin.htm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/>
              </a:rPr>
              <a:t>druhavalkakonec.euweb.cz/osvobozeni.htm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Wingdings 2"/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druhavalkakonec.euweb.cz/berlin.htm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Wingdings 2"/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/>
              </a:rPr>
              <a:t>www.militaria.cz/cz/clanky/valky-a-valecnici/jalta.html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Wingdings 2"/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6"/>
              </a:rPr>
              <a:t>cs.wikipedia.org/wiki/Berl%C3%ADnsk%C3%A9_krize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Wingdings 2"/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Wingdings 2"/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Wingdings 2"/>
              <a:buAutoNum type="arabicPeriod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144</TotalTime>
  <Words>366</Words>
  <Application>Microsoft Office PowerPoint</Application>
  <PresentationFormat>Předvádění na obrazovce (4:3)</PresentationFormat>
  <Paragraphs>77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Jmění</vt:lpstr>
      <vt:lpstr>Základní škola a mateřská škola Staré Město   Interaktivní škola pro žáka 21.století</vt:lpstr>
      <vt:lpstr>DRUHÁ SVĚTOVÁ VÁLKA</vt:lpstr>
      <vt:lpstr>Porážka fašismu</vt:lpstr>
      <vt:lpstr>Snímek 4</vt:lpstr>
      <vt:lpstr>Snímek 5</vt:lpstr>
      <vt:lpstr>Snímek 6</vt:lpstr>
      <vt:lpstr>Snímek 7</vt:lpstr>
      <vt:lpstr>Snímek 8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U1</cp:lastModifiedBy>
  <cp:revision>33</cp:revision>
  <dcterms:created xsi:type="dcterms:W3CDTF">2010-07-04T09:26:34Z</dcterms:created>
  <dcterms:modified xsi:type="dcterms:W3CDTF">2012-12-31T00:19:01Z</dcterms:modified>
</cp:coreProperties>
</file>