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2"/>
  </p:notesMasterIdLst>
  <p:handoutMasterIdLst>
    <p:handoutMasterId r:id="rId13"/>
  </p:handoutMasterIdLst>
  <p:sldIdLst>
    <p:sldId id="262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4861952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7292177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533400"/>
            <a:ext cx="7543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1600" y="1981200"/>
            <a:ext cx="37338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57800" y="1981200"/>
            <a:ext cx="37338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C36B4-BF77-41D1-8660-B5860E6BBB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1371600" y="533400"/>
            <a:ext cx="7543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371600" y="19812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257800" y="19812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1371600" y="41148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257800" y="41148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0678DC-757B-4134-A877-807559E4C4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533400"/>
            <a:ext cx="7543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1600" y="1981200"/>
            <a:ext cx="37338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257800" y="19812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5257800" y="41148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2E3007-154D-4A7F-A355-1D7E3E73A5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hyperlink" Target="http://www.javoricko.wz.cz/piet.html" TargetMode="External"/><Relationship Id="rId7" Type="http://schemas.openxmlformats.org/officeDocument/2006/relationships/image" Target="../media/image7.jpeg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oleObject" Target="../embeddings/oleObject1.bin"/><Relationship Id="rId9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Relationship Id="rId6" Type="http://schemas.openxmlformats.org/officeDocument/2006/relationships/slide" Target="slide5.xml"/><Relationship Id="rId5" Type="http://schemas.openxmlformats.org/officeDocument/2006/relationships/hyperlink" Target="http://www.rozhlas.cz/tank/bojorozhlas" TargetMode="Externa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5.jpeg"/><Relationship Id="rId5" Type="http://schemas.openxmlformats.org/officeDocument/2006/relationships/slide" Target="slide5.xml"/><Relationship Id="rId4" Type="http://schemas.openxmlformats.org/officeDocument/2006/relationships/hyperlink" Target="http://www.rozhlas.cz/tank/bojorozhlas/_zprava/453029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ontonfilm.cz/osvobozeni-prahy-2-dil.html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5" Type="http://schemas.openxmlformats.org/officeDocument/2006/relationships/hyperlink" Target="http://www.stream.cz/slavnedny/582834-9-kveten-den-kdy-v-evrope-skoncila-2-svetova-valka" TargetMode="Externa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sshhb5ISHvI" TargetMode="External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ify.nou.cz/" TargetMode="External"/><Relationship Id="rId3" Type="http://schemas.openxmlformats.org/officeDocument/2006/relationships/hyperlink" Target="http://www.javoricko.wz.cz/piet.html" TargetMode="External"/><Relationship Id="rId7" Type="http://schemas.openxmlformats.org/officeDocument/2006/relationships/hyperlink" Target="http://www.bontonfilm.cz/osvobozeni-prahy-2-dil.html" TargetMode="External"/><Relationship Id="rId2" Type="http://schemas.openxmlformats.org/officeDocument/2006/relationships/hyperlink" Target="http://cs.wikipedia.org/wiki/Plo%C5%A1ti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cprymarov.estranky.cz/fotoalbum/valka_-osvobozeni_-odsun/osvobozeni-csr---1945/19.-sovetske-tanky-v-praze.jpg.html" TargetMode="External"/><Relationship Id="rId5" Type="http://schemas.openxmlformats.org/officeDocument/2006/relationships/hyperlink" Target="http://www.praginfo.com/historia/maj_45.htm" TargetMode="External"/><Relationship Id="rId4" Type="http://schemas.openxmlformats.org/officeDocument/2006/relationships/hyperlink" Target="http://www.gamepark.cz/prazske_povstani_1945_118802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59632" y="3645024"/>
            <a:ext cx="7704856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9.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</a:t>
            </a:r>
            <a:r>
              <a:rPr lang="pl-PL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Pražská operace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Mgr.Barbora</a:t>
            </a:r>
            <a:r>
              <a:rPr lang="cs-CZ" dirty="0" smtClean="0"/>
              <a:t> </a:t>
            </a:r>
            <a:r>
              <a:rPr lang="cs-CZ" dirty="0" smtClean="0"/>
              <a:t>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6600" smtClean="0"/>
              <a:t>DRUHÁ SVĚTOVÁ VÁLKA</a:t>
            </a:r>
          </a:p>
        </p:txBody>
      </p:sp>
      <p:sp>
        <p:nvSpPr>
          <p:cNvPr id="92163" name="Rectangle 3"/>
          <p:cNvSpPr>
            <a:spLocks noChangeArrowheads="1"/>
          </p:cNvSpPr>
          <p:nvPr/>
        </p:nvSpPr>
        <p:spPr bwMode="auto">
          <a:xfrm>
            <a:off x="5508105" y="4797153"/>
            <a:ext cx="3312046" cy="707886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4000" dirty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Vyvrcholení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92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4199"/>
            <a:ext cx="7543800" cy="764704"/>
          </a:xfrm>
        </p:spPr>
        <p:txBody>
          <a:bodyPr/>
          <a:lstStyle/>
          <a:p>
            <a:pPr eaLnBrk="1" hangingPunct="1"/>
            <a:r>
              <a:rPr lang="cs-CZ" dirty="0" smtClean="0"/>
              <a:t>České květnové povstání</a:t>
            </a:r>
          </a:p>
        </p:txBody>
      </p:sp>
      <p:sp>
        <p:nvSpPr>
          <p:cNvPr id="2088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10498" y="908050"/>
            <a:ext cx="7885112" cy="59499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1. Příprava povstání a plány - má probíhat jako</a:t>
            </a:r>
          </a:p>
          <a:p>
            <a:pPr eaLnBrk="1" hangingPunct="1"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akce domácí ilegální vojenské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organizace: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R-3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partyzánská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válka: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KSČ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eaLnBrk="1" hangingPunct="1"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sabotáže: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ÚRO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     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400" b="1" u="sng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  <a:cs typeface="Times New Roman" pitchFamily="18" charset="0"/>
              </a:rPr>
              <a:t>ČNR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(Česká národní rada) 4/1945 = ústřední orgán, jehož cílem bylo sjednotit odboj před připravovaným povstáním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2. Čechy a Morava mají pro nacisty strategický význam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 snaha udržet je všemi prostředky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     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400" b="1" u="sng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akce „TETŘEV“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: proti partyzánskému hnutí                                           na SV Moravě na jaře 1945                                               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 </a:t>
            </a:r>
            <a:r>
              <a:rPr lang="cs-CZ" sz="2400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vypálení Ploštiny, Prlova a </a:t>
            </a:r>
            <a:r>
              <a:rPr lang="cs-CZ" sz="2400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Javoříčka</a:t>
            </a:r>
            <a:endParaRPr lang="cs-CZ" sz="2400" dirty="0" smtClean="0">
              <a:solidFill>
                <a:schemeClr val="accent2"/>
              </a:solidFill>
              <a:latin typeface="Times New Roman" pitchFamily="18" charset="0"/>
              <a:cs typeface="Times New Roman" pitchFamily="18" charset="0"/>
              <a:sym typeface="Wingdings 3" pitchFamily="18" charset="2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652120" y="638132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rId2" action="ppaction://hlinksldjump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3074" name="Picture 2" descr="http://upload.wikimedia.org/wikipedia/commons/thumb/1/1a/Plo%C5%A1tina.jpg/200px-Plo%C5%A1tin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571420"/>
            <a:ext cx="3048773" cy="2286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88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88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88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8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8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8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8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8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8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8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8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8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8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8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8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8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8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08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8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8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08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8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8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8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88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88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088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8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8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08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889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0" name="Object 3">
            <a:hlinkClick r:id="rId3"/>
          </p:cNvPr>
          <p:cNvGraphicFramePr>
            <a:graphicFrameLocks noGrp="1" noChangeAspect="1"/>
          </p:cNvGraphicFramePr>
          <p:nvPr>
            <p:ph sz="quarter" idx="1"/>
          </p:nvPr>
        </p:nvGraphicFramePr>
        <p:xfrm>
          <a:off x="1258888" y="0"/>
          <a:ext cx="7885112" cy="1444625"/>
        </p:xfrm>
        <a:graphic>
          <a:graphicData uri="http://schemas.openxmlformats.org/presentationml/2006/ole">
            <p:oleObj spid="_x0000_s2055" name="Rastrový obrázek" r:id="rId4" imgW="8164065" imgH="1495634" progId="PBrush">
              <p:embed/>
            </p:oleObj>
          </a:graphicData>
        </a:graphic>
      </p:graphicFrame>
      <p:pic>
        <p:nvPicPr>
          <p:cNvPr id="2051" name="Picture 14" descr="ob5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5364163" y="1773238"/>
            <a:ext cx="3779837" cy="2419350"/>
          </a:xfrm>
          <a:noFill/>
        </p:spPr>
      </p:pic>
      <p:pic>
        <p:nvPicPr>
          <p:cNvPr id="2052" name="Picture 18" descr="ob3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6" cstate="print"/>
          <a:srcRect/>
          <a:stretch>
            <a:fillRect/>
          </a:stretch>
        </p:blipFill>
        <p:spPr>
          <a:xfrm>
            <a:off x="1547813" y="4471988"/>
            <a:ext cx="3600450" cy="2386012"/>
          </a:xfrm>
          <a:noFill/>
        </p:spPr>
      </p:pic>
      <p:pic>
        <p:nvPicPr>
          <p:cNvPr id="2053" name="Picture 7" descr="ob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1503363"/>
            <a:ext cx="4500563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22" descr="ob4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8" cstate="print"/>
          <a:srcRect/>
          <a:stretch>
            <a:fillRect/>
          </a:stretch>
        </p:blipFill>
        <p:spPr>
          <a:xfrm>
            <a:off x="5375720" y="4470597"/>
            <a:ext cx="3779837" cy="2400300"/>
          </a:xfrm>
          <a:noFill/>
        </p:spPr>
      </p:pic>
      <p:sp>
        <p:nvSpPr>
          <p:cNvPr id="211993" name="Text Box 25"/>
          <p:cNvSpPr txBox="1">
            <a:spLocks noChangeArrowheads="1"/>
          </p:cNvSpPr>
          <p:nvPr/>
        </p:nvSpPr>
        <p:spPr bwMode="auto">
          <a:xfrm>
            <a:off x="755650" y="1557338"/>
            <a:ext cx="793750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u="sng">
                <a:solidFill>
                  <a:srgbClr val="0000CC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před</a:t>
            </a:r>
          </a:p>
        </p:txBody>
      </p:sp>
      <p:sp>
        <p:nvSpPr>
          <p:cNvPr id="211994" name="Text Box 26"/>
          <p:cNvSpPr txBox="1">
            <a:spLocks noChangeArrowheads="1"/>
          </p:cNvSpPr>
          <p:nvPr/>
        </p:nvSpPr>
        <p:spPr bwMode="auto">
          <a:xfrm>
            <a:off x="5003800" y="3933825"/>
            <a:ext cx="506413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u="sng" dirty="0">
                <a:solidFill>
                  <a:srgbClr val="0000CC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9512" y="260648"/>
            <a:ext cx="13756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9" action="ppaction://hlinksldjump"/>
              </a:rPr>
              <a:t>Celý snímek</a:t>
            </a:r>
          </a:p>
          <a:p>
            <a:r>
              <a:rPr lang="cs-CZ" b="1" dirty="0" smtClean="0">
                <a:solidFill>
                  <a:srgbClr val="00B050"/>
                </a:solidFill>
                <a:hlinkClick r:id="rId9" action="ppaction://hlinksldjump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1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58888" y="188913"/>
            <a:ext cx="7561262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3. Přípravy povstání zaostávaly za smýšlením obyvatelstva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zahraniční centra odboje povstání nedoporučují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koordinace s postupem spojeneckých vojsk a partyzánů nefunguje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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povstání vypuklo spontánně a živelně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Průběh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povstání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1.5.1945 Přerov – potlačeno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b="1" u="sng" dirty="0" smtClean="0">
                <a:solidFill>
                  <a:srgbClr val="FD291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5.5.1945 Praha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 nacisté využívají všech prostředků ke zlomení odporu povstalců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400" dirty="0" smtClean="0"/>
          </a:p>
        </p:txBody>
      </p:sp>
      <p:pic>
        <p:nvPicPr>
          <p:cNvPr id="218117" name="Picture 5" descr="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816475"/>
            <a:ext cx="3132138" cy="204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8118" name="Picture 6" descr="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688" y="4914900"/>
            <a:ext cx="2627312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8120" name="Picture 8" descr="Pražské povstání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3635375" y="3789363"/>
            <a:ext cx="2447925" cy="2011362"/>
          </a:xfrm>
          <a:noFill/>
        </p:spPr>
      </p:pic>
      <p:sp>
        <p:nvSpPr>
          <p:cNvPr id="218124" name="Rectangle 12"/>
          <p:cNvSpPr>
            <a:spLocks noChangeArrowheads="1"/>
          </p:cNvSpPr>
          <p:nvPr/>
        </p:nvSpPr>
        <p:spPr bwMode="auto">
          <a:xfrm>
            <a:off x="3132138" y="6092825"/>
            <a:ext cx="3398837" cy="58102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1600">
                <a:hlinkClick r:id="rId5"/>
              </a:rPr>
              <a:t>http://www.rozhlas.cz/tank/bojorozhlas</a:t>
            </a:r>
            <a:endParaRPr lang="cs-CZ" sz="1600"/>
          </a:p>
          <a:p>
            <a:endParaRPr lang="cs-CZ" sz="1600"/>
          </a:p>
        </p:txBody>
      </p:sp>
      <p:sp>
        <p:nvSpPr>
          <p:cNvPr id="2" name="Obdélník 1"/>
          <p:cNvSpPr/>
          <p:nvPr/>
        </p:nvSpPr>
        <p:spPr>
          <a:xfrm>
            <a:off x="539552" y="429309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6" action="ppaction://hlinksldjump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45588" y="442966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6" action="ppaction://hlinksldjump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604448" y="442966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6" action="ppaction://hlinksldjump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18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8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18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8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8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18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8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8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18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8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8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18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8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8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18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18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8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18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18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8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18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181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81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181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8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18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18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18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8124" grpId="0"/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6308" name="Picture 4" descr="květen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404813"/>
            <a:ext cx="9144000" cy="6049962"/>
          </a:xfrm>
          <a:noFill/>
        </p:spPr>
      </p:pic>
      <p:sp>
        <p:nvSpPr>
          <p:cNvPr id="2" name="Obdélník 1"/>
          <p:cNvSpPr/>
          <p:nvPr/>
        </p:nvSpPr>
        <p:spPr>
          <a:xfrm>
            <a:off x="3059832" y="0"/>
            <a:ext cx="27778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/>
              <a:t>Jiří </a:t>
            </a:r>
            <a:r>
              <a:rPr lang="cs-CZ" b="1" i="1" dirty="0" err="1"/>
              <a:t>Jožák</a:t>
            </a:r>
            <a:r>
              <a:rPr lang="cs-CZ" b="1" i="1" dirty="0"/>
              <a:t> „Nová doba“, 3.díl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26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26409" y="260350"/>
            <a:ext cx="8179430" cy="43307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Pražská operace RA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cílem obchvatného manévru, zahájeného 6.5., bylo osvobození Prahy a zajetí německých armád Střed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Vlasovci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přísluišníci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1.divize Ruské osvobozenecké armády (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gen.Andrej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Andrejevič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Vlasov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 – bývalí sovětští zajatci, kteří měli bojovat po boku nacistů za osvobození Ruska od bolševismu (azyl na západě)</a:t>
            </a:r>
            <a:endParaRPr lang="cs-CZ" sz="2400" dirty="0" smtClean="0">
              <a:solidFill>
                <a:srgbClr val="0000CC"/>
              </a:solidFill>
              <a:latin typeface="Times New Roman" pitchFamily="18" charset="0"/>
              <a:cs typeface="Times New Roman" pitchFamily="18" charset="0"/>
              <a:sym typeface="Wingdings" pitchFamily="2" charset="2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8.5.1945 – nacisté za podpory tanků, letectva a dělostřelectva podnikli dosud nejtvrdší útok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                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ČNR uzavřela s Němci dohodu, která jim umožňovala odchod na západ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2400" b="1" u="sng" dirty="0" smtClean="0">
              <a:solidFill>
                <a:srgbClr val="FD291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3555" name="Picture 19" descr="46"/>
          <p:cNvPicPr>
            <a:picLocks noGrp="1" noChangeAspect="1" noChangeArrowheads="1" noCrop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700338" y="4437063"/>
            <a:ext cx="6443662" cy="474662"/>
          </a:xfrm>
          <a:noFill/>
        </p:spPr>
      </p:pic>
      <p:pic>
        <p:nvPicPr>
          <p:cNvPr id="23556" name="Picture 16" descr="84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140200" y="5589588"/>
            <a:ext cx="2078038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6948488" y="5805488"/>
            <a:ext cx="1944687" cy="830262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r>
              <a:rPr lang="cs-CZ" sz="1600">
                <a:hlinkClick r:id="rId4"/>
              </a:rPr>
              <a:t>http://www.rozhlas.cz/tank/bojorozhlas/_zprava/453029</a:t>
            </a: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1520" y="406033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5" action="ppaction://hlinksldjump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4098" name="Picture 2" descr="http://www.kcprymarov.estranky.cz/img/mid/2397/19.-sovetske-tanky-v-praze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402" y="4267160"/>
            <a:ext cx="3143665" cy="2398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9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9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29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93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93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293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9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29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29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293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93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293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293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93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293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88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68760" y="188913"/>
            <a:ext cx="8483153" cy="6480175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b="1" u="sng" dirty="0" smtClean="0">
                <a:solidFill>
                  <a:srgbClr val="FD291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9.5.1945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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Praha osvobozena 1.Ukrajinským frontem (maršál </a:t>
            </a:r>
            <a:r>
              <a:rPr lang="cs-CZ" sz="2400" b="1" u="sng" dirty="0" err="1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Koněv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)</a:t>
            </a:r>
          </a:p>
          <a:p>
            <a:pPr eaLnBrk="1" hangingPunct="1"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12.5.1945 – 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Slivic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 jedno z posledních bojových střetnutí v Evropě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6.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Význam květnového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povstání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představovalo vyvrcholení protifašistického a národně osvobozeneckého boje českého lidu</a:t>
            </a:r>
            <a:endParaRPr lang="cs-CZ" sz="2400" dirty="0" smtClean="0">
              <a:solidFill>
                <a:srgbClr val="0000CC"/>
              </a:solidFill>
              <a:latin typeface="Times New Roman" pitchFamily="18" charset="0"/>
              <a:cs typeface="Times New Roman" pitchFamily="18" charset="0"/>
              <a:sym typeface="Wingdings" pitchFamily="2" charset="2"/>
            </a:endParaRPr>
          </a:p>
        </p:txBody>
      </p:sp>
      <p:pic>
        <p:nvPicPr>
          <p:cNvPr id="250885" name="Picture 5" descr="prah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193" y="3367776"/>
            <a:ext cx="3597708" cy="31039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0886" name="Picture 6" descr="b71e09751085b742526e570b11d9b5eb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214688"/>
            <a:ext cx="2987675" cy="298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2" name="Obdélník 6"/>
          <p:cNvSpPr>
            <a:spLocks noChangeArrowheads="1"/>
          </p:cNvSpPr>
          <p:nvPr/>
        </p:nvSpPr>
        <p:spPr bwMode="auto">
          <a:xfrm>
            <a:off x="3123780" y="4149687"/>
            <a:ext cx="2376413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800" dirty="0">
                <a:hlinkClick r:id="rId5"/>
              </a:rPr>
              <a:t>http://www.stream.cz/slavnedny/582834-9-kveten-den-kdy-v-evrope-skoncila-2-svetova-valka</a:t>
            </a:r>
            <a:endParaRPr lang="cs-CZ" sz="2000" dirty="0"/>
          </a:p>
        </p:txBody>
      </p:sp>
      <p:sp>
        <p:nvSpPr>
          <p:cNvPr id="2" name="Obdélník 1"/>
          <p:cNvSpPr/>
          <p:nvPr/>
        </p:nvSpPr>
        <p:spPr>
          <a:xfrm>
            <a:off x="323528" y="6287056"/>
            <a:ext cx="2904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rId6" action="ppaction://hlinksldjump"/>
              </a:rPr>
              <a:t>7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429560" y="2835513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6" action="ppaction://hlinksldjump"/>
              </a:rPr>
              <a:t>8.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8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08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08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508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508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4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508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8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508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508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508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8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508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508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508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8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508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508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508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2" grpId="0"/>
      <p:bldP spid="2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600200" y="260350"/>
            <a:ext cx="75438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4000" smtClean="0"/>
              <a:t>Důsledky II.světové války pro ČR</a:t>
            </a:r>
          </a:p>
        </p:txBody>
      </p:sp>
      <p:graphicFrame>
        <p:nvGraphicFramePr>
          <p:cNvPr id="230588" name="Group 188"/>
          <p:cNvGraphicFramePr>
            <a:graphicFrameLocks noGrp="1"/>
          </p:cNvGraphicFramePr>
          <p:nvPr/>
        </p:nvGraphicFramePr>
        <p:xfrm>
          <a:off x="1835150" y="1700213"/>
          <a:ext cx="6913563" cy="2592389"/>
        </p:xfrm>
        <a:graphic>
          <a:graphicData uri="http://schemas.openxmlformats.org/drawingml/2006/table">
            <a:tbl>
              <a:tblPr/>
              <a:tblGrid>
                <a:gridCol w="430213"/>
                <a:gridCol w="1911350"/>
                <a:gridCol w="4572000"/>
              </a:tblGrid>
              <a:tr h="471488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lidské oběti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340 000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550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materiální škody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347,5 miliard Kč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391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politika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přechod do sovětské sféry vlivu                 a vzrůst autority KSČ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1488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odsun Němců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3 000 000 (z toho 20 000 zabito)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5625" name="Picture 189" descr="74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738" y="4652963"/>
            <a:ext cx="1728787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26" name="Obdélník 4"/>
          <p:cNvSpPr>
            <a:spLocks noChangeArrowheads="1"/>
          </p:cNvSpPr>
          <p:nvPr/>
        </p:nvSpPr>
        <p:spPr bwMode="auto">
          <a:xfrm>
            <a:off x="3563938" y="6534150"/>
            <a:ext cx="55800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1800">
                <a:hlinkClick r:id="rId3"/>
              </a:rPr>
              <a:t>http://www.youtube.com/watch?v=sshhb5ISHvI</a:t>
            </a:r>
            <a:endParaRPr lang="cs-CZ" sz="1800"/>
          </a:p>
          <a:p>
            <a:pPr algn="r"/>
            <a:endParaRPr lang="cs-CZ" sz="1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3040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304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304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30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040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72400" cy="850106"/>
          </a:xfrm>
        </p:spPr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827584" y="1124744"/>
            <a:ext cx="7772400" cy="52215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000" dirty="0"/>
              <a:t>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2000" dirty="0"/>
              <a:t>Není-li uvedeno jinak, je materiál dílem autorky podle učebních osnov odpovídajících ŠVP vyučovaných podle učebnic:</a:t>
            </a:r>
          </a:p>
          <a:p>
            <a:r>
              <a:rPr lang="cs-CZ" sz="2000" dirty="0" smtClean="0"/>
              <a:t>Učebnice : Jiří Pokorný „Nová doba“, 1.díl, Práce</a:t>
            </a:r>
          </a:p>
          <a:p>
            <a:pPr>
              <a:buNone/>
            </a:pPr>
            <a:r>
              <a:rPr lang="cs-CZ" sz="2000" dirty="0" smtClean="0"/>
              <a:t>                       Pavla Vošahlíková „Nová doba“, 2.díl, Práce</a:t>
            </a:r>
          </a:p>
          <a:p>
            <a:pPr>
              <a:buNone/>
            </a:pPr>
            <a:r>
              <a:rPr lang="cs-CZ" sz="2000" dirty="0" smtClean="0"/>
              <a:t>                       Jiří </a:t>
            </a:r>
            <a:r>
              <a:rPr lang="cs-CZ" sz="2000" dirty="0" err="1" smtClean="0"/>
              <a:t>Jožák</a:t>
            </a:r>
            <a:r>
              <a:rPr lang="cs-CZ" sz="2000" dirty="0" smtClean="0"/>
              <a:t> „Nová doba“, 3.- 4.díl, Práce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 viz odkazy v prezentaci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 marL="457200" lvl="0" indent="-4572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cs.wikipedia.org/wiki/Plo%C5%A1tina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www.javoricko.wz.cz/piet.html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www.gamepark.cz/prazske_povstani_1945_118802.htm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www.praginfo.com/historia/maj_45.htm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www.praginfo.com/historia/maj_45.htm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/>
              </a:rPr>
              <a:t>http://www.kcprymarov.estranky.cz/fotoalbum/valka_-osvobozeni_-odsun/osvobozeni-csr---1945/19.-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sovetske-tanky-v-praze.jpg.html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www.bontonfilm.cz/osvobozeni-prahy-2-dil.html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 2"/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www.praginfo.com/historia/maj_45.htm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Wingdings 2"/>
              <a:buAutoNum type="arabicPeriod"/>
            </a:pPr>
            <a:r>
              <a:rPr lang="cs-CZ" sz="2000" dirty="0">
                <a:cs typeface="Times New Roman" pitchFamily="18" charset="0"/>
                <a:hlinkClick r:id="rId8"/>
              </a:rPr>
              <a:t>http://www.gify.nou.cz/</a:t>
            </a:r>
            <a:endParaRPr lang="cs-CZ" sz="2000" dirty="0">
              <a:cs typeface="Times New Roman" pitchFamily="18" charset="0"/>
            </a:endParaRPr>
          </a:p>
          <a:p>
            <a:pPr marL="457200" indent="-457200">
              <a:buFont typeface="Wingdings 2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143</TotalTime>
  <Words>488</Words>
  <Application>Microsoft Office PowerPoint</Application>
  <PresentationFormat>Předvádění na obrazovce (4:3)</PresentationFormat>
  <Paragraphs>91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Jmění</vt:lpstr>
      <vt:lpstr>Rastrový obrázek</vt:lpstr>
      <vt:lpstr>Základní škola a mateřská škola Staré Město   Interaktivní škola pro žáka 21.století</vt:lpstr>
      <vt:lpstr>DRUHÁ SVĚTOVÁ VÁLKA</vt:lpstr>
      <vt:lpstr>České květnové povstání</vt:lpstr>
      <vt:lpstr>Snímek 4</vt:lpstr>
      <vt:lpstr>Snímek 5</vt:lpstr>
      <vt:lpstr>Snímek 6</vt:lpstr>
      <vt:lpstr>Snímek 7</vt:lpstr>
      <vt:lpstr>Snímek 8</vt:lpstr>
      <vt:lpstr>Důsledky II.světové války pro ČR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32</cp:revision>
  <dcterms:created xsi:type="dcterms:W3CDTF">2010-07-04T09:26:34Z</dcterms:created>
  <dcterms:modified xsi:type="dcterms:W3CDTF">2012-12-31T00:16:50Z</dcterms:modified>
</cp:coreProperties>
</file>