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5" r:id="rId3"/>
    <p:sldId id="267" r:id="rId4"/>
    <p:sldId id="266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07B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997046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541169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716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3716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678DC-757B-4134-A877-807559E4C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f/Tank_u_S%C3%BDkorova_mostu.jpg" TargetMode="External"/><Relationship Id="rId7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d/d3/Ostrava,_Pomn%C3%ADk_Milo%C5%A1e_S%C3%BDkory.jpg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romoravia.blog.cz/galerie/mapy/obrazek/44533320" TargetMode="External"/><Relationship Id="rId2" Type="http://schemas.openxmlformats.org/officeDocument/2006/relationships/hyperlink" Target="http://cs.wikipedia.org/wiki/Ostravsk%C3%A1_oper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eznam_kulturn%C3%ADch_pam%C3%A1tek_v_Ostrav%C4%9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Ostravská operace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smtClean="0"/>
              <a:t>: 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/>
              <a:t>Ostravská </a:t>
            </a:r>
            <a:r>
              <a:rPr lang="cs-CZ" sz="4400" b="1" dirty="0" smtClean="0"/>
              <a:t>operace</a:t>
            </a:r>
            <a:r>
              <a:rPr lang="cs-CZ" sz="44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(</a:t>
            </a:r>
            <a:r>
              <a:rPr lang="cs-CZ" sz="3600" dirty="0"/>
              <a:t>10. března – 5. května 1945) 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165304"/>
            <a:ext cx="39624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83568" y="1412776"/>
            <a:ext cx="8276456" cy="4572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útok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Rudé armády a jednotek 1. čs. armádního sboru směrem na severní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Moravu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průnik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území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Československa 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cíl – Ostrava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–velké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průmyslové centrum s velkým významem pro poválečnou obnovu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Československa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silná obrana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Němců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využití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pohraničního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opevnění 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695728" y="4461309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err="1" smtClean="0">
                <a:solidFill>
                  <a:srgbClr val="2D07B9"/>
                </a:solidFill>
              </a:rPr>
              <a:t>A.Hitler</a:t>
            </a:r>
            <a:r>
              <a:rPr lang="cs-CZ" sz="2000" b="1" i="1" dirty="0" smtClean="0">
                <a:solidFill>
                  <a:srgbClr val="2D07B9"/>
                </a:solidFill>
              </a:rPr>
              <a:t> : </a:t>
            </a:r>
          </a:p>
          <a:p>
            <a:r>
              <a:rPr lang="cs-CZ" sz="2000" b="1" i="1" dirty="0" smtClean="0">
                <a:solidFill>
                  <a:srgbClr val="2D07B9"/>
                </a:solidFill>
              </a:rPr>
              <a:t>„Vydáte-li Ostravu, vydáte Německo:“</a:t>
            </a:r>
            <a:endParaRPr lang="cs-CZ" sz="2000" b="1" i="1" dirty="0">
              <a:solidFill>
                <a:srgbClr val="2D07B9"/>
              </a:solidFill>
            </a:endParaRPr>
          </a:p>
        </p:txBody>
      </p:sp>
      <p:pic>
        <p:nvPicPr>
          <p:cNvPr id="1026" name="Picture 2" descr="Svahově stupněný pěchotní srub N-S-82 Březinka; na fotografii jsou vidět oba pancéřové zvony a týlová stěna se vchodem a ochrannými střílnam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31264"/>
            <a:ext cx="4392488" cy="229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547664" y="435248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3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104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" descr="fotka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24075" y="205065"/>
            <a:ext cx="7019925" cy="6145213"/>
          </a:xfrm>
          <a:noFill/>
        </p:spPr>
      </p:pic>
      <p:pic>
        <p:nvPicPr>
          <p:cNvPr id="193562" name="Picture 26" descr="Soubor:Tank u Sýkorova mostu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73050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3564" name="Picture 28" descr="Soubor:Ostrava, Pomník Miloše Sýkory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005263"/>
            <a:ext cx="2139950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3568" name="Text Box 32"/>
          <p:cNvSpPr txBox="1">
            <a:spLocks noChangeArrowheads="1"/>
          </p:cNvSpPr>
          <p:nvPr/>
        </p:nvSpPr>
        <p:spPr bwMode="auto">
          <a:xfrm>
            <a:off x="1476375" y="3500438"/>
            <a:ext cx="185261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0000CC"/>
                </a:solidFill>
              </a:rPr>
              <a:t>Miloš Sýkora</a:t>
            </a:r>
          </a:p>
        </p:txBody>
      </p:sp>
      <p:sp>
        <p:nvSpPr>
          <p:cNvPr id="193570" name="Rectangle 34"/>
          <p:cNvSpPr>
            <a:spLocks noChangeArrowheads="1"/>
          </p:cNvSpPr>
          <p:nvPr/>
        </p:nvSpPr>
        <p:spPr bwMode="auto">
          <a:xfrm>
            <a:off x="7164388" y="260350"/>
            <a:ext cx="1979612" cy="865188"/>
          </a:xfrm>
          <a:prstGeom prst="rect">
            <a:avLst/>
          </a:prstGeom>
          <a:solidFill>
            <a:schemeClr val="accent1">
              <a:alpha val="16862"/>
            </a:schemeClr>
          </a:solidFill>
          <a:ln w="38100" cap="sq">
            <a:solidFill>
              <a:srgbClr val="0000CC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4022" y="217879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80724" y="258955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05836" y="635027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3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3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35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9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35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3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193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3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35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19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68" grpId="0"/>
      <p:bldP spid="193570" grpId="0" animBg="1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/>
              <a:t>                       Jiří </a:t>
            </a:r>
            <a:r>
              <a:rPr lang="cs-CZ" sz="2000" dirty="0" err="1"/>
              <a:t>Jožák</a:t>
            </a:r>
            <a:r>
              <a:rPr lang="cs-CZ" sz="2000" dirty="0"/>
              <a:t> „Nová doba“, 3.- 4.díl, Práce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http://web.sks.cz/prace/suchanek/fortifikace.htm</a:t>
            </a:r>
          </a:p>
          <a:p>
            <a:pPr marL="457200" lvl="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cs.wikipedia.org/wiki/Ostravsk%C3%A1_operace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promoravia.blog.cz/galerie/mapy/obrazek/44533320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cs.wikipedia.org/wiki/Seznam_kulturn%C3%ADch_pam%C3%A1tek_v_Ostrav%C4%9B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120</TotalTime>
  <Words>155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DRUHÁ SVĚTOVÁ VÁLKA</vt:lpstr>
      <vt:lpstr>Ostravská operace  (10. března – 5. května 1945) 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29</cp:revision>
  <dcterms:created xsi:type="dcterms:W3CDTF">2010-07-04T09:26:34Z</dcterms:created>
  <dcterms:modified xsi:type="dcterms:W3CDTF">2012-12-31T00:14:47Z</dcterms:modified>
</cp:coreProperties>
</file>