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2" r:id="rId2"/>
    <p:sldId id="265" r:id="rId3"/>
    <p:sldId id="266" r:id="rId4"/>
    <p:sldId id="267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82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34376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86191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78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C36B4-BF77-41D1-8660-B5860E6BB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5" Type="http://schemas.openxmlformats.org/officeDocument/2006/relationships/slide" Target="slide5.xml"/><Relationship Id="rId4" Type="http://schemas.openxmlformats.org/officeDocument/2006/relationships/hyperlink" Target="http://www.youtube.com/watch?v=7_teZVnSZGc&amp;feature=relate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nl.wikipedia.org/wiki/George_Patton" TargetMode="External"/><Relationship Id="rId2" Type="http://schemas.openxmlformats.org/officeDocument/2006/relationships/hyperlink" Target="http://blisty.cz/art/13928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</a:t>
            </a:r>
            <a:r>
              <a:rPr lang="pl-PL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Počátek osvobozování ČSR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5508105" y="4797153"/>
            <a:ext cx="3312046" cy="707886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40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Vyvrcholení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8175" y="0"/>
            <a:ext cx="4824413" cy="908050"/>
          </a:xfrm>
        </p:spPr>
        <p:txBody>
          <a:bodyPr/>
          <a:lstStyle/>
          <a:p>
            <a:pPr eaLnBrk="1" hangingPunct="1"/>
            <a:r>
              <a:rPr lang="cs-CZ" sz="4000" dirty="0" smtClean="0"/>
              <a:t>Osvobozování ČSR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7450" y="1125538"/>
            <a:ext cx="7772400" cy="41148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4.4.1945 Bratislava - 2.ukrajinský front                         (maršál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Malinovskij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26.4.1945 Brno - 2.ukrajinský front (maršál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Malinovskij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30.4.1945 Ostrava - 4.ukrajinský front (maršál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Jeremenko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Wingdings" pitchFamily="2" charset="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18.4.1945 vstupuje 3.americká armáda (gen.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Patton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) na území Čech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7.5.1945 dosažení demarkační linie 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Karlovy Vary – Plzeň – České Budějovice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</a:t>
            </a:r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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postup americké armády na základě dohody                                     se SSSR zastaven!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dirty="0" smtClean="0">
              <a:sym typeface="Wingdings" pitchFamily="2" charset="2"/>
            </a:endParaRPr>
          </a:p>
        </p:txBody>
      </p:sp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1331913" y="620713"/>
            <a:ext cx="914400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SSSR</a:t>
            </a:r>
          </a:p>
        </p:txBody>
      </p:sp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1403350" y="2424706"/>
            <a:ext cx="795338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USA</a:t>
            </a:r>
          </a:p>
        </p:txBody>
      </p:sp>
      <p:pic>
        <p:nvPicPr>
          <p:cNvPr id="17414" name="Picture 6" descr="soviet-us_1945_ffffff_12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948488" y="188913"/>
            <a:ext cx="1835150" cy="1590675"/>
          </a:xfrm>
          <a:noFill/>
        </p:spPr>
      </p:pic>
      <p:pic>
        <p:nvPicPr>
          <p:cNvPr id="96264" name="Picture 8" descr="Obraze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388" y="3500438"/>
            <a:ext cx="1765300" cy="223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6265" name="Rectangle 9"/>
          <p:cNvSpPr>
            <a:spLocks noChangeArrowheads="1"/>
          </p:cNvSpPr>
          <p:nvPr/>
        </p:nvSpPr>
        <p:spPr bwMode="auto">
          <a:xfrm>
            <a:off x="6242050" y="5788025"/>
            <a:ext cx="2901950" cy="10699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 anchor="ctr">
            <a:spAutoFit/>
          </a:bodyPr>
          <a:lstStyle/>
          <a:p>
            <a:r>
              <a:rPr lang="cs-CZ" sz="1600" i="1">
                <a:solidFill>
                  <a:srgbClr val="0000CC"/>
                </a:solidFill>
              </a:rPr>
              <a:t>Vždycky mě jímal vztek, </a:t>
            </a:r>
          </a:p>
          <a:p>
            <a:r>
              <a:rPr lang="cs-CZ" sz="1600" i="1">
                <a:solidFill>
                  <a:srgbClr val="0000CC"/>
                </a:solidFill>
              </a:rPr>
              <a:t>když jsem musel škemrat, </a:t>
            </a:r>
          </a:p>
          <a:p>
            <a:r>
              <a:rPr lang="cs-CZ" sz="1600" i="1">
                <a:solidFill>
                  <a:srgbClr val="0000CC"/>
                </a:solidFill>
              </a:rPr>
              <a:t>abych dostal příležitost vyhrávat.</a:t>
            </a:r>
          </a:p>
          <a:p>
            <a:r>
              <a:rPr lang="cs-CZ" sz="1600" b="1" i="1">
                <a:solidFill>
                  <a:srgbClr val="0000CC"/>
                </a:solidFill>
              </a:rPr>
              <a:t>G. S. Patton.</a:t>
            </a:r>
            <a:r>
              <a:rPr lang="cs-CZ" sz="1600"/>
              <a:t> </a:t>
            </a:r>
          </a:p>
        </p:txBody>
      </p:sp>
      <p:sp>
        <p:nvSpPr>
          <p:cNvPr id="96266" name="Rectangle 10"/>
          <p:cNvSpPr>
            <a:spLocks noChangeArrowheads="1"/>
          </p:cNvSpPr>
          <p:nvPr/>
        </p:nvSpPr>
        <p:spPr bwMode="auto">
          <a:xfrm>
            <a:off x="1258888" y="6340475"/>
            <a:ext cx="4967287" cy="5175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1400" dirty="0">
                <a:hlinkClick r:id="rId4"/>
              </a:rPr>
              <a:t>http://www.youtube.com/watch?v=7_teZVnSZGc&amp;feature=related</a:t>
            </a:r>
            <a:endParaRPr lang="cs-CZ" sz="1400" dirty="0"/>
          </a:p>
          <a:p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8579912" y="11663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5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754800" y="386104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5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62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62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62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962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962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962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96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96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96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96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96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6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6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96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62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62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962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62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62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962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962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962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962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95" dur="80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96" dur="80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80"/>
                                        <p:tgtEl>
                                          <p:spTgt spid="962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8" grpId="0"/>
      <p:bldP spid="96265" grpId="0"/>
      <p:bldP spid="96266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 descr="OSVOB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341438"/>
            <a:ext cx="9144000" cy="4784725"/>
          </a:xfrm>
          <a:noFill/>
        </p:spPr>
      </p:pic>
      <p:sp>
        <p:nvSpPr>
          <p:cNvPr id="224263" name="Text Box 7"/>
          <p:cNvSpPr txBox="1">
            <a:spLocks noChangeArrowheads="1"/>
          </p:cNvSpPr>
          <p:nvPr/>
        </p:nvSpPr>
        <p:spPr bwMode="auto">
          <a:xfrm>
            <a:off x="6327775" y="6035675"/>
            <a:ext cx="2816225" cy="8223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b="1" i="1">
                <a:solidFill>
                  <a:srgbClr val="FD2919"/>
                </a:solidFill>
              </a:rPr>
              <a:t>2. Ukrajinský front </a:t>
            </a:r>
          </a:p>
          <a:p>
            <a:r>
              <a:rPr lang="cs-CZ" b="1" i="1">
                <a:solidFill>
                  <a:srgbClr val="FD2919"/>
                </a:solidFill>
              </a:rPr>
              <a:t>(maršál Malinovskij)</a:t>
            </a:r>
          </a:p>
        </p:txBody>
      </p:sp>
      <p:sp>
        <p:nvSpPr>
          <p:cNvPr id="224264" name="Text Box 8"/>
          <p:cNvSpPr txBox="1">
            <a:spLocks noChangeArrowheads="1"/>
          </p:cNvSpPr>
          <p:nvPr/>
        </p:nvSpPr>
        <p:spPr bwMode="auto">
          <a:xfrm>
            <a:off x="5940425" y="549275"/>
            <a:ext cx="2714625" cy="8223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b="1" i="1">
                <a:solidFill>
                  <a:srgbClr val="FD2919"/>
                </a:solidFill>
              </a:rPr>
              <a:t>4. Ukrajinský front </a:t>
            </a:r>
          </a:p>
          <a:p>
            <a:r>
              <a:rPr lang="cs-CZ" b="1" i="1">
                <a:solidFill>
                  <a:srgbClr val="FD2919"/>
                </a:solidFill>
              </a:rPr>
              <a:t>(maršál Jeremenko)</a:t>
            </a:r>
          </a:p>
        </p:txBody>
      </p:sp>
      <p:sp>
        <p:nvSpPr>
          <p:cNvPr id="224265" name="Text Box 9"/>
          <p:cNvSpPr txBox="1">
            <a:spLocks noChangeArrowheads="1"/>
          </p:cNvSpPr>
          <p:nvPr/>
        </p:nvSpPr>
        <p:spPr bwMode="auto">
          <a:xfrm>
            <a:off x="1187450" y="188913"/>
            <a:ext cx="4595813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b="1" i="1">
                <a:solidFill>
                  <a:srgbClr val="FD2919"/>
                </a:solidFill>
              </a:rPr>
              <a:t>1. Ukrajinský front (maršál Koněv)</a:t>
            </a:r>
          </a:p>
        </p:txBody>
      </p:sp>
      <p:sp>
        <p:nvSpPr>
          <p:cNvPr id="224266" name="AutoShape 10"/>
          <p:cNvSpPr>
            <a:spLocks noChangeArrowheads="1"/>
          </p:cNvSpPr>
          <p:nvPr/>
        </p:nvSpPr>
        <p:spPr bwMode="auto">
          <a:xfrm rot="807711">
            <a:off x="4859338" y="6021388"/>
            <a:ext cx="1512887" cy="215900"/>
          </a:xfrm>
          <a:prstGeom prst="leftArrow">
            <a:avLst>
              <a:gd name="adj1" fmla="val 50000"/>
              <a:gd name="adj2" fmla="val 175184"/>
            </a:avLst>
          </a:prstGeom>
          <a:solidFill>
            <a:srgbClr val="FF0000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4267" name="AutoShape 11"/>
          <p:cNvSpPr>
            <a:spLocks noChangeArrowheads="1"/>
          </p:cNvSpPr>
          <p:nvPr/>
        </p:nvSpPr>
        <p:spPr bwMode="auto">
          <a:xfrm rot="-1341364">
            <a:off x="5076825" y="1628775"/>
            <a:ext cx="1512888" cy="215900"/>
          </a:xfrm>
          <a:prstGeom prst="leftArrow">
            <a:avLst>
              <a:gd name="adj1" fmla="val 50000"/>
              <a:gd name="adj2" fmla="val 175184"/>
            </a:avLst>
          </a:prstGeom>
          <a:solidFill>
            <a:srgbClr val="FF0000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4268" name="AutoShape 12"/>
          <p:cNvSpPr>
            <a:spLocks noChangeArrowheads="1"/>
          </p:cNvSpPr>
          <p:nvPr/>
        </p:nvSpPr>
        <p:spPr bwMode="auto">
          <a:xfrm rot="-8923287">
            <a:off x="1187450" y="1196975"/>
            <a:ext cx="1512888" cy="215900"/>
          </a:xfrm>
          <a:prstGeom prst="leftArrow">
            <a:avLst>
              <a:gd name="adj1" fmla="val 50000"/>
              <a:gd name="adj2" fmla="val 175184"/>
            </a:avLst>
          </a:prstGeom>
          <a:solidFill>
            <a:srgbClr val="FD2919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4269" name="Freeform 13"/>
          <p:cNvSpPr>
            <a:spLocks/>
          </p:cNvSpPr>
          <p:nvPr/>
        </p:nvSpPr>
        <p:spPr bwMode="auto">
          <a:xfrm>
            <a:off x="971550" y="2781300"/>
            <a:ext cx="1152525" cy="1584325"/>
          </a:xfrm>
          <a:custGeom>
            <a:avLst/>
            <a:gdLst>
              <a:gd name="T0" fmla="*/ 0 w 726"/>
              <a:gd name="T1" fmla="*/ 0 h 998"/>
              <a:gd name="T2" fmla="*/ 2147483647 w 726"/>
              <a:gd name="T3" fmla="*/ 2147483647 h 998"/>
              <a:gd name="T4" fmla="*/ 2147483647 w 726"/>
              <a:gd name="T5" fmla="*/ 2147483647 h 998"/>
              <a:gd name="T6" fmla="*/ 0 60000 65536"/>
              <a:gd name="T7" fmla="*/ 0 60000 65536"/>
              <a:gd name="T8" fmla="*/ 0 60000 65536"/>
              <a:gd name="T9" fmla="*/ 0 w 726"/>
              <a:gd name="T10" fmla="*/ 0 h 998"/>
              <a:gd name="T11" fmla="*/ 726 w 726"/>
              <a:gd name="T12" fmla="*/ 998 h 9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726" h="998">
                <a:moveTo>
                  <a:pt x="0" y="0"/>
                </a:moveTo>
                <a:cubicBezTo>
                  <a:pt x="53" y="98"/>
                  <a:pt x="106" y="197"/>
                  <a:pt x="227" y="363"/>
                </a:cubicBezTo>
                <a:cubicBezTo>
                  <a:pt x="348" y="529"/>
                  <a:pt x="537" y="763"/>
                  <a:pt x="726" y="998"/>
                </a:cubicBezTo>
              </a:path>
            </a:pathLst>
          </a:custGeom>
          <a:noFill/>
          <a:ln w="25400" cap="sq">
            <a:solidFill>
              <a:srgbClr val="0000CC"/>
            </a:solidFill>
            <a:round/>
            <a:headEnd type="none" w="sm" len="sm"/>
            <a:tailEnd type="non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224270" name="Text Box 14"/>
          <p:cNvSpPr txBox="1">
            <a:spLocks noChangeArrowheads="1"/>
          </p:cNvSpPr>
          <p:nvPr/>
        </p:nvSpPr>
        <p:spPr bwMode="auto">
          <a:xfrm>
            <a:off x="34925" y="5229225"/>
            <a:ext cx="2773363" cy="8223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b="1" i="1">
                <a:solidFill>
                  <a:srgbClr val="000099"/>
                </a:solidFill>
              </a:rPr>
              <a:t>3. americká armáda </a:t>
            </a:r>
          </a:p>
          <a:p>
            <a:r>
              <a:rPr lang="cs-CZ" b="1" i="1">
                <a:solidFill>
                  <a:srgbClr val="000099"/>
                </a:solidFill>
              </a:rPr>
              <a:t>(generál Patton)</a:t>
            </a:r>
          </a:p>
        </p:txBody>
      </p:sp>
      <p:sp>
        <p:nvSpPr>
          <p:cNvPr id="224271" name="AutoShape 15"/>
          <p:cNvSpPr>
            <a:spLocks noChangeArrowheads="1"/>
          </p:cNvSpPr>
          <p:nvPr/>
        </p:nvSpPr>
        <p:spPr bwMode="auto">
          <a:xfrm rot="8429527">
            <a:off x="-36513" y="4292600"/>
            <a:ext cx="1512888" cy="215900"/>
          </a:xfrm>
          <a:prstGeom prst="leftArrow">
            <a:avLst>
              <a:gd name="adj1" fmla="val 50000"/>
              <a:gd name="adj2" fmla="val 175184"/>
            </a:avLst>
          </a:prstGeom>
          <a:solidFill>
            <a:srgbClr val="0000FF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971550" y="6392940"/>
            <a:ext cx="27778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/>
              <a:t>Jiří </a:t>
            </a:r>
            <a:r>
              <a:rPr lang="cs-CZ" b="1" i="1" dirty="0" err="1"/>
              <a:t>Jožák</a:t>
            </a:r>
            <a:r>
              <a:rPr lang="cs-CZ" b="1" i="1" dirty="0"/>
              <a:t> „Nová doba“, 3.díl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4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4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24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24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24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24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242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242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24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24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24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24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242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242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24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24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24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24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24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24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24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24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24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24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4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4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24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63" grpId="0"/>
      <p:bldP spid="224264" grpId="0"/>
      <p:bldP spid="224265" grpId="0"/>
      <p:bldP spid="224266" grpId="0" animBg="1"/>
      <p:bldP spid="224267" grpId="0" animBg="1"/>
      <p:bldP spid="224268" grpId="0" animBg="1"/>
      <p:bldP spid="224269" grpId="0" animBg="1"/>
      <p:bldP spid="224270" grpId="0"/>
      <p:bldP spid="22427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 dirty="0"/>
              <a:t>Není-li uvedeno jinak, je materiál dílem autorky podle učebních osnov odpovídajících ŠVP vyučovaných podle učebnic:</a:t>
            </a:r>
          </a:p>
          <a:p>
            <a:r>
              <a:rPr lang="cs-CZ" sz="2000" dirty="0"/>
              <a:t>Učebnice : Jiří Pokorný „Nová doba“, 1.díl, Práce</a:t>
            </a:r>
          </a:p>
          <a:p>
            <a:pPr>
              <a:buNone/>
            </a:pPr>
            <a:r>
              <a:rPr lang="cs-CZ" sz="2000" dirty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2000" dirty="0"/>
              <a:t>                       Jiří </a:t>
            </a:r>
            <a:r>
              <a:rPr lang="cs-CZ" sz="2000" dirty="0" err="1"/>
              <a:t>Jožák</a:t>
            </a:r>
            <a:r>
              <a:rPr lang="cs-CZ" sz="2000" dirty="0"/>
              <a:t> „Nová doba“, 3.- 4.díl, Práce</a:t>
            </a:r>
          </a:p>
          <a:p>
            <a:pPr lvl="0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lvl="0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Obrázek :</a:t>
            </a: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blisty.cz/art/13928.html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nl.wikipedia.org/wiki/George_Patton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94</TotalTime>
  <Words>254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DRUHÁ SVĚTOVÁ VÁLKA</vt:lpstr>
      <vt:lpstr>Osvobozování ČSR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25</cp:revision>
  <dcterms:created xsi:type="dcterms:W3CDTF">2010-07-04T09:26:34Z</dcterms:created>
  <dcterms:modified xsi:type="dcterms:W3CDTF">2012-12-27T23:35:46Z</dcterms:modified>
</cp:coreProperties>
</file>