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2" r:id="rId2"/>
    <p:sldId id="264" r:id="rId3"/>
    <p:sldId id="266" r:id="rId4"/>
    <p:sldId id="267" r:id="rId5"/>
    <p:sldId id="265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892498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134730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D95CC-0861-45D4-8858-4C7D7EA70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3716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3716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EACEBA-E1A8-4402-A2ED-3FF8B039C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5" Type="http://schemas.openxmlformats.org/officeDocument/2006/relationships/slide" Target="slide5.xml"/><Relationship Id="rId4" Type="http://schemas.openxmlformats.org/officeDocument/2006/relationships/hyperlink" Target="http://www.ceskatelevize.cz/specialy/tobruk/video/trailer.php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ceskatelevize.cz/specialy/tobruk/fotogalerie/00historie/64.jpg" TargetMode="External"/><Relationship Id="rId1" Type="http://schemas.openxmlformats.org/officeDocument/2006/relationships/slideLayout" Target="../slideLayouts/slideLayout12.xml"/><Relationship Id="rId5" Type="http://schemas.openxmlformats.org/officeDocument/2006/relationships/slide" Target="slide5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specialy/tobruk/historie.php" TargetMode="External"/><Relationship Id="rId2" Type="http://schemas.openxmlformats.org/officeDocument/2006/relationships/hyperlink" Target="http://www.druhavalkasvetova.euweb.cz/afrika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istory-if.blog.cz/1102/svetova-valka-ceskoslovensti-vojaci-v-zahranic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Válka a Češi v Africe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</a:t>
            </a:r>
            <a:r>
              <a:rPr lang="cs-CZ" smtClean="0"/>
              <a:t>: Mgr.Barbora</a:t>
            </a:r>
            <a:r>
              <a:rPr lang="cs-CZ" dirty="0" smtClean="0"/>
              <a:t>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5652120" y="4581128"/>
            <a:ext cx="2016125" cy="83099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48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Průběh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933" name="Picture 5" descr="perimetr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9511" y="737831"/>
            <a:ext cx="9144000" cy="6119812"/>
          </a:xfrm>
          <a:noFill/>
        </p:spPr>
      </p:pic>
      <p:pic>
        <p:nvPicPr>
          <p:cNvPr id="124937" name="Picture 9" descr="elalamein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92875" y="0"/>
            <a:ext cx="2651125" cy="3500438"/>
          </a:xfrm>
          <a:noFill/>
        </p:spPr>
      </p:pic>
      <p:sp>
        <p:nvSpPr>
          <p:cNvPr id="124949" name="Oval 21"/>
          <p:cNvSpPr>
            <a:spLocks noChangeArrowheads="1"/>
          </p:cNvSpPr>
          <p:nvPr/>
        </p:nvSpPr>
        <p:spPr bwMode="auto">
          <a:xfrm>
            <a:off x="4572000" y="2492375"/>
            <a:ext cx="504825" cy="288925"/>
          </a:xfrm>
          <a:prstGeom prst="ellipse">
            <a:avLst/>
          </a:prstGeom>
          <a:solidFill>
            <a:schemeClr val="accent1">
              <a:alpha val="0"/>
            </a:schemeClr>
          </a:solidFill>
          <a:ln w="25400" cap="sq">
            <a:solidFill>
              <a:srgbClr val="FF000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24950" name="Rectangle 22"/>
          <p:cNvSpPr>
            <a:spLocks noChangeArrowheads="1"/>
          </p:cNvSpPr>
          <p:nvPr/>
        </p:nvSpPr>
        <p:spPr bwMode="auto">
          <a:xfrm>
            <a:off x="3000375" y="6429375"/>
            <a:ext cx="6143625" cy="369888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r>
              <a:rPr lang="cs-CZ" sz="1800">
                <a:hlinkClick r:id="rId4"/>
              </a:rPr>
              <a:t>http://www.ceskatelevize.cz/specialy/tobruk/video/trailer.php</a:t>
            </a:r>
            <a:endParaRPr lang="cs-CZ" sz="1800"/>
          </a:p>
        </p:txBody>
      </p:sp>
      <p:sp>
        <p:nvSpPr>
          <p:cNvPr id="124954" name="Rectangle 26"/>
          <p:cNvSpPr>
            <a:spLocks noChangeArrowheads="1"/>
          </p:cNvSpPr>
          <p:nvPr/>
        </p:nvSpPr>
        <p:spPr bwMode="auto">
          <a:xfrm>
            <a:off x="1258888" y="0"/>
            <a:ext cx="138747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AFRIKA</a:t>
            </a:r>
          </a:p>
        </p:txBody>
      </p:sp>
      <p:sp>
        <p:nvSpPr>
          <p:cNvPr id="124955" name="Rectangle 27"/>
          <p:cNvSpPr>
            <a:spLocks noChangeArrowheads="1"/>
          </p:cNvSpPr>
          <p:nvPr/>
        </p:nvSpPr>
        <p:spPr bwMode="auto">
          <a:xfrm>
            <a:off x="1258888" y="428625"/>
            <a:ext cx="7226300" cy="3667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w"/>
            </a:pPr>
            <a:r>
              <a:rPr lang="cs-CZ" sz="2000"/>
              <a:t> prosinec 1941 – britská armáda osvobozuje přístav Tobrúk v Libyi </a:t>
            </a:r>
          </a:p>
        </p:txBody>
      </p:sp>
      <p:sp>
        <p:nvSpPr>
          <p:cNvPr id="124957" name="Line 29"/>
          <p:cNvSpPr>
            <a:spLocks noChangeShapeType="1"/>
          </p:cNvSpPr>
          <p:nvPr/>
        </p:nvSpPr>
        <p:spPr bwMode="auto">
          <a:xfrm flipH="1">
            <a:off x="5076825" y="836613"/>
            <a:ext cx="1800225" cy="1512887"/>
          </a:xfrm>
          <a:prstGeom prst="line">
            <a:avLst/>
          </a:prstGeom>
          <a:noFill/>
          <a:ln w="31750" cap="sq">
            <a:solidFill>
              <a:srgbClr val="FF0000"/>
            </a:solidFill>
            <a:round/>
            <a:headEnd type="none" w="sm" len="sm"/>
            <a:tailEnd type="triangl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23528" y="122372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5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54074" y="8786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5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249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249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249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49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49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4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1249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49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49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4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49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49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24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49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4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4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49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49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49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49" grpId="0" animBg="1"/>
      <p:bldP spid="124950" grpId="0"/>
      <p:bldP spid="124955" grpId="0"/>
      <p:bldP spid="124957" grpId="0" animBg="1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206731"/>
            <a:ext cx="8820472" cy="191611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 května 1942 – snaha německých a italských vojsk získat Suezský přístav a spojit se tak s Japonskem  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neúspěch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podzim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1942 – vítězství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spojeneckých vojsk u egyptského   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                 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Al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-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Alamejnu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                                                                                                </a:t>
            </a:r>
            <a:r>
              <a:rPr lang="cs-CZ" sz="2400" dirty="0" smtClean="0">
                <a:cs typeface="Times New Roman" pitchFamily="18" charset="0"/>
                <a:sym typeface="Wingdings 3" pitchFamily="18" charset="2"/>
              </a:rPr>
              <a:t/>
            </a:r>
            <a:br>
              <a:rPr lang="cs-CZ" sz="2400" dirty="0" smtClean="0">
                <a:cs typeface="Times New Roman" pitchFamily="18" charset="0"/>
                <a:sym typeface="Wingdings 3" pitchFamily="18" charset="2"/>
              </a:rPr>
            </a:br>
            <a:endParaRPr lang="cs-CZ" sz="2400" dirty="0" smtClean="0">
              <a:cs typeface="Times New Roman" pitchFamily="18" charset="0"/>
              <a:sym typeface="Wingdings 3" pitchFamily="18" charset="2"/>
            </a:endParaRPr>
          </a:p>
        </p:txBody>
      </p:sp>
      <p:pic>
        <p:nvPicPr>
          <p:cNvPr id="123910" name="Picture 6" descr="montgomery6kv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24525" y="2276475"/>
            <a:ext cx="3419475" cy="3192463"/>
          </a:xfrm>
          <a:noFill/>
        </p:spPr>
      </p:pic>
      <p:sp>
        <p:nvSpPr>
          <p:cNvPr id="123913" name="Rectangle 9"/>
          <p:cNvSpPr>
            <a:spLocks noChangeArrowheads="1"/>
          </p:cNvSpPr>
          <p:nvPr/>
        </p:nvSpPr>
        <p:spPr bwMode="auto">
          <a:xfrm>
            <a:off x="5292725" y="1916113"/>
            <a:ext cx="2451100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 anchor="ctr">
            <a:spAutoFit/>
          </a:bodyPr>
          <a:lstStyle/>
          <a:p>
            <a:r>
              <a:rPr lang="cs-CZ" sz="2000" b="1" i="1" dirty="0"/>
              <a:t>generál Montgomery</a:t>
            </a:r>
            <a:r>
              <a:rPr lang="cs-CZ" dirty="0"/>
              <a:t> </a:t>
            </a:r>
          </a:p>
        </p:txBody>
      </p:sp>
      <p:pic>
        <p:nvPicPr>
          <p:cNvPr id="123919" name="Picture 15" descr="Rommel_35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05038"/>
            <a:ext cx="3635375" cy="313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914" name="Rectangle 10"/>
          <p:cNvSpPr>
            <a:spLocks noChangeArrowheads="1"/>
          </p:cNvSpPr>
          <p:nvPr/>
        </p:nvSpPr>
        <p:spPr bwMode="auto">
          <a:xfrm>
            <a:off x="2268538" y="1844675"/>
            <a:ext cx="2713037" cy="10668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 anchor="ctr">
            <a:spAutoFit/>
          </a:bodyPr>
          <a:lstStyle/>
          <a:p>
            <a:r>
              <a:rPr lang="cs-CZ" sz="2000" b="1" i="1"/>
              <a:t>Velící Afrikakorpsu, </a:t>
            </a:r>
          </a:p>
          <a:p>
            <a:r>
              <a:rPr lang="cs-CZ" sz="2000" b="1" i="1"/>
              <a:t>generálporučík Rommel</a:t>
            </a:r>
          </a:p>
          <a:p>
            <a:r>
              <a:rPr lang="cs-CZ" sz="2000" b="1" i="1"/>
              <a:t>„Pouštní liška“</a:t>
            </a:r>
            <a:r>
              <a:rPr lang="cs-CZ"/>
              <a:t> </a:t>
            </a:r>
          </a:p>
        </p:txBody>
      </p:sp>
      <p:sp>
        <p:nvSpPr>
          <p:cNvPr id="123921" name="Text Box 17"/>
          <p:cNvSpPr txBox="1">
            <a:spLocks noChangeArrowheads="1"/>
          </p:cNvSpPr>
          <p:nvPr/>
        </p:nvSpPr>
        <p:spPr bwMode="auto">
          <a:xfrm>
            <a:off x="1692275" y="5661025"/>
            <a:ext cx="4873625" cy="100647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000" b="1" i="1" dirty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Jaký je rozdíl mezi hodinkami a </a:t>
            </a:r>
            <a:r>
              <a:rPr lang="cs-CZ" sz="2000" b="1" i="1" dirty="0" err="1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Rommelem</a:t>
            </a:r>
            <a:r>
              <a:rPr lang="cs-CZ" sz="2000" b="1" i="1" dirty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2000" b="1" i="1" dirty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Hodinky jdou dopředu a říkají si „tik tak“,</a:t>
            </a:r>
          </a:p>
          <a:p>
            <a:r>
              <a:rPr lang="cs-CZ" sz="2000" b="1" i="1" dirty="0" err="1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Rommel</a:t>
            </a:r>
            <a:r>
              <a:rPr lang="cs-CZ" sz="2000" b="1" i="1" dirty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 jde dozadu a říká si „taktik“.</a:t>
            </a:r>
          </a:p>
        </p:txBody>
      </p:sp>
      <p:sp>
        <p:nvSpPr>
          <p:cNvPr id="123923" name="PubCross"/>
          <p:cNvSpPr>
            <a:spLocks noEditPoints="1" noChangeArrowheads="1"/>
          </p:cNvSpPr>
          <p:nvPr/>
        </p:nvSpPr>
        <p:spPr bwMode="auto">
          <a:xfrm rot="-2813847">
            <a:off x="3708400" y="3284538"/>
            <a:ext cx="1828800" cy="1828800"/>
          </a:xfrm>
          <a:custGeom>
            <a:avLst/>
            <a:gdLst>
              <a:gd name="G0" fmla="+- 0 0 0"/>
              <a:gd name="G1" fmla="+- 9004 0 0"/>
              <a:gd name="G2" fmla="+- 21600 0 9004"/>
              <a:gd name="G3" fmla="+- 9276 0 0"/>
              <a:gd name="G4" fmla="+- 21600 0 9276"/>
              <a:gd name="T0" fmla="*/ 10800 w 21600"/>
              <a:gd name="T1" fmla="*/ 0 h 21600"/>
              <a:gd name="T2" fmla="*/ 0 w 21600"/>
              <a:gd name="T3" fmla="*/ 10800 h 21600"/>
              <a:gd name="T4" fmla="*/ 10800 w 21600"/>
              <a:gd name="T5" fmla="*/ 21600 h 21600"/>
              <a:gd name="T6" fmla="*/ 21600 w 21600"/>
              <a:gd name="T7" fmla="*/ 10800 h 21600"/>
              <a:gd name="T8" fmla="*/ G1 w 21600"/>
              <a:gd name="T9" fmla="*/ G3 h 21600"/>
              <a:gd name="T10" fmla="*/ G2 w 21600"/>
              <a:gd name="T11" fmla="*/ G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9004" y="0"/>
                </a:moveTo>
                <a:lnTo>
                  <a:pt x="9004" y="9276"/>
                </a:lnTo>
                <a:lnTo>
                  <a:pt x="0" y="9276"/>
                </a:lnTo>
                <a:lnTo>
                  <a:pt x="0" y="12324"/>
                </a:lnTo>
                <a:lnTo>
                  <a:pt x="9004" y="12324"/>
                </a:lnTo>
                <a:lnTo>
                  <a:pt x="9004" y="21600"/>
                </a:lnTo>
                <a:lnTo>
                  <a:pt x="12596" y="21600"/>
                </a:lnTo>
                <a:lnTo>
                  <a:pt x="12596" y="12324"/>
                </a:lnTo>
                <a:lnTo>
                  <a:pt x="21600" y="12324"/>
                </a:lnTo>
                <a:lnTo>
                  <a:pt x="21600" y="9276"/>
                </a:lnTo>
                <a:lnTo>
                  <a:pt x="12596" y="9276"/>
                </a:lnTo>
                <a:lnTo>
                  <a:pt x="12596" y="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3528" y="541931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604448" y="549138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39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39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39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3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3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3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239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239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700" decel="100000" fill="hold"/>
                                        <p:tgtEl>
                                          <p:spTgt spid="123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" accel="100000" fill="hold">
                                          <p:stCondLst>
                                            <p:cond delay="2700"/>
                                          </p:stCondLst>
                                        </p:cTn>
                                        <p:tgtEl>
                                          <p:spTgt spid="123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239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23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700" decel="100000" fill="hold"/>
                                        <p:tgtEl>
                                          <p:spTgt spid="123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" accel="100000" fill="hold">
                                          <p:stCondLst>
                                            <p:cond delay="2700"/>
                                          </p:stCondLst>
                                        </p:cTn>
                                        <p:tgtEl>
                                          <p:spTgt spid="123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3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3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3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239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239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700" decel="100000" fill="hold"/>
                                        <p:tgtEl>
                                          <p:spTgt spid="1239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" accel="100000" fill="hold">
                                          <p:stCondLst>
                                            <p:cond delay="2700"/>
                                          </p:stCondLst>
                                        </p:cTn>
                                        <p:tgtEl>
                                          <p:spTgt spid="1239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1239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239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700" decel="100000" fill="hold"/>
                                        <p:tgtEl>
                                          <p:spTgt spid="1239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" accel="100000" fill="hold">
                                          <p:stCondLst>
                                            <p:cond delay="2700"/>
                                          </p:stCondLst>
                                        </p:cTn>
                                        <p:tgtEl>
                                          <p:spTgt spid="1239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39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39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39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39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39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239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239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239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239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13" grpId="0"/>
      <p:bldP spid="123914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58888" y="0"/>
            <a:ext cx="7593012" cy="4114800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                    - čs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. pěší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prapor 11-Východní (gen.Klapálek)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Obrat ve vývoji války 1942-43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Požadavek na otevření druhé fronty – západní Evropa  rozdělení německých sil ...</a:t>
            </a:r>
          </a:p>
          <a:p>
            <a:pPr eaLnBrk="1" hangingPunct="1">
              <a:lnSpc>
                <a:spcPct val="90000"/>
              </a:lnSpc>
            </a:pPr>
            <a:endParaRPr lang="cs-CZ" sz="24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Vzestup odporu v okupovaných zemích  stupňování teroru  silnější odpor (partyzánský boj)</a:t>
            </a:r>
          </a:p>
        </p:txBody>
      </p:sp>
      <p:pic>
        <p:nvPicPr>
          <p:cNvPr id="72715" name="Picture 11" descr="Historie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059113" y="620713"/>
            <a:ext cx="2319337" cy="3024187"/>
          </a:xfrm>
        </p:spPr>
      </p:pic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1908175" y="2565400"/>
            <a:ext cx="287338" cy="1150938"/>
          </a:xfrm>
          <a:prstGeom prst="downArrow">
            <a:avLst>
              <a:gd name="adj1" fmla="val 50000"/>
              <a:gd name="adj2" fmla="val 100138"/>
            </a:avLst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pic>
        <p:nvPicPr>
          <p:cNvPr id="72724" name="Picture 20" descr="96690-20080525210027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724525" y="908050"/>
            <a:ext cx="2700338" cy="2700338"/>
          </a:xfrm>
        </p:spPr>
      </p:pic>
      <p:sp>
        <p:nvSpPr>
          <p:cNvPr id="2" name="Obdélník 1"/>
          <p:cNvSpPr/>
          <p:nvPr/>
        </p:nvSpPr>
        <p:spPr>
          <a:xfrm>
            <a:off x="5220072" y="361366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5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460432" y="353167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5" action="ppaction://hlinksldjump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27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2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2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27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27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27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27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270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270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270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270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270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270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 animBg="1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>
            <a:normAutofit/>
          </a:bodyPr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1196752"/>
            <a:ext cx="7772400" cy="48230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800" dirty="0"/>
              <a:t>Není-li uvedeno jinak, je materiál dílem autorky podle učebních osnov odpovídajících ŠVP vyučovaných podle učebnic:</a:t>
            </a:r>
          </a:p>
          <a:p>
            <a:r>
              <a:rPr lang="cs-CZ" sz="1800" dirty="0" smtClean="0"/>
              <a:t>Učebnice : Jiří Pokorný „Nová doba“, 1.díl, Práce</a:t>
            </a:r>
          </a:p>
          <a:p>
            <a:pPr>
              <a:buNone/>
            </a:pPr>
            <a:r>
              <a:rPr lang="cs-CZ" sz="1800" dirty="0" smtClean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1800" dirty="0" smtClean="0"/>
              <a:t>                       Jiří </a:t>
            </a:r>
            <a:r>
              <a:rPr lang="cs-CZ" sz="1800" dirty="0" err="1" smtClean="0"/>
              <a:t>Jožák</a:t>
            </a:r>
            <a:r>
              <a:rPr lang="cs-CZ" sz="1800" dirty="0" smtClean="0"/>
              <a:t> „Nová doba“, 3.- 4.díl, Práce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 marL="457200" lvl="0" indent="-457200">
              <a:buAutoNum type="arabicPeriod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www.druhavalkasvetova.euweb.cz/afrika.htm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www.druhavalkasvetova.euweb.cz/afrika.htm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www.druhavalkasvetova.euweb.cz/afrika.htm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www.druhavalkasvetova.euweb.cz/afrika.htm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www.ceskatelevize.cz/specialy/tobruk/historie.php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history-if.blog.cz/1102/svetova-valka-ceskoslovensti-vojaci-v-zahranici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90</TotalTime>
  <Words>273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DRUHÁ SVĚTOVÁ VÁLKA</vt:lpstr>
      <vt:lpstr>Snímek 3</vt:lpstr>
      <vt:lpstr>Snímek 4</vt:lpstr>
      <vt:lpstr>Snímek 5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20</cp:revision>
  <dcterms:created xsi:type="dcterms:W3CDTF">2010-07-04T09:26:34Z</dcterms:created>
  <dcterms:modified xsi:type="dcterms:W3CDTF">2012-12-31T00:06:39Z</dcterms:modified>
</cp:coreProperties>
</file>