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ACD8A-40DF-40D9-9E4F-A5F069B05E8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5A1C0B14-4042-44E8-A25B-D7966F8C016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ACD8A-40DF-40D9-9E4F-A5F069B05E8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0B14-4042-44E8-A25B-D7966F8C016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ACD8A-40DF-40D9-9E4F-A5F069B05E8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A1C0B14-4042-44E8-A25B-D7966F8C016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ACD8A-40DF-40D9-9E4F-A5F069B05E8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0B14-4042-44E8-A25B-D7966F8C016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ACD8A-40DF-40D9-9E4F-A5F069B05E8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0B14-4042-44E8-A25B-D7966F8C016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ACD8A-40DF-40D9-9E4F-A5F069B05E8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0B14-4042-44E8-A25B-D7966F8C01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ACD8A-40DF-40D9-9E4F-A5F069B05E8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0B14-4042-44E8-A25B-D7966F8C01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ACD8A-40DF-40D9-9E4F-A5F069B05E8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0B14-4042-44E8-A25B-D7966F8C016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ACD8A-40DF-40D9-9E4F-A5F069B05E8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A1C0B14-4042-44E8-A25B-D7966F8C016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ACD8A-40DF-40D9-9E4F-A5F069B05E8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0B14-4042-44E8-A25B-D7966F8C01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ACD8A-40DF-40D9-9E4F-A5F069B05E8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0B14-4042-44E8-A25B-D7966F8C01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B4ACD8A-40DF-40D9-9E4F-A5F069B05E8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5A1C0B14-4042-44E8-A25B-D7966F8C016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cs typeface="Arial" charset="0"/>
              </a:rPr>
              <a:t>VY_32_Inovace_44_present </a:t>
            </a:r>
            <a:r>
              <a:rPr lang="cs-CZ" sz="3200" b="1" dirty="0" err="1" smtClean="0">
                <a:cs typeface="Arial" charset="0"/>
              </a:rPr>
              <a:t>perfect</a:t>
            </a:r>
            <a:r>
              <a:rPr lang="cs-CZ" sz="3200" b="1" dirty="0" smtClean="0">
                <a:cs typeface="Arial" charset="0"/>
              </a:rPr>
              <a:t> I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7958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PRESENT PERFECT</a:t>
            </a:r>
            <a:br>
              <a:rPr lang="cs-CZ" dirty="0" smtClean="0"/>
            </a:br>
            <a:r>
              <a:rPr lang="cs-CZ" dirty="0" smtClean="0"/>
              <a:t>(PŘEDPŘÍTOMNÝ ČAS)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 descr="C:\Users\Krejzova\AppData\Local\Microsoft\Windows\Temporary Internet Files\Content.IE5\MLXMPLH5\MC90043438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852936"/>
            <a:ext cx="3672408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31840" y="3501008"/>
            <a:ext cx="28240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I. ÚVOD A TVOŘENÍ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727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Present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perfect</a:t>
            </a:r>
            <a:r>
              <a:rPr lang="cs-CZ" b="1" dirty="0" smtClean="0">
                <a:solidFill>
                  <a:srgbClr val="FF0000"/>
                </a:solidFill>
              </a:rPr>
              <a:t> ( předpřítomný čas)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Tento gramatický jev v </a:t>
            </a:r>
            <a:r>
              <a:rPr lang="cs-CZ" dirty="0" smtClean="0">
                <a:solidFill>
                  <a:srgbClr val="FF0000"/>
                </a:solidFill>
              </a:rPr>
              <a:t>češtině neexistuje</a:t>
            </a:r>
          </a:p>
          <a:p>
            <a:r>
              <a:rPr lang="cs-CZ" dirty="0" smtClean="0"/>
              <a:t>Do češtiny </a:t>
            </a:r>
            <a:r>
              <a:rPr lang="cs-CZ" dirty="0" smtClean="0">
                <a:solidFill>
                  <a:srgbClr val="FF0000"/>
                </a:solidFill>
              </a:rPr>
              <a:t>se překládá </a:t>
            </a:r>
            <a:r>
              <a:rPr lang="cs-CZ" dirty="0" smtClean="0"/>
              <a:t>časem minulým, někdy přítomným</a:t>
            </a:r>
          </a:p>
          <a:p>
            <a:r>
              <a:rPr lang="cs-CZ" dirty="0" smtClean="0"/>
              <a:t>Doslova znamená </a:t>
            </a:r>
            <a:r>
              <a:rPr lang="cs-CZ" dirty="0" smtClean="0">
                <a:solidFill>
                  <a:srgbClr val="FF0000"/>
                </a:solidFill>
              </a:rPr>
              <a:t>přítomný čas dokonavý</a:t>
            </a:r>
            <a:r>
              <a:rPr lang="cs-CZ" dirty="0" smtClean="0"/>
              <a:t>, což jeho význam lépe vystihuje</a:t>
            </a:r>
          </a:p>
          <a:p>
            <a:r>
              <a:rPr lang="cs-CZ" dirty="0" smtClean="0"/>
              <a:t>Váže se k přítomnosti, k tomu, </a:t>
            </a:r>
            <a:r>
              <a:rPr lang="cs-CZ" dirty="0" smtClean="0">
                <a:solidFill>
                  <a:srgbClr val="FF0000"/>
                </a:solidFill>
              </a:rPr>
              <a:t>co je tady a teď</a:t>
            </a:r>
          </a:p>
          <a:p>
            <a:r>
              <a:rPr lang="cs-CZ" dirty="0" smtClean="0"/>
              <a:t>V češtině se věty v tomto čase vyznačují tím, že obsahují příslovce jako </a:t>
            </a:r>
            <a:r>
              <a:rPr lang="cs-CZ" dirty="0" smtClean="0">
                <a:solidFill>
                  <a:srgbClr val="FF0000"/>
                </a:solidFill>
              </a:rPr>
              <a:t>už, ještě, ještě ne, zatím, dosud teprve apod. </a:t>
            </a:r>
            <a:r>
              <a:rPr lang="cs-CZ" dirty="0" smtClean="0"/>
              <a:t>nebo tato příslovce můžeme do vět dosadit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6861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Tvoření tvarů předpřítomného času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447800"/>
            <a:ext cx="8928992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Jde o tvar složený ze dvou částí 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Přítomný tvar slovesa „to </a:t>
            </a:r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“ + minulé příčestí významového slovesa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= </a:t>
            </a:r>
            <a:r>
              <a:rPr lang="cs-CZ" dirty="0" err="1" smtClean="0"/>
              <a:t>I´ve</a:t>
            </a:r>
            <a:r>
              <a:rPr lang="cs-CZ" dirty="0" smtClean="0"/>
              <a:t>                                 - pravidelná s koncovkou -</a:t>
            </a:r>
            <a:r>
              <a:rPr lang="cs-CZ" dirty="0" err="1" smtClean="0"/>
              <a:t>ed</a:t>
            </a:r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= </a:t>
            </a:r>
            <a:r>
              <a:rPr lang="cs-CZ" dirty="0" err="1" smtClean="0"/>
              <a:t>you´ve</a:t>
            </a:r>
            <a:r>
              <a:rPr lang="cs-CZ" dirty="0" smtClean="0"/>
              <a:t>                                 ( </a:t>
            </a:r>
            <a:r>
              <a:rPr lang="cs-CZ" dirty="0" err="1" smtClean="0"/>
              <a:t>played</a:t>
            </a:r>
            <a:r>
              <a:rPr lang="cs-CZ" dirty="0" smtClean="0"/>
              <a:t>, </a:t>
            </a:r>
            <a:r>
              <a:rPr lang="cs-CZ" dirty="0" err="1" smtClean="0"/>
              <a:t>finished</a:t>
            </a:r>
            <a:r>
              <a:rPr lang="cs-CZ" dirty="0" smtClean="0"/>
              <a:t>, </a:t>
            </a:r>
            <a:r>
              <a:rPr lang="cs-CZ" dirty="0" err="1" smtClean="0"/>
              <a:t>stayed</a:t>
            </a:r>
            <a:r>
              <a:rPr lang="cs-CZ" dirty="0" smtClean="0"/>
              <a:t> )</a:t>
            </a:r>
          </a:p>
          <a:p>
            <a:r>
              <a:rPr lang="cs-CZ" dirty="0" err="1"/>
              <a:t>w</a:t>
            </a:r>
            <a:r>
              <a:rPr lang="cs-CZ" dirty="0" err="1" smtClean="0"/>
              <a:t>e</a:t>
            </a:r>
            <a:r>
              <a:rPr lang="cs-CZ" dirty="0" smtClean="0"/>
              <a:t> = </a:t>
            </a:r>
            <a:r>
              <a:rPr lang="cs-CZ" dirty="0" err="1" smtClean="0"/>
              <a:t>we´ve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hey</a:t>
            </a:r>
            <a:r>
              <a:rPr lang="cs-CZ" dirty="0" smtClean="0"/>
              <a:t> = </a:t>
            </a:r>
            <a:r>
              <a:rPr lang="cs-CZ" dirty="0" err="1" smtClean="0"/>
              <a:t>they´ve</a:t>
            </a:r>
            <a:r>
              <a:rPr lang="cs-CZ" dirty="0" smtClean="0"/>
              <a:t>                             -nepravidelná ve třetím tvaru</a:t>
            </a:r>
          </a:p>
          <a:p>
            <a:r>
              <a:rPr lang="cs-CZ" dirty="0"/>
              <a:t>h</a:t>
            </a:r>
            <a:r>
              <a:rPr lang="cs-CZ" dirty="0" smtClean="0"/>
              <a:t>e has = </a:t>
            </a:r>
            <a:r>
              <a:rPr lang="cs-CZ" dirty="0" err="1" smtClean="0"/>
              <a:t>he´s</a:t>
            </a:r>
            <a:r>
              <a:rPr lang="cs-CZ" dirty="0" smtClean="0"/>
              <a:t>                                ( met, </a:t>
            </a:r>
            <a:r>
              <a:rPr lang="cs-CZ" dirty="0" err="1" smtClean="0"/>
              <a:t>gone</a:t>
            </a:r>
            <a:r>
              <a:rPr lang="cs-CZ" dirty="0" smtClean="0"/>
              <a:t>, </a:t>
            </a:r>
            <a:r>
              <a:rPr lang="cs-CZ" dirty="0" err="1" smtClean="0"/>
              <a:t>lost</a:t>
            </a:r>
            <a:r>
              <a:rPr lang="cs-CZ" dirty="0" smtClean="0"/>
              <a:t>, </a:t>
            </a:r>
            <a:r>
              <a:rPr lang="cs-CZ" dirty="0" err="1" smtClean="0"/>
              <a:t>seen</a:t>
            </a:r>
            <a:r>
              <a:rPr lang="cs-CZ" dirty="0" smtClean="0"/>
              <a:t> )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he</a:t>
            </a:r>
            <a:r>
              <a:rPr lang="cs-CZ" dirty="0" smtClean="0"/>
              <a:t> has = </a:t>
            </a:r>
            <a:r>
              <a:rPr lang="cs-CZ" dirty="0" err="1" smtClean="0"/>
              <a:t>she´s</a:t>
            </a:r>
            <a:endParaRPr lang="cs-CZ" dirty="0" smtClean="0"/>
          </a:p>
          <a:p>
            <a:r>
              <a:rPr lang="cs-CZ" dirty="0" err="1"/>
              <a:t>i</a:t>
            </a:r>
            <a:r>
              <a:rPr lang="cs-CZ" dirty="0" err="1" smtClean="0"/>
              <a:t>t</a:t>
            </a:r>
            <a:r>
              <a:rPr lang="cs-CZ" dirty="0" smtClean="0"/>
              <a:t> has = </a:t>
            </a:r>
            <a:r>
              <a:rPr lang="cs-CZ" dirty="0" err="1" smtClean="0"/>
              <a:t>it´s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569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143000"/>
          </a:xfrm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Examples</a:t>
            </a:r>
            <a:r>
              <a:rPr lang="cs-CZ" b="1" dirty="0" smtClean="0">
                <a:solidFill>
                  <a:srgbClr val="FF0000"/>
                </a:solidFill>
              </a:rPr>
              <a:t> ( příklady):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I</a:t>
            </a:r>
            <a:r>
              <a:rPr lang="cs-CZ" dirty="0" err="1" smtClean="0">
                <a:solidFill>
                  <a:srgbClr val="FF0000"/>
                </a:solidFill>
              </a:rPr>
              <a:t>´ve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finished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err="1" smtClean="0">
                <a:solidFill>
                  <a:srgbClr val="FF0000"/>
                </a:solidFill>
              </a:rPr>
              <a:t>´ve</a:t>
            </a:r>
            <a:r>
              <a:rPr lang="cs-CZ" dirty="0" smtClean="0">
                <a:solidFill>
                  <a:srgbClr val="FF0000"/>
                </a:solidFill>
              </a:rPr>
              <a:t> met.</a:t>
            </a:r>
          </a:p>
          <a:p>
            <a:r>
              <a:rPr lang="cs-CZ" dirty="0" err="1" smtClean="0"/>
              <a:t>He</a:t>
            </a:r>
            <a:r>
              <a:rPr lang="cs-CZ" dirty="0" err="1" smtClean="0">
                <a:solidFill>
                  <a:srgbClr val="FF0000"/>
                </a:solidFill>
              </a:rPr>
              <a:t>´s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gone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out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err="1" smtClean="0">
                <a:solidFill>
                  <a:srgbClr val="FF0000"/>
                </a:solidFill>
              </a:rPr>
              <a:t>´ve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lost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way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I´</a:t>
            </a:r>
            <a:r>
              <a:rPr lang="cs-CZ" dirty="0" err="1" smtClean="0">
                <a:solidFill>
                  <a:srgbClr val="FF0000"/>
                </a:solidFill>
              </a:rPr>
              <a:t>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written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You´</a:t>
            </a:r>
            <a:r>
              <a:rPr lang="cs-CZ" dirty="0" err="1" smtClean="0">
                <a:solidFill>
                  <a:srgbClr val="FF0000"/>
                </a:solidFill>
              </a:rPr>
              <a:t>ve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had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cars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She´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been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money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3789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Tvoření záporných tvarů (</a:t>
            </a:r>
            <a:r>
              <a:rPr lang="cs-CZ" b="1" dirty="0" err="1" smtClean="0">
                <a:solidFill>
                  <a:srgbClr val="FF0000"/>
                </a:solidFill>
              </a:rPr>
              <a:t>negatives</a:t>
            </a:r>
            <a:r>
              <a:rPr lang="cs-CZ" b="1" dirty="0" smtClean="0">
                <a:solidFill>
                  <a:srgbClr val="FF0000"/>
                </a:solidFill>
              </a:rPr>
              <a:t>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447800"/>
            <a:ext cx="8579296" cy="457200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Přidáním záporky </a:t>
            </a:r>
            <a:r>
              <a:rPr lang="cs-CZ" dirty="0" smtClean="0">
                <a:solidFill>
                  <a:srgbClr val="FF0000"/>
                </a:solidFill>
              </a:rPr>
              <a:t>not </a:t>
            </a:r>
            <a:r>
              <a:rPr lang="cs-CZ" dirty="0" smtClean="0"/>
              <a:t>k pomocnému slovesu  </a:t>
            </a:r>
            <a:r>
              <a:rPr lang="cs-CZ" dirty="0" err="1" smtClean="0"/>
              <a:t>have</a:t>
            </a:r>
            <a:r>
              <a:rPr lang="cs-CZ" dirty="0" smtClean="0"/>
              <a:t> / has</a:t>
            </a:r>
          </a:p>
          <a:p>
            <a:r>
              <a:rPr lang="cs-CZ" dirty="0" smtClean="0"/>
              <a:t>Můžeme použít plné ( full </a:t>
            </a:r>
            <a:r>
              <a:rPr lang="cs-CZ" dirty="0" err="1" smtClean="0"/>
              <a:t>forms</a:t>
            </a:r>
            <a:r>
              <a:rPr lang="cs-CZ" dirty="0" smtClean="0"/>
              <a:t>) i stažené tvary(</a:t>
            </a:r>
            <a:r>
              <a:rPr lang="cs-CZ" dirty="0" err="1" smtClean="0"/>
              <a:t>contractions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    </a:t>
            </a:r>
            <a:r>
              <a:rPr lang="cs-CZ" dirty="0" err="1">
                <a:solidFill>
                  <a:srgbClr val="FF0000"/>
                </a:solidFill>
              </a:rPr>
              <a:t>h</a:t>
            </a:r>
            <a:r>
              <a:rPr lang="cs-CZ" dirty="0" err="1" smtClean="0">
                <a:solidFill>
                  <a:srgbClr val="FF0000"/>
                </a:solidFill>
              </a:rPr>
              <a:t>ave</a:t>
            </a:r>
            <a:r>
              <a:rPr lang="cs-CZ" dirty="0" smtClean="0">
                <a:solidFill>
                  <a:srgbClr val="FF0000"/>
                </a:solidFill>
              </a:rPr>
              <a:t> not    =          </a:t>
            </a:r>
            <a:r>
              <a:rPr lang="cs-CZ" dirty="0" err="1" smtClean="0">
                <a:solidFill>
                  <a:srgbClr val="FF0000"/>
                </a:solidFill>
              </a:rPr>
              <a:t>haven´t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                                   has not      =          </a:t>
            </a:r>
            <a:r>
              <a:rPr lang="cs-CZ" dirty="0" err="1" smtClean="0">
                <a:solidFill>
                  <a:srgbClr val="FF0000"/>
                </a:solidFill>
              </a:rPr>
              <a:t>hasn´t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9814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>
                <a:solidFill>
                  <a:srgbClr val="FF0000"/>
                </a:solidFill>
              </a:rPr>
              <a:t>Examples</a:t>
            </a:r>
            <a:r>
              <a:rPr lang="cs-CZ" b="1" dirty="0">
                <a:solidFill>
                  <a:srgbClr val="FF0000"/>
                </a:solidFill>
              </a:rPr>
              <a:t> ( příklady):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haven´t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</a:t>
            </a:r>
            <a:r>
              <a:rPr lang="cs-CZ" dirty="0" err="1"/>
              <a:t>finished</a:t>
            </a:r>
            <a:r>
              <a:rPr lang="cs-CZ" dirty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haven´t</a:t>
            </a:r>
            <a:r>
              <a:rPr lang="cs-CZ" dirty="0" smtClean="0"/>
              <a:t> </a:t>
            </a:r>
            <a:r>
              <a:rPr lang="cs-CZ" dirty="0"/>
              <a:t>met.</a:t>
            </a:r>
          </a:p>
          <a:p>
            <a:r>
              <a:rPr lang="cs-CZ" dirty="0" smtClean="0"/>
              <a:t>He </a:t>
            </a:r>
            <a:r>
              <a:rPr lang="cs-CZ" dirty="0" err="1" smtClean="0">
                <a:solidFill>
                  <a:srgbClr val="FF0000"/>
                </a:solidFill>
              </a:rPr>
              <a:t>hasn´t</a:t>
            </a:r>
            <a:r>
              <a:rPr lang="cs-CZ" dirty="0" smtClean="0"/>
              <a:t> </a:t>
            </a:r>
            <a:r>
              <a:rPr lang="cs-CZ" dirty="0" err="1"/>
              <a:t>gone</a:t>
            </a:r>
            <a:r>
              <a:rPr lang="cs-CZ" dirty="0"/>
              <a:t> </a:t>
            </a:r>
            <a:r>
              <a:rPr lang="cs-CZ" dirty="0" err="1"/>
              <a:t>out</a:t>
            </a:r>
            <a:r>
              <a:rPr lang="cs-CZ" dirty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haven´t</a:t>
            </a:r>
            <a:r>
              <a:rPr lang="cs-CZ" dirty="0" smtClean="0"/>
              <a:t> </a:t>
            </a:r>
            <a:r>
              <a:rPr lang="cs-CZ" dirty="0" err="1"/>
              <a:t>lost</a:t>
            </a:r>
            <a:r>
              <a:rPr lang="cs-CZ" dirty="0"/>
              <a:t> </a:t>
            </a:r>
            <a:r>
              <a:rPr lang="cs-CZ" dirty="0" err="1"/>
              <a:t>their</a:t>
            </a:r>
            <a:r>
              <a:rPr lang="cs-CZ" dirty="0"/>
              <a:t> </a:t>
            </a:r>
            <a:r>
              <a:rPr lang="cs-CZ" dirty="0" err="1"/>
              <a:t>way</a:t>
            </a:r>
            <a:r>
              <a:rPr lang="cs-CZ" dirty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haven´t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</a:t>
            </a:r>
            <a:r>
              <a:rPr lang="cs-CZ" dirty="0" err="1"/>
              <a:t>written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haven´t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/>
              <a:t>had </a:t>
            </a:r>
            <a:r>
              <a:rPr lang="cs-CZ" dirty="0" err="1"/>
              <a:t>two</a:t>
            </a:r>
            <a:r>
              <a:rPr lang="cs-CZ" dirty="0"/>
              <a:t> </a:t>
            </a:r>
            <a:r>
              <a:rPr lang="cs-CZ" dirty="0" err="1"/>
              <a:t>cars</a:t>
            </a:r>
            <a:r>
              <a:rPr lang="cs-CZ" dirty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hasn´t</a:t>
            </a:r>
            <a:r>
              <a:rPr lang="cs-CZ" dirty="0" smtClean="0"/>
              <a:t> </a:t>
            </a:r>
            <a:r>
              <a:rPr lang="cs-CZ" dirty="0" err="1"/>
              <a:t>been</a:t>
            </a:r>
            <a:r>
              <a:rPr lang="cs-CZ" dirty="0"/>
              <a:t> </a:t>
            </a:r>
            <a:r>
              <a:rPr lang="cs-CZ" dirty="0" err="1"/>
              <a:t>short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money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39418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Tvoření otázek (</a:t>
            </a:r>
            <a:r>
              <a:rPr lang="cs-CZ" b="1" dirty="0" err="1" smtClean="0">
                <a:solidFill>
                  <a:srgbClr val="FF0000"/>
                </a:solidFill>
              </a:rPr>
              <a:t>questions</a:t>
            </a:r>
            <a:r>
              <a:rPr lang="cs-CZ" b="1" dirty="0" smtClean="0">
                <a:solidFill>
                  <a:srgbClr val="FF0000"/>
                </a:solidFill>
              </a:rPr>
              <a:t>):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Otázku tvoříme inverzí – </a:t>
            </a:r>
            <a:r>
              <a:rPr lang="cs-CZ" dirty="0" smtClean="0">
                <a:solidFill>
                  <a:srgbClr val="FF0000"/>
                </a:solidFill>
              </a:rPr>
              <a:t>přehozením slovosledu</a:t>
            </a:r>
          </a:p>
          <a:p>
            <a:r>
              <a:rPr lang="cs-CZ" dirty="0" smtClean="0"/>
              <a:t>Pomocné </a:t>
            </a:r>
            <a:r>
              <a:rPr lang="cs-CZ" dirty="0" err="1" smtClean="0"/>
              <a:t>have</a:t>
            </a:r>
            <a:r>
              <a:rPr lang="cs-CZ" dirty="0" smtClean="0"/>
              <a:t> / has  přesuneme </a:t>
            </a:r>
            <a:r>
              <a:rPr lang="cs-CZ" dirty="0" smtClean="0">
                <a:solidFill>
                  <a:srgbClr val="FF0000"/>
                </a:solidFill>
              </a:rPr>
              <a:t>před podmět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She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002060"/>
                </a:solidFill>
              </a:rPr>
              <a:t>has</a:t>
            </a:r>
            <a:r>
              <a:rPr lang="cs-CZ" sz="4000" dirty="0" smtClean="0"/>
              <a:t> </a:t>
            </a:r>
            <a:r>
              <a:rPr lang="cs-CZ" sz="4000" dirty="0" err="1" smtClean="0"/>
              <a:t>known</a:t>
            </a:r>
            <a:r>
              <a:rPr lang="cs-CZ" sz="4000" dirty="0" smtClean="0"/>
              <a:t> </a:t>
            </a:r>
            <a:r>
              <a:rPr lang="cs-CZ" sz="4000" dirty="0" err="1" smtClean="0"/>
              <a:t>him</a:t>
            </a:r>
            <a:r>
              <a:rPr lang="cs-CZ" sz="4000" dirty="0" smtClean="0"/>
              <a:t> </a:t>
            </a:r>
            <a:r>
              <a:rPr lang="cs-CZ" sz="4000" dirty="0" err="1" smtClean="0"/>
              <a:t>for</a:t>
            </a:r>
            <a:r>
              <a:rPr lang="cs-CZ" sz="4000" dirty="0" smtClean="0"/>
              <a:t> a long </a:t>
            </a:r>
            <a:r>
              <a:rPr lang="cs-CZ" sz="4000" dirty="0" err="1" smtClean="0"/>
              <a:t>time</a:t>
            </a:r>
            <a:r>
              <a:rPr lang="cs-CZ" sz="4000" b="1" dirty="0" smtClean="0">
                <a:solidFill>
                  <a:srgbClr val="FF0000"/>
                </a:solidFill>
              </a:rPr>
              <a:t>. </a:t>
            </a:r>
          </a:p>
          <a:p>
            <a:r>
              <a:rPr lang="cs-CZ" sz="4000" b="1" dirty="0" smtClean="0">
                <a:solidFill>
                  <a:srgbClr val="002060"/>
                </a:solidFill>
              </a:rPr>
              <a:t>Has</a:t>
            </a:r>
            <a:r>
              <a:rPr lang="cs-CZ" sz="4000" dirty="0" smtClean="0"/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she</a:t>
            </a:r>
            <a:r>
              <a:rPr lang="cs-CZ" sz="4000" dirty="0" smtClean="0"/>
              <a:t> </a:t>
            </a:r>
            <a:r>
              <a:rPr lang="cs-CZ" sz="4000" dirty="0" err="1" smtClean="0"/>
              <a:t>known</a:t>
            </a:r>
            <a:r>
              <a:rPr lang="cs-CZ" sz="4000" dirty="0" smtClean="0"/>
              <a:t> </a:t>
            </a:r>
            <a:r>
              <a:rPr lang="cs-CZ" sz="4000" dirty="0" err="1" smtClean="0"/>
              <a:t>him</a:t>
            </a:r>
            <a:r>
              <a:rPr lang="cs-CZ" sz="4000" dirty="0" smtClean="0"/>
              <a:t> </a:t>
            </a:r>
            <a:r>
              <a:rPr lang="cs-CZ" sz="4000" dirty="0" err="1" smtClean="0"/>
              <a:t>for</a:t>
            </a:r>
            <a:r>
              <a:rPr lang="cs-CZ" sz="4000" dirty="0" smtClean="0"/>
              <a:t> a long </a:t>
            </a:r>
            <a:r>
              <a:rPr lang="cs-CZ" sz="4000" dirty="0" err="1" smtClean="0"/>
              <a:t>time</a:t>
            </a:r>
            <a:r>
              <a:rPr lang="cs-CZ" sz="4000" b="1" dirty="0" smtClean="0">
                <a:solidFill>
                  <a:srgbClr val="FF0000"/>
                </a:solidFill>
              </a:rPr>
              <a:t>?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8362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>
                <a:solidFill>
                  <a:srgbClr val="FF0000"/>
                </a:solidFill>
              </a:rPr>
              <a:t>Examples</a:t>
            </a:r>
            <a:r>
              <a:rPr lang="cs-CZ" b="1" dirty="0">
                <a:solidFill>
                  <a:srgbClr val="FF0000"/>
                </a:solidFill>
              </a:rPr>
              <a:t> ( příklady):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you</a:t>
            </a:r>
            <a:r>
              <a:rPr lang="cs-CZ" dirty="0" smtClean="0"/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finished</a:t>
            </a:r>
            <a:r>
              <a:rPr lang="cs-CZ" dirty="0" smtClean="0"/>
              <a:t>?</a:t>
            </a:r>
            <a:endParaRPr lang="cs-CZ" dirty="0"/>
          </a:p>
          <a:p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met</a:t>
            </a:r>
            <a:r>
              <a:rPr lang="cs-CZ" dirty="0" smtClean="0"/>
              <a:t>?</a:t>
            </a: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Has</a:t>
            </a:r>
            <a:r>
              <a:rPr lang="cs-CZ" dirty="0" smtClean="0"/>
              <a:t> he </a:t>
            </a:r>
            <a:r>
              <a:rPr lang="cs-CZ" dirty="0" err="1">
                <a:solidFill>
                  <a:srgbClr val="FF0000"/>
                </a:solidFill>
              </a:rPr>
              <a:t>gone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out</a:t>
            </a:r>
            <a:r>
              <a:rPr lang="cs-CZ" dirty="0" smtClean="0"/>
              <a:t>?</a:t>
            </a:r>
            <a:endParaRPr lang="cs-CZ" dirty="0"/>
          </a:p>
          <a:p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>
                <a:solidFill>
                  <a:srgbClr val="FF0000"/>
                </a:solidFill>
              </a:rPr>
              <a:t>lost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/>
              <a:t>their</a:t>
            </a:r>
            <a:r>
              <a:rPr lang="cs-CZ" dirty="0"/>
              <a:t> </a:t>
            </a:r>
            <a:r>
              <a:rPr lang="cs-CZ" dirty="0" err="1" smtClean="0"/>
              <a:t>way</a:t>
            </a:r>
            <a:r>
              <a:rPr lang="cs-CZ" dirty="0" smtClean="0"/>
              <a:t>?</a:t>
            </a:r>
            <a:endParaRPr lang="cs-CZ" dirty="0"/>
          </a:p>
          <a:p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I  </a:t>
            </a:r>
            <a:r>
              <a:rPr lang="cs-CZ" dirty="0" err="1">
                <a:solidFill>
                  <a:srgbClr val="FF0000"/>
                </a:solidFill>
              </a:rPr>
              <a:t>written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it</a:t>
            </a:r>
            <a:r>
              <a:rPr lang="cs-CZ" dirty="0"/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had</a:t>
            </a:r>
            <a:r>
              <a:rPr lang="cs-CZ" dirty="0"/>
              <a:t> </a:t>
            </a:r>
            <a:r>
              <a:rPr lang="cs-CZ" dirty="0" err="1"/>
              <a:t>two</a:t>
            </a:r>
            <a:r>
              <a:rPr lang="cs-CZ" dirty="0"/>
              <a:t> </a:t>
            </a:r>
            <a:r>
              <a:rPr lang="cs-CZ" dirty="0" err="1" smtClean="0"/>
              <a:t>cars</a:t>
            </a:r>
            <a:r>
              <a:rPr lang="cs-CZ" dirty="0" smtClean="0"/>
              <a:t>?</a:t>
            </a: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Has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>
                <a:solidFill>
                  <a:srgbClr val="FF0000"/>
                </a:solidFill>
              </a:rPr>
              <a:t>been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/>
              <a:t>short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 smtClean="0"/>
              <a:t>money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0826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34082"/>
          </a:xfrm>
        </p:spPr>
        <p:txBody>
          <a:bodyPr>
            <a:normAutofit fontScale="90000"/>
          </a:bodyPr>
          <a:lstStyle/>
          <a:p>
            <a:r>
              <a:rPr lang="cs-CZ" dirty="0"/>
              <a:t>PRESENT PERFECT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005536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Cit.</a:t>
            </a:r>
            <a:r>
              <a:rPr lang="en-US" dirty="0" smtClean="0"/>
              <a:t>[</a:t>
            </a:r>
            <a:r>
              <a:rPr lang="cs-CZ" dirty="0" smtClean="0"/>
              <a:t>2011-02-01</a:t>
            </a:r>
            <a:r>
              <a:rPr lang="en-US" dirty="0" smtClean="0"/>
              <a:t>]</a:t>
            </a:r>
            <a:r>
              <a:rPr lang="cs-CZ" dirty="0" smtClean="0"/>
              <a:t>.Dostupný z WWW:</a:t>
            </a:r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www.helpforenglish.cz/gramatika/slovesa/casy/predpritomny/c2006030602-predpritomny-cas.html</a:t>
            </a:r>
          </a:p>
          <a:p>
            <a:r>
              <a:rPr lang="cs-CZ" dirty="0" smtClean="0"/>
              <a:t>Obrázky: www.office.microsoft.com</a:t>
            </a:r>
            <a:endParaRPr lang="cs-CZ" dirty="0"/>
          </a:p>
        </p:txBody>
      </p:sp>
      <p:pic>
        <p:nvPicPr>
          <p:cNvPr id="2051" name="Picture 3" descr="C:\Users\Krejzova\AppData\Local\Microsoft\Windows\Temporary Internet Files\Content.IE5\S2UD05MH\MC9004338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908720"/>
            <a:ext cx="4320480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7372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71</TotalTime>
  <Words>379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Základní škola a Mateřská škola Choustník, okres Tábor</vt:lpstr>
      <vt:lpstr> PRESENT PERFECT (PŘEDPŘÍTOMNÝ ČAS) </vt:lpstr>
      <vt:lpstr>Present perfect ( předpřítomný čas)</vt:lpstr>
      <vt:lpstr>Tvoření tvarů předpřítomného času</vt:lpstr>
      <vt:lpstr>Examples ( příklady):</vt:lpstr>
      <vt:lpstr>Tvoření záporných tvarů (negatives)</vt:lpstr>
      <vt:lpstr>Examples ( příklady):</vt:lpstr>
      <vt:lpstr>Tvoření otázek (questions):</vt:lpstr>
      <vt:lpstr>Examples ( příklady):</vt:lpstr>
      <vt:lpstr>PRESENT PERFECT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PERFECT (PŘEDPŘÍTOMNÝ ČAS)</dc:title>
  <dc:creator>Krejzova</dc:creator>
  <cp:lastModifiedBy>Krejzova</cp:lastModifiedBy>
  <cp:revision>11</cp:revision>
  <dcterms:created xsi:type="dcterms:W3CDTF">2011-02-26T19:43:19Z</dcterms:created>
  <dcterms:modified xsi:type="dcterms:W3CDTF">2012-03-10T12:27:16Z</dcterms:modified>
</cp:coreProperties>
</file>