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2" r:id="rId2"/>
    <p:sldId id="264" r:id="rId3"/>
    <p:sldId id="265" r:id="rId4"/>
    <p:sldId id="266" r:id="rId5"/>
    <p:sldId id="267" r:id="rId6"/>
    <p:sldId id="268" r:id="rId7"/>
    <p:sldId id="26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290745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414012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D95CC-0861-45D4-8858-4C7D7EA70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09H517SOcA&amp;feature=related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OWIrBlucSU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r-stredocesky.cz/portal/odbory/kultura-a-kulturni-dedictvi/narodni-kulturni-pamatky/pamatnik-lidice.htm" TargetMode="External"/><Relationship Id="rId2" Type="http://schemas.openxmlformats.org/officeDocument/2006/relationships/hyperlink" Target="http://www.ceskatelevize.cz/ct24/domaci/18153-vypaleni-lidic-symbol-nacisticke-hruzovlad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roglodytarium.cz/webz/axf/prezidenti.cz.chrono_up.01.php" TargetMode="External"/><Relationship Id="rId5" Type="http://schemas.openxmlformats.org/officeDocument/2006/relationships/hyperlink" Target="http://cs.wikipedia.org/wiki/Bitva_u_Sokolova" TargetMode="External"/><Relationship Id="rId4" Type="http://schemas.openxmlformats.org/officeDocument/2006/relationships/hyperlink" Target="http://www.i60.cz/clanek_1130_visku-lezaky-stihl-pred-70-lety-stejny-osud-jako-lidic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Vyhlazení Lidic a Ležáků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5652120" y="4581128"/>
            <a:ext cx="2016125" cy="83099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48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Průběh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800" b="1" i="1" dirty="0" smtClean="0">
                <a:solidFill>
                  <a:srgbClr val="0000CC"/>
                </a:solidFill>
              </a:rPr>
              <a:t>          </a:t>
            </a:r>
            <a:r>
              <a:rPr lang="cs-CZ" sz="2800" b="1" i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Drahá Aničko!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i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         Promiň, že Ti píši tak pozdě, a snad mě pochopíš, neboť víš, že mám mnoho práce a starostí. Co jsem chtěl udělat, tak jsem udělal. Onoho osudného dne jsem spal někde na </a:t>
            </a:r>
            <a:r>
              <a:rPr lang="cs-CZ" sz="2800" b="1" i="1" dirty="0" err="1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Čabárně</a:t>
            </a:r>
            <a:r>
              <a:rPr lang="cs-CZ" sz="2800" b="1" i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. Jsem zdráv. Na shledanou tento týden a pak se již neuvidíme.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i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Milan</a:t>
            </a:r>
          </a:p>
        </p:txBody>
      </p:sp>
      <p:sp>
        <p:nvSpPr>
          <p:cNvPr id="134148" name="Text Box 4"/>
          <p:cNvSpPr txBox="1">
            <a:spLocks noChangeArrowheads="1"/>
          </p:cNvSpPr>
          <p:nvPr/>
        </p:nvSpPr>
        <p:spPr bwMode="auto">
          <a:xfrm>
            <a:off x="1476375" y="692150"/>
            <a:ext cx="7105650" cy="3968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000" i="1">
                <a:solidFill>
                  <a:srgbClr val="0000CC"/>
                </a:solidFill>
              </a:rPr>
              <a:t>3.6.1942 doručen do zaměstnání Anně Maruščákové milostný dopis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259632" y="5517232"/>
            <a:ext cx="3744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Miroslav Ivanov „</a:t>
            </a:r>
            <a:r>
              <a:rPr lang="cs-CZ" i="1" dirty="0"/>
              <a:t>A hořel snad i </a:t>
            </a:r>
            <a:r>
              <a:rPr lang="cs-CZ" i="1" dirty="0" smtClean="0"/>
              <a:t>kámen</a:t>
            </a:r>
            <a:r>
              <a:rPr lang="cs-CZ" dirty="0" smtClean="0"/>
              <a:t>“ 1975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4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60"/>
                            </p:stCondLst>
                            <p:childTnLst>
                              <p:par>
                                <p:cTn id="17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600"/>
                            </p:stCondLst>
                            <p:childTnLst>
                              <p:par>
                                <p:cTn id="23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7" grpId="0" build="p"/>
      <p:bldP spid="13414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403350" y="0"/>
            <a:ext cx="7561263" cy="3024188"/>
          </a:xfrm>
          <a:noFill/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400" b="1" smtClean="0">
                <a:solidFill>
                  <a:schemeClr val="tx2"/>
                </a:solidFill>
              </a:rPr>
              <a:t>ad II.)</a:t>
            </a:r>
          </a:p>
          <a:p>
            <a:pPr eaLnBrk="1" hangingPunct="1"/>
            <a:r>
              <a:rPr lang="cs-CZ" sz="2400" smtClean="0">
                <a:solidFill>
                  <a:schemeClr val="accent2"/>
                </a:solidFill>
              </a:rPr>
              <a:t>10.6.1942</a:t>
            </a:r>
            <a:r>
              <a:rPr lang="cs-CZ" sz="2400" smtClean="0"/>
              <a:t> vyhlazení obce </a:t>
            </a:r>
            <a:r>
              <a:rPr lang="cs-CZ" sz="2400" smtClean="0">
                <a:solidFill>
                  <a:schemeClr val="accent2"/>
                </a:solidFill>
              </a:rPr>
              <a:t>Lidice</a:t>
            </a:r>
            <a:r>
              <a:rPr lang="cs-CZ" sz="2400" smtClean="0"/>
              <a:t> u Kladna</a:t>
            </a:r>
          </a:p>
          <a:p>
            <a:pPr eaLnBrk="1" hangingPunct="1"/>
            <a:r>
              <a:rPr lang="cs-CZ" sz="2400" smtClean="0"/>
              <a:t>18.6.1942 „zradou“ atentátníci obklíčeni v kostele sv.Cyrila a Metoděje v Praze</a:t>
            </a:r>
          </a:p>
          <a:p>
            <a:pPr eaLnBrk="1" hangingPunct="1">
              <a:buFont typeface="Wingdings" pitchFamily="2" charset="2"/>
              <a:buNone/>
            </a:pPr>
            <a:endParaRPr lang="cs-CZ" sz="2800" smtClean="0">
              <a:cs typeface="Times New Roman" pitchFamily="18" charset="0"/>
              <a:sym typeface="Wingdings 3" pitchFamily="18" charset="2"/>
            </a:endParaRPr>
          </a:p>
        </p:txBody>
      </p:sp>
      <p:pic>
        <p:nvPicPr>
          <p:cNvPr id="78866" name="Picture 18" descr="phpVUegL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6700" y="1712199"/>
            <a:ext cx="6697663" cy="483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32" name="Rectangle 5"/>
          <p:cNvSpPr>
            <a:spLocks noChangeArrowheads="1"/>
          </p:cNvSpPr>
          <p:nvPr/>
        </p:nvSpPr>
        <p:spPr bwMode="auto">
          <a:xfrm>
            <a:off x="1763688" y="6188075"/>
            <a:ext cx="5018088" cy="6699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1400" dirty="0">
                <a:hlinkClick r:id="rId3"/>
              </a:rPr>
              <a:t>http://www.youtube.com/watch?v=x09H517SOcA&amp;feature=related</a:t>
            </a:r>
            <a:endParaRPr lang="cs-CZ" sz="1400" dirty="0"/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187624" y="602128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4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88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88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88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88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88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88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8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88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88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88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2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4" descr="Lidice_Uchytilova_pomnik_detskych_obeti_valky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6370" y="620688"/>
            <a:ext cx="7956550" cy="5967413"/>
          </a:xfrm>
          <a:noFill/>
        </p:spPr>
      </p:pic>
      <p:sp>
        <p:nvSpPr>
          <p:cNvPr id="2" name="Obdélník 1"/>
          <p:cNvSpPr/>
          <p:nvPr/>
        </p:nvSpPr>
        <p:spPr>
          <a:xfrm>
            <a:off x="333792" y="594928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3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5" descr="detail_im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6412" y="1305421"/>
            <a:ext cx="7191375" cy="504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179" name="Rectangle 6"/>
          <p:cNvSpPr>
            <a:spLocks noChangeArrowheads="1"/>
          </p:cNvSpPr>
          <p:nvPr/>
        </p:nvSpPr>
        <p:spPr bwMode="auto">
          <a:xfrm>
            <a:off x="1187450" y="476250"/>
            <a:ext cx="7956550" cy="8223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w"/>
            </a:pPr>
            <a:r>
              <a:rPr lang="cs-CZ" dirty="0">
                <a:solidFill>
                  <a:schemeClr val="accent2"/>
                </a:solidFill>
              </a:rPr>
              <a:t> 24.6.1942</a:t>
            </a:r>
            <a:r>
              <a:rPr lang="cs-CZ" dirty="0"/>
              <a:t> vyhlazení obce </a:t>
            </a:r>
            <a:r>
              <a:rPr lang="cs-CZ" dirty="0">
                <a:solidFill>
                  <a:schemeClr val="accent2"/>
                </a:solidFill>
              </a:rPr>
              <a:t>Ležáky</a:t>
            </a:r>
            <a:r>
              <a:rPr lang="cs-CZ" dirty="0"/>
              <a:t> u Chrudimi (vysílačka     </a:t>
            </a:r>
            <a:br>
              <a:rPr lang="cs-CZ" dirty="0"/>
            </a:br>
            <a:r>
              <a:rPr lang="cs-CZ" dirty="0"/>
              <a:t>              Libuše, Silver A)</a:t>
            </a:r>
          </a:p>
        </p:txBody>
      </p:sp>
      <p:sp>
        <p:nvSpPr>
          <p:cNvPr id="50180" name="Rectangle 5"/>
          <p:cNvSpPr>
            <a:spLocks noChangeArrowheads="1"/>
          </p:cNvSpPr>
          <p:nvPr/>
        </p:nvSpPr>
        <p:spPr bwMode="auto">
          <a:xfrm>
            <a:off x="4644008" y="260648"/>
            <a:ext cx="3771900" cy="3048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1400" dirty="0">
                <a:hlinkClick r:id="rId3"/>
              </a:rPr>
              <a:t>http://www.</a:t>
            </a:r>
            <a:r>
              <a:rPr lang="cs-CZ" sz="1400" dirty="0" err="1">
                <a:hlinkClick r:id="rId3"/>
              </a:rPr>
              <a:t>youtube.com</a:t>
            </a:r>
            <a:r>
              <a:rPr lang="cs-CZ" sz="1400" dirty="0">
                <a:hlinkClick r:id="rId3"/>
              </a:rPr>
              <a:t>/</a:t>
            </a:r>
            <a:r>
              <a:rPr lang="cs-CZ" sz="1400" dirty="0" err="1">
                <a:hlinkClick r:id="rId3"/>
              </a:rPr>
              <a:t>watch</a:t>
            </a:r>
            <a:r>
              <a:rPr lang="cs-CZ" sz="1400" dirty="0">
                <a:hlinkClick r:id="rId3"/>
              </a:rPr>
              <a:t>?v=</a:t>
            </a:r>
            <a:r>
              <a:rPr lang="cs-CZ" sz="1400" dirty="0" err="1">
                <a:hlinkClick r:id="rId3"/>
              </a:rPr>
              <a:t>pOWIrBlucSU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187450" y="591792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58888" y="476250"/>
            <a:ext cx="7489825" cy="4114800"/>
          </a:xfrm>
        </p:spPr>
        <p:txBody>
          <a:bodyPr/>
          <a:lstStyle/>
          <a:p>
            <a:pPr eaLnBrk="1" hangingPunct="1"/>
            <a:r>
              <a:rPr lang="cs-CZ" sz="2400" dirty="0" smtClean="0"/>
              <a:t>Domácí odboj nebyl tvrdou perzekucí zlikvidován – vznikají první partyzánské skupiny na Moravě.</a:t>
            </a:r>
          </a:p>
          <a:p>
            <a:pPr eaLnBrk="1" hangingPunct="1"/>
            <a:r>
              <a:rPr lang="cs-CZ" sz="2400" dirty="0" smtClean="0"/>
              <a:t>18.7.1941 – podepsána československo-sovětská úmluva o spojenectví a válce proti Německu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ym typeface="Wingdings" pitchFamily="2" charset="2"/>
              </a:rPr>
              <a:t>          </a:t>
            </a:r>
          </a:p>
          <a:p>
            <a:pPr eaLnBrk="1" hangingPunct="1"/>
            <a:r>
              <a:rPr lang="cs-CZ" sz="2400" dirty="0" smtClean="0"/>
              <a:t>poč.r.1942 – v </a:t>
            </a:r>
            <a:r>
              <a:rPr lang="cs-CZ" sz="2400" dirty="0" err="1" smtClean="0"/>
              <a:t>Buzuluku</a:t>
            </a:r>
            <a:r>
              <a:rPr lang="cs-CZ" sz="2400" dirty="0" smtClean="0"/>
              <a:t> na Uralu se formuje </a:t>
            </a:r>
            <a:r>
              <a:rPr lang="cs-CZ" sz="2400" dirty="0" smtClean="0"/>
              <a:t>I.československý </a:t>
            </a:r>
            <a:r>
              <a:rPr lang="cs-CZ" sz="2400" dirty="0" smtClean="0"/>
              <a:t>samostatný polní prapor (</a:t>
            </a:r>
            <a:r>
              <a:rPr lang="cs-CZ" sz="2400" dirty="0" err="1" smtClean="0"/>
              <a:t>pplk.Ludvík</a:t>
            </a:r>
            <a:r>
              <a:rPr lang="cs-CZ" sz="2400" dirty="0" smtClean="0"/>
              <a:t> Svoboda)</a:t>
            </a:r>
          </a:p>
        </p:txBody>
      </p:sp>
      <p:pic>
        <p:nvPicPr>
          <p:cNvPr id="80901" name="Picture 5" descr="foto_svoboda">
            <a:hlinkClick r:id="" action="ppaction://noaction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659563" y="3716338"/>
            <a:ext cx="1770062" cy="2879725"/>
          </a:xfrm>
        </p:spPr>
      </p:pic>
      <p:pic>
        <p:nvPicPr>
          <p:cNvPr id="80905" name="Picture 9" descr="nastup_1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47813" y="4005263"/>
            <a:ext cx="3959225" cy="2152650"/>
          </a:xfrm>
          <a:noFill/>
        </p:spPr>
      </p:pic>
      <p:sp>
        <p:nvSpPr>
          <p:cNvPr id="80908" name="Rectangle 12"/>
          <p:cNvSpPr>
            <a:spLocks noChangeArrowheads="1"/>
          </p:cNvSpPr>
          <p:nvPr/>
        </p:nvSpPr>
        <p:spPr bwMode="auto">
          <a:xfrm>
            <a:off x="5940425" y="4797425"/>
            <a:ext cx="647700" cy="579438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r>
              <a:rPr lang="cs-CZ" sz="3200">
                <a:sym typeface="Wingdings 3" pitchFamily="18" charset="2"/>
              </a:rPr>
              <a:t></a:t>
            </a:r>
          </a:p>
        </p:txBody>
      </p:sp>
      <p:sp>
        <p:nvSpPr>
          <p:cNvPr id="2" name="Obdélník 1"/>
          <p:cNvSpPr/>
          <p:nvPr/>
        </p:nvSpPr>
        <p:spPr>
          <a:xfrm>
            <a:off x="827584" y="551723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460432" y="560977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09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09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0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09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09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0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09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09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0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8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1124744"/>
            <a:ext cx="7772400" cy="48950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000" dirty="0"/>
              <a:t>Není-li uvedeno jinak, je materiál dílem autorky podle učebních osnov odpovídajících ŠVP vyučovaných podle učebnic:</a:t>
            </a:r>
          </a:p>
          <a:p>
            <a:r>
              <a:rPr lang="cs-CZ" sz="2000" dirty="0" smtClean="0"/>
              <a:t>Učebnice : Jiří Pokorný „Nová doba“, 1.díl, Práce</a:t>
            </a:r>
          </a:p>
          <a:p>
            <a:pPr>
              <a:buNone/>
            </a:pPr>
            <a:r>
              <a:rPr lang="cs-CZ" sz="2000" dirty="0" smtClean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2000" dirty="0" smtClean="0"/>
              <a:t>                       Jiří </a:t>
            </a:r>
            <a:r>
              <a:rPr lang="cs-CZ" sz="2000" dirty="0" err="1" smtClean="0"/>
              <a:t>Jožák</a:t>
            </a:r>
            <a:r>
              <a:rPr lang="cs-CZ" sz="2000" dirty="0" smtClean="0"/>
              <a:t> „Nová doba“, 3.- 4.díl, Práce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 marL="457200" lvl="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://www.ceskatelevize.cz/ct24/domaci/18153-vypaleni-lidic-symbol-nacisticke-hruzovlady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www.kr-stredocesky.cz/portal/odbory/kultura-a-kulturni-dedictvi/narodni-kulturni-pamatky/pamatnik-lidice.htm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www.i60.cz/clanek_1130_visku-lezaky-stihl-pred-70-lety-stejny-osud-jako-lidice.html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cs.wikipedia.org/wiki/Bitva_u_Sokolova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www.troglodytarium.cz/webz/axf/prezidenti.cz.chrono_up.01.php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106</TotalTime>
  <Words>302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DRUHÁ SVĚTOVÁ VÁLKA</vt:lpstr>
      <vt:lpstr>Snímek 3</vt:lpstr>
      <vt:lpstr>Snímek 4</vt:lpstr>
      <vt:lpstr>Snímek 5</vt:lpstr>
      <vt:lpstr>Snímek 6</vt:lpstr>
      <vt:lpstr>Snímek 7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23</cp:revision>
  <dcterms:created xsi:type="dcterms:W3CDTF">2010-07-04T09:26:34Z</dcterms:created>
  <dcterms:modified xsi:type="dcterms:W3CDTF">2012-12-31T00:04:24Z</dcterms:modified>
</cp:coreProperties>
</file>